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137" rtl="0" fontAlgn="auto" latinLnBrk="0" hangingPunct="0">
      <a:lnSpc>
        <a:spcPct val="100000"/>
      </a:lnSpc>
      <a:spcBef>
        <a:spcPts val="0"/>
      </a:spcBef>
      <a:spcAft>
        <a:spcPts val="0"/>
      </a:spcAft>
      <a:buClrTx/>
      <a:buSzTx/>
      <a:buFontTx/>
      <a:buNone/>
      <a:tabLst/>
      <a:defRPr b="0" baseline="0" cap="none" i="0" spc="0" strike="noStrike" sz="1700" u="none" kumimoji="0" normalizeH="0">
        <a:ln>
          <a:noFill/>
        </a:ln>
        <a:solidFill>
          <a:srgbClr val="000000"/>
        </a:solidFill>
        <a:effectLst/>
        <a:uFillTx/>
        <a:latin typeface="+mj-lt"/>
        <a:ea typeface="+mj-ea"/>
        <a:cs typeface="+mj-cs"/>
        <a:sym typeface="Calibri"/>
      </a:defRPr>
    </a:lvl1pPr>
    <a:lvl2pPr marL="0" marR="0" indent="457137" algn="l" defTabSz="457137" rtl="0" fontAlgn="auto" latinLnBrk="0" hangingPunct="0">
      <a:lnSpc>
        <a:spcPct val="100000"/>
      </a:lnSpc>
      <a:spcBef>
        <a:spcPts val="0"/>
      </a:spcBef>
      <a:spcAft>
        <a:spcPts val="0"/>
      </a:spcAft>
      <a:buClrTx/>
      <a:buSzTx/>
      <a:buFontTx/>
      <a:buNone/>
      <a:tabLst/>
      <a:defRPr b="0" baseline="0" cap="none" i="0" spc="0" strike="noStrike" sz="1700" u="none" kumimoji="0" normalizeH="0">
        <a:ln>
          <a:noFill/>
        </a:ln>
        <a:solidFill>
          <a:srgbClr val="000000"/>
        </a:solidFill>
        <a:effectLst/>
        <a:uFillTx/>
        <a:latin typeface="+mj-lt"/>
        <a:ea typeface="+mj-ea"/>
        <a:cs typeface="+mj-cs"/>
        <a:sym typeface="Calibri"/>
      </a:defRPr>
    </a:lvl2pPr>
    <a:lvl3pPr marL="0" marR="0" indent="914278" algn="l" defTabSz="457137" rtl="0" fontAlgn="auto" latinLnBrk="0" hangingPunct="0">
      <a:lnSpc>
        <a:spcPct val="100000"/>
      </a:lnSpc>
      <a:spcBef>
        <a:spcPts val="0"/>
      </a:spcBef>
      <a:spcAft>
        <a:spcPts val="0"/>
      </a:spcAft>
      <a:buClrTx/>
      <a:buSzTx/>
      <a:buFontTx/>
      <a:buNone/>
      <a:tabLst/>
      <a:defRPr b="0" baseline="0" cap="none" i="0" spc="0" strike="noStrike" sz="1700" u="none" kumimoji="0" normalizeH="0">
        <a:ln>
          <a:noFill/>
        </a:ln>
        <a:solidFill>
          <a:srgbClr val="000000"/>
        </a:solidFill>
        <a:effectLst/>
        <a:uFillTx/>
        <a:latin typeface="+mj-lt"/>
        <a:ea typeface="+mj-ea"/>
        <a:cs typeface="+mj-cs"/>
        <a:sym typeface="Calibri"/>
      </a:defRPr>
    </a:lvl3pPr>
    <a:lvl4pPr marL="0" marR="0" indent="1371416" algn="l" defTabSz="457137" rtl="0" fontAlgn="auto" latinLnBrk="0" hangingPunct="0">
      <a:lnSpc>
        <a:spcPct val="100000"/>
      </a:lnSpc>
      <a:spcBef>
        <a:spcPts val="0"/>
      </a:spcBef>
      <a:spcAft>
        <a:spcPts val="0"/>
      </a:spcAft>
      <a:buClrTx/>
      <a:buSzTx/>
      <a:buFontTx/>
      <a:buNone/>
      <a:tabLst/>
      <a:defRPr b="0" baseline="0" cap="none" i="0" spc="0" strike="noStrike" sz="1700" u="none" kumimoji="0" normalizeH="0">
        <a:ln>
          <a:noFill/>
        </a:ln>
        <a:solidFill>
          <a:srgbClr val="000000"/>
        </a:solidFill>
        <a:effectLst/>
        <a:uFillTx/>
        <a:latin typeface="+mj-lt"/>
        <a:ea typeface="+mj-ea"/>
        <a:cs typeface="+mj-cs"/>
        <a:sym typeface="Calibri"/>
      </a:defRPr>
    </a:lvl4pPr>
    <a:lvl5pPr marL="0" marR="0" indent="1828556" algn="l" defTabSz="457137" rtl="0" fontAlgn="auto" latinLnBrk="0" hangingPunct="0">
      <a:lnSpc>
        <a:spcPct val="100000"/>
      </a:lnSpc>
      <a:spcBef>
        <a:spcPts val="0"/>
      </a:spcBef>
      <a:spcAft>
        <a:spcPts val="0"/>
      </a:spcAft>
      <a:buClrTx/>
      <a:buSzTx/>
      <a:buFontTx/>
      <a:buNone/>
      <a:tabLst/>
      <a:defRPr b="0" baseline="0" cap="none" i="0" spc="0" strike="noStrike" sz="1700" u="none" kumimoji="0" normalizeH="0">
        <a:ln>
          <a:noFill/>
        </a:ln>
        <a:solidFill>
          <a:srgbClr val="000000"/>
        </a:solidFill>
        <a:effectLst/>
        <a:uFillTx/>
        <a:latin typeface="+mj-lt"/>
        <a:ea typeface="+mj-ea"/>
        <a:cs typeface="+mj-cs"/>
        <a:sym typeface="Calibri"/>
      </a:defRPr>
    </a:lvl5pPr>
    <a:lvl6pPr marL="0" marR="0" indent="2285694" algn="l" defTabSz="457137" rtl="0" fontAlgn="auto" latinLnBrk="0" hangingPunct="0">
      <a:lnSpc>
        <a:spcPct val="100000"/>
      </a:lnSpc>
      <a:spcBef>
        <a:spcPts val="0"/>
      </a:spcBef>
      <a:spcAft>
        <a:spcPts val="0"/>
      </a:spcAft>
      <a:buClrTx/>
      <a:buSzTx/>
      <a:buFontTx/>
      <a:buNone/>
      <a:tabLst/>
      <a:defRPr b="0" baseline="0" cap="none" i="0" spc="0" strike="noStrike" sz="1700" u="none" kumimoji="0" normalizeH="0">
        <a:ln>
          <a:noFill/>
        </a:ln>
        <a:solidFill>
          <a:srgbClr val="000000"/>
        </a:solidFill>
        <a:effectLst/>
        <a:uFillTx/>
        <a:latin typeface="+mj-lt"/>
        <a:ea typeface="+mj-ea"/>
        <a:cs typeface="+mj-cs"/>
        <a:sym typeface="Calibri"/>
      </a:defRPr>
    </a:lvl6pPr>
    <a:lvl7pPr marL="0" marR="0" indent="2742833" algn="l" defTabSz="457137" rtl="0" fontAlgn="auto" latinLnBrk="0" hangingPunct="0">
      <a:lnSpc>
        <a:spcPct val="100000"/>
      </a:lnSpc>
      <a:spcBef>
        <a:spcPts val="0"/>
      </a:spcBef>
      <a:spcAft>
        <a:spcPts val="0"/>
      </a:spcAft>
      <a:buClrTx/>
      <a:buSzTx/>
      <a:buFontTx/>
      <a:buNone/>
      <a:tabLst/>
      <a:defRPr b="0" baseline="0" cap="none" i="0" spc="0" strike="noStrike" sz="1700" u="none" kumimoji="0" normalizeH="0">
        <a:ln>
          <a:noFill/>
        </a:ln>
        <a:solidFill>
          <a:srgbClr val="000000"/>
        </a:solidFill>
        <a:effectLst/>
        <a:uFillTx/>
        <a:latin typeface="+mj-lt"/>
        <a:ea typeface="+mj-ea"/>
        <a:cs typeface="+mj-cs"/>
        <a:sym typeface="Calibri"/>
      </a:defRPr>
    </a:lvl7pPr>
    <a:lvl8pPr marL="0" marR="0" indent="3199973" algn="l" defTabSz="457137" rtl="0" fontAlgn="auto" latinLnBrk="0" hangingPunct="0">
      <a:lnSpc>
        <a:spcPct val="100000"/>
      </a:lnSpc>
      <a:spcBef>
        <a:spcPts val="0"/>
      </a:spcBef>
      <a:spcAft>
        <a:spcPts val="0"/>
      </a:spcAft>
      <a:buClrTx/>
      <a:buSzTx/>
      <a:buFontTx/>
      <a:buNone/>
      <a:tabLst/>
      <a:defRPr b="0" baseline="0" cap="none" i="0" spc="0" strike="noStrike" sz="1700" u="none" kumimoji="0" normalizeH="0">
        <a:ln>
          <a:noFill/>
        </a:ln>
        <a:solidFill>
          <a:srgbClr val="000000"/>
        </a:solidFill>
        <a:effectLst/>
        <a:uFillTx/>
        <a:latin typeface="+mj-lt"/>
        <a:ea typeface="+mj-ea"/>
        <a:cs typeface="+mj-cs"/>
        <a:sym typeface="Calibri"/>
      </a:defRPr>
    </a:lvl8pPr>
    <a:lvl9pPr marL="0" marR="0" indent="3657112" algn="l" defTabSz="457137" rtl="0" fontAlgn="auto" latinLnBrk="0" hangingPunct="0">
      <a:lnSpc>
        <a:spcPct val="100000"/>
      </a:lnSpc>
      <a:spcBef>
        <a:spcPts val="0"/>
      </a:spcBef>
      <a:spcAft>
        <a:spcPts val="0"/>
      </a:spcAft>
      <a:buClrTx/>
      <a:buSzTx/>
      <a:buFontTx/>
      <a:buNone/>
      <a:tabLst/>
      <a:defRPr b="0" baseline="0" cap="none" i="0" spc="0" strike="noStrike" sz="17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560" name="Shape 560"/>
          <p:cNvSpPr/>
          <p:nvPr>
            <p:ph type="sldImg"/>
          </p:nvPr>
        </p:nvSpPr>
        <p:spPr>
          <a:xfrm>
            <a:off x="1143000" y="685800"/>
            <a:ext cx="4572000" cy="3429000"/>
          </a:xfrm>
          <a:prstGeom prst="rect">
            <a:avLst/>
          </a:prstGeom>
        </p:spPr>
        <p:txBody>
          <a:bodyPr/>
          <a:lstStyle/>
          <a:p>
            <a:pPr/>
          </a:p>
        </p:txBody>
      </p:sp>
      <p:sp>
        <p:nvSpPr>
          <p:cNvPr id="561" name="Shape 56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914278" latinLnBrk="0">
      <a:spcBef>
        <a:spcPts val="600"/>
      </a:spcBef>
      <a:defRPr sz="1000">
        <a:latin typeface="+mj-lt"/>
        <a:ea typeface="+mj-ea"/>
        <a:cs typeface="+mj-cs"/>
        <a:sym typeface="Calibri"/>
      </a:defRPr>
    </a:lvl1pPr>
    <a:lvl2pPr indent="228600" defTabSz="914278" latinLnBrk="0">
      <a:spcBef>
        <a:spcPts val="600"/>
      </a:spcBef>
      <a:defRPr sz="1000">
        <a:latin typeface="+mj-lt"/>
        <a:ea typeface="+mj-ea"/>
        <a:cs typeface="+mj-cs"/>
        <a:sym typeface="Calibri"/>
      </a:defRPr>
    </a:lvl2pPr>
    <a:lvl3pPr indent="457200" defTabSz="914278" latinLnBrk="0">
      <a:spcBef>
        <a:spcPts val="600"/>
      </a:spcBef>
      <a:defRPr sz="1000">
        <a:latin typeface="+mj-lt"/>
        <a:ea typeface="+mj-ea"/>
        <a:cs typeface="+mj-cs"/>
        <a:sym typeface="Calibri"/>
      </a:defRPr>
    </a:lvl3pPr>
    <a:lvl4pPr indent="685800" defTabSz="914278" latinLnBrk="0">
      <a:spcBef>
        <a:spcPts val="600"/>
      </a:spcBef>
      <a:defRPr sz="1000">
        <a:latin typeface="+mj-lt"/>
        <a:ea typeface="+mj-ea"/>
        <a:cs typeface="+mj-cs"/>
        <a:sym typeface="Calibri"/>
      </a:defRPr>
    </a:lvl4pPr>
    <a:lvl5pPr indent="914400" defTabSz="914278" latinLnBrk="0">
      <a:spcBef>
        <a:spcPts val="600"/>
      </a:spcBef>
      <a:defRPr sz="1000">
        <a:latin typeface="+mj-lt"/>
        <a:ea typeface="+mj-ea"/>
        <a:cs typeface="+mj-cs"/>
        <a:sym typeface="Calibri"/>
      </a:defRPr>
    </a:lvl5pPr>
    <a:lvl6pPr indent="1143000" defTabSz="914278" latinLnBrk="0">
      <a:spcBef>
        <a:spcPts val="600"/>
      </a:spcBef>
      <a:defRPr sz="1000">
        <a:latin typeface="+mj-lt"/>
        <a:ea typeface="+mj-ea"/>
        <a:cs typeface="+mj-cs"/>
        <a:sym typeface="Calibri"/>
      </a:defRPr>
    </a:lvl6pPr>
    <a:lvl7pPr indent="1371600" defTabSz="914278" latinLnBrk="0">
      <a:spcBef>
        <a:spcPts val="600"/>
      </a:spcBef>
      <a:defRPr sz="1000">
        <a:latin typeface="+mj-lt"/>
        <a:ea typeface="+mj-ea"/>
        <a:cs typeface="+mj-cs"/>
        <a:sym typeface="Calibri"/>
      </a:defRPr>
    </a:lvl7pPr>
    <a:lvl8pPr indent="1600200" defTabSz="914278" latinLnBrk="0">
      <a:spcBef>
        <a:spcPts val="600"/>
      </a:spcBef>
      <a:defRPr sz="1000">
        <a:latin typeface="+mj-lt"/>
        <a:ea typeface="+mj-ea"/>
        <a:cs typeface="+mj-cs"/>
        <a:sym typeface="Calibri"/>
      </a:defRPr>
    </a:lvl8pPr>
    <a:lvl9pPr indent="1828800" defTabSz="914278" latinLnBrk="0">
      <a:spcBef>
        <a:spcPts val="600"/>
      </a:spcBef>
      <a:defRPr sz="1000">
        <a:latin typeface="+mj-lt"/>
        <a:ea typeface="+mj-ea"/>
        <a:cs typeface="+mj-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57.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58.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59.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60.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61.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62.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63.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64.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65.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66.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67.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68.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69.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70.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71.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72.xml.rels><?xml version="1.0" encoding="UTF-8"?>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Relationships>

</file>

<file path=ppt/notesSlides/_rels/notesSlide73.xml.rels><?xml version="1.0" encoding="UTF-8"?>
<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Relationships>

</file>

<file path=ppt/notesSlides/_rels/notesSlide74.xml.rels><?xml version="1.0" encoding="UTF-8"?>
<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Relationships>

</file>

<file path=ppt/notesSlides/_rels/notesSlide75.xml.rels><?xml version="1.0" encoding="UTF-8"?>
<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Relationships>

</file>

<file path=ppt/notesSlides/_rels/notesSlide76.xml.rels><?xml version="1.0" encoding="UTF-8"?>
<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77.xml.rels><?xml version="1.0" encoding="UTF-8"?>
<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Relationships>

</file>

<file path=ppt/notesSlides/_rels/notesSlide78.xml.rels><?xml version="1.0" encoding="UTF-8"?>
<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Relationships>

</file>

<file path=ppt/notesSlides/_rels/notesSlide79.xml.rels><?xml version="1.0" encoding="UTF-8"?>
<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80.xml.rels><?xml version="1.0" encoding="UTF-8"?>
<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Relationships>

</file>

<file path=ppt/notesSlides/_rels/notesSlide81.xml.rels><?xml version="1.0" encoding="UTF-8"?>
<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Relationships>

</file>

<file path=ppt/notesSlides/_rels/notesSlide82.xml.rels><?xml version="1.0" encoding="UTF-8"?>
<Relationships xmlns="http://schemas.openxmlformats.org/package/2006/relationships"><Relationship Id="rId1" Type="http://schemas.openxmlformats.org/officeDocument/2006/relationships/slide" Target="../slides/slide84.xml"/><Relationship Id="rId2" Type="http://schemas.openxmlformats.org/officeDocument/2006/relationships/notesMaster" Target="../notesMasters/notesMaster1.xml"/></Relationships>

</file>

<file path=ppt/notesSlides/_rels/notesSlide83.xml.rels><?xml version="1.0" encoding="UTF-8"?>
<Relationships xmlns="http://schemas.openxmlformats.org/package/2006/relationships"><Relationship Id="rId1" Type="http://schemas.openxmlformats.org/officeDocument/2006/relationships/slide" Target="../slides/slide85.xml"/><Relationship Id="rId2" Type="http://schemas.openxmlformats.org/officeDocument/2006/relationships/notesMaster" Target="../notesMasters/notesMaster1.xml"/></Relationships>

</file>

<file path=ppt/notesSlides/_rels/notesSlide84.xml.rels><?xml version="1.0" encoding="UTF-8"?>
<Relationships xmlns="http://schemas.openxmlformats.org/package/2006/relationships"><Relationship Id="rId1" Type="http://schemas.openxmlformats.org/officeDocument/2006/relationships/slide" Target="../slides/slide86.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6" name="Shape 576"/>
          <p:cNvSpPr/>
          <p:nvPr>
            <p:ph type="sldImg"/>
          </p:nvPr>
        </p:nvSpPr>
        <p:spPr>
          <a:prstGeom prst="rect">
            <a:avLst/>
          </a:prstGeom>
        </p:spPr>
        <p:txBody>
          <a:bodyPr/>
          <a:lstStyle/>
          <a:p>
            <a:pPr/>
          </a:p>
        </p:txBody>
      </p:sp>
      <p:sp>
        <p:nvSpPr>
          <p:cNvPr id="577" name="Shape 577"/>
          <p:cNvSpPr/>
          <p:nvPr>
            <p:ph type="body" sz="quarter" idx="1"/>
          </p:nvPr>
        </p:nvSpPr>
        <p:spPr>
          <a:prstGeom prst="rect">
            <a:avLst/>
          </a:prstGeom>
        </p:spPr>
        <p:txBody>
          <a:bodyPr/>
          <a:lstStyle/>
          <a:p>
            <a:pPr>
              <a:defRPr sz="1800">
                <a:solidFill>
                  <a:srgbClr val="FFFFFF"/>
                </a:solidFill>
                <a:latin typeface="Articulate"/>
                <a:ea typeface="Articulate"/>
                <a:cs typeface="Articulate"/>
                <a:sym typeface="Articulate"/>
              </a:defRPr>
            </a:pPr>
            <a:r>
              <a:t>Welcome to BLR</a:t>
            </a:r>
            <a:r>
              <a:rPr baseline="30000"/>
              <a:t>®</a:t>
            </a:r>
            <a:r>
              <a:t> training. </a:t>
            </a:r>
            <a:endParaRPr>
              <a:latin typeface="Microsoft Sans Serif"/>
              <a:ea typeface="Microsoft Sans Serif"/>
              <a:cs typeface="Microsoft Sans Serif"/>
              <a:sym typeface="Microsoft Sans Serif"/>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3" name="Shape 813"/>
          <p:cNvSpPr/>
          <p:nvPr>
            <p:ph type="sldImg"/>
          </p:nvPr>
        </p:nvSpPr>
        <p:spPr>
          <a:prstGeom prst="rect">
            <a:avLst/>
          </a:prstGeom>
        </p:spPr>
        <p:txBody>
          <a:bodyPr/>
          <a:lstStyle/>
          <a:p>
            <a:pPr/>
          </a:p>
        </p:txBody>
      </p:sp>
      <p:sp>
        <p:nvSpPr>
          <p:cNvPr id="814" name="Shape 814"/>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Forks: </a:t>
            </a:r>
            <a:r>
              <a:rPr b="0"/>
              <a:t>The forks are where the load actually sits.</a:t>
            </a:r>
            <a:endParaRPr b="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8" name="Shape 838"/>
          <p:cNvSpPr/>
          <p:nvPr>
            <p:ph type="sldImg"/>
          </p:nvPr>
        </p:nvSpPr>
        <p:spPr>
          <a:prstGeom prst="rect">
            <a:avLst/>
          </a:prstGeom>
        </p:spPr>
        <p:txBody>
          <a:bodyPr/>
          <a:lstStyle/>
          <a:p>
            <a:pPr/>
          </a:p>
        </p:txBody>
      </p:sp>
      <p:sp>
        <p:nvSpPr>
          <p:cNvPr id="839" name="Shape 839"/>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Backrest: </a:t>
            </a:r>
            <a:r>
              <a:rPr b="0"/>
              <a:t>The backrest prevents the load from falling backwards off the forks.</a:t>
            </a:r>
            <a:endParaRPr b="0">
              <a:latin typeface="Microsoft Sans Serif"/>
              <a:ea typeface="Microsoft Sans Serif"/>
              <a:cs typeface="Microsoft Sans Serif"/>
              <a:sym typeface="Microsoft Sans Serif"/>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9" name="Shape 859"/>
          <p:cNvSpPr/>
          <p:nvPr>
            <p:ph type="sldImg"/>
          </p:nvPr>
        </p:nvSpPr>
        <p:spPr>
          <a:prstGeom prst="rect">
            <a:avLst/>
          </a:prstGeom>
        </p:spPr>
        <p:txBody>
          <a:bodyPr/>
          <a:lstStyle/>
          <a:p>
            <a:pPr/>
          </a:p>
        </p:txBody>
      </p:sp>
      <p:sp>
        <p:nvSpPr>
          <p:cNvPr id="860" name="Shape 860"/>
          <p:cNvSpPr/>
          <p:nvPr>
            <p:ph type="body" sz="quarter" idx="1"/>
          </p:nvPr>
        </p:nvSpPr>
        <p:spPr>
          <a:prstGeom prst="rect">
            <a:avLst/>
          </a:prstGeom>
        </p:spPr>
        <p:txBody>
          <a:bodyPr/>
          <a:lstStyle>
            <a:lvl1pPr>
              <a:defRPr sz="1800">
                <a:solidFill>
                  <a:srgbClr val="FFFFFF"/>
                </a:solidFill>
                <a:latin typeface="Articulate"/>
                <a:ea typeface="Articulate"/>
                <a:cs typeface="Articulate"/>
                <a:sym typeface="Articulate"/>
              </a:defRPr>
            </a:lvl1pPr>
          </a:lstStyle>
          <a:p>
            <a:pPr/>
            <a:r>
              <a:t>Forklifts behave differently than cars in a number of important ways. To review the differences.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1" name="Shape 881"/>
          <p:cNvSpPr/>
          <p:nvPr>
            <p:ph type="sldImg"/>
          </p:nvPr>
        </p:nvSpPr>
        <p:spPr>
          <a:prstGeom prst="rect">
            <a:avLst/>
          </a:prstGeom>
        </p:spPr>
        <p:txBody>
          <a:bodyPr/>
          <a:lstStyle/>
          <a:p>
            <a:pPr/>
          </a:p>
        </p:txBody>
      </p:sp>
      <p:sp>
        <p:nvSpPr>
          <p:cNvPr id="882" name="Shape 882"/>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Turn Direction: </a:t>
            </a:r>
            <a:r>
              <a:rPr b="0"/>
              <a:t>Unlike a car, the rear of a forklift swings in the opposite direction of the turn. For example, when turning left, the rear of the forklift swings to the right.  </a:t>
            </a:r>
            <a:endParaRPr b="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2" name="Shape 902"/>
          <p:cNvSpPr/>
          <p:nvPr>
            <p:ph type="sldImg"/>
          </p:nvPr>
        </p:nvSpPr>
        <p:spPr>
          <a:prstGeom prst="rect">
            <a:avLst/>
          </a:prstGeom>
        </p:spPr>
        <p:txBody>
          <a:bodyPr/>
          <a:lstStyle/>
          <a:p>
            <a:pPr/>
          </a:p>
        </p:txBody>
      </p:sp>
      <p:sp>
        <p:nvSpPr>
          <p:cNvPr id="903" name="Shape 903"/>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Collision Impact: </a:t>
            </a:r>
            <a:r>
              <a:rPr b="0"/>
              <a:t>The impact of a forklift when hitting other objects is magnified compared with a car because of its greater mass. A forklift hitting an object at 5 miles per hour does the same damage as a car going 30 miles per hour.</a:t>
            </a:r>
            <a:endParaRPr b="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4" name="Shape 924"/>
          <p:cNvSpPr/>
          <p:nvPr>
            <p:ph type="sldImg"/>
          </p:nvPr>
        </p:nvSpPr>
        <p:spPr>
          <a:prstGeom prst="rect">
            <a:avLst/>
          </a:prstGeom>
        </p:spPr>
        <p:txBody>
          <a:bodyPr/>
          <a:lstStyle/>
          <a:p>
            <a:pPr/>
          </a:p>
        </p:txBody>
      </p:sp>
      <p:sp>
        <p:nvSpPr>
          <p:cNvPr id="925" name="Shape 925"/>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Driving Backward: </a:t>
            </a:r>
            <a:r>
              <a:rPr b="0"/>
              <a:t>Forklifts are often driven backward, especially when unloading cargo or when carrying a load that obstructs the forward view, as opposed to a car, in which reverse driving is rare.</a:t>
            </a:r>
            <a:endParaRPr b="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6" name="Shape 946"/>
          <p:cNvSpPr/>
          <p:nvPr>
            <p:ph type="sldImg"/>
          </p:nvPr>
        </p:nvSpPr>
        <p:spPr>
          <a:prstGeom prst="rect">
            <a:avLst/>
          </a:prstGeom>
        </p:spPr>
        <p:txBody>
          <a:bodyPr/>
          <a:lstStyle/>
          <a:p>
            <a:pPr/>
          </a:p>
        </p:txBody>
      </p:sp>
      <p:sp>
        <p:nvSpPr>
          <p:cNvPr id="947" name="Shape 947"/>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One-Hand Driving: </a:t>
            </a:r>
            <a:r>
              <a:rPr b="0"/>
              <a:t>Forklifts are operated with one hand on the wheel and the other hand on the controls, whereas a car is generally driven with both hands.</a:t>
            </a:r>
            <a:endParaRPr b="0">
              <a:latin typeface="Microsoft Sans Serif"/>
              <a:ea typeface="Microsoft Sans Serif"/>
              <a:cs typeface="Microsoft Sans Serif"/>
              <a:sym typeface="Microsoft Sans Serif"/>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5" name="Shape 965"/>
          <p:cNvSpPr/>
          <p:nvPr>
            <p:ph type="sldImg"/>
          </p:nvPr>
        </p:nvSpPr>
        <p:spPr>
          <a:prstGeom prst="rect">
            <a:avLst/>
          </a:prstGeom>
        </p:spPr>
        <p:txBody>
          <a:bodyPr/>
          <a:lstStyle/>
          <a:p>
            <a:pPr/>
          </a:p>
        </p:txBody>
      </p:sp>
      <p:sp>
        <p:nvSpPr>
          <p:cNvPr id="966" name="Shape 966"/>
          <p:cNvSpPr/>
          <p:nvPr>
            <p:ph type="body" sz="quarter" idx="1"/>
          </p:nvPr>
        </p:nvSpPr>
        <p:spPr>
          <a:prstGeom prst="rect">
            <a:avLst/>
          </a:prstGeom>
        </p:spPr>
        <p:txBody>
          <a:bodyPr/>
          <a:lstStyle/>
          <a:p>
            <a:pPr>
              <a:defRPr sz="1800">
                <a:solidFill>
                  <a:srgbClr val="FFFFFF"/>
                </a:solidFill>
                <a:latin typeface="Articulate"/>
                <a:ea typeface="Articulate"/>
                <a:cs typeface="Articulate"/>
                <a:sym typeface="Articulate"/>
              </a:defRPr>
            </a:pPr>
            <a:r>
              <a:t>The nameplate (also called the data plate) provides important information for the forklift operator. OSHA requires all forklifts to have legible nameplates specific to the forklift and any attachments it has. Report any forklift that doesn’t have a nameplate or if the nameplate is not legible.</a:t>
            </a:r>
          </a:p>
          <a:p>
            <a:pPr>
              <a:defRPr sz="1800">
                <a:solidFill>
                  <a:srgbClr val="FFFFFF"/>
                </a:solidFill>
                <a:latin typeface="Articulate"/>
                <a:ea typeface="Articulate"/>
                <a:cs typeface="Articulate"/>
                <a:sym typeface="Articulate"/>
              </a:defRPr>
            </a:pPr>
            <a:r>
              <a:t>The nameplate tells you:</a:t>
            </a:r>
          </a:p>
          <a:p>
            <a:pPr>
              <a:buSzPct val="100000"/>
              <a:buFont typeface="Symbol"/>
              <a:buChar char="·"/>
              <a:defRPr sz="1800">
                <a:solidFill>
                  <a:srgbClr val="FFFFFF"/>
                </a:solidFill>
                <a:latin typeface="Articulate"/>
                <a:ea typeface="Articulate"/>
                <a:cs typeface="Articulate"/>
                <a:sym typeface="Articulate"/>
              </a:defRPr>
            </a:pPr>
            <a:r>
              <a:t>The type of forklift and the fuel it uses;</a:t>
            </a:r>
          </a:p>
          <a:p>
            <a:pPr>
              <a:buSzPct val="100000"/>
              <a:buFont typeface="Symbol"/>
              <a:buChar char="·"/>
              <a:defRPr sz="1800">
                <a:solidFill>
                  <a:srgbClr val="FFFFFF"/>
                </a:solidFill>
                <a:latin typeface="Articulate"/>
                <a:ea typeface="Articulate"/>
                <a:cs typeface="Articulate"/>
                <a:sym typeface="Articulate"/>
              </a:defRPr>
            </a:pPr>
            <a:r>
              <a:t>Attachments;</a:t>
            </a:r>
          </a:p>
          <a:p>
            <a:pPr>
              <a:buSzPct val="100000"/>
              <a:buFont typeface="Symbol"/>
              <a:buChar char="·"/>
              <a:defRPr sz="1800">
                <a:solidFill>
                  <a:srgbClr val="FFFFFF"/>
                </a:solidFill>
                <a:latin typeface="Articulate"/>
                <a:ea typeface="Articulate"/>
                <a:cs typeface="Articulate"/>
                <a:sym typeface="Articulate"/>
              </a:defRPr>
            </a:pPr>
            <a:r>
              <a:t>Proper tire size and pressure;</a:t>
            </a:r>
          </a:p>
          <a:p>
            <a:pPr>
              <a:buSzPct val="100000"/>
              <a:buFont typeface="Symbol"/>
              <a:buChar char="·"/>
              <a:defRPr sz="1800">
                <a:solidFill>
                  <a:srgbClr val="FFFFFF"/>
                </a:solidFill>
                <a:latin typeface="Articulate"/>
                <a:ea typeface="Articulate"/>
                <a:cs typeface="Articulate"/>
                <a:sym typeface="Articulate"/>
              </a:defRPr>
            </a:pPr>
            <a:r>
              <a:t>The weight of the forklift;</a:t>
            </a:r>
          </a:p>
          <a:p>
            <a:pPr>
              <a:buSzPct val="100000"/>
              <a:buFont typeface="Symbol"/>
              <a:buChar char="·"/>
              <a:defRPr sz="1800">
                <a:solidFill>
                  <a:srgbClr val="FFFFFF"/>
                </a:solidFill>
                <a:latin typeface="Articulate"/>
                <a:ea typeface="Articulate"/>
                <a:cs typeface="Articulate"/>
                <a:sym typeface="Articulate"/>
              </a:defRPr>
            </a:pPr>
            <a:r>
              <a:t>The capacity of the forklift; and </a:t>
            </a:r>
          </a:p>
          <a:p>
            <a:pPr>
              <a:buSzPct val="100000"/>
              <a:buFont typeface="Symbol"/>
              <a:buChar char="·"/>
              <a:defRPr sz="1800">
                <a:solidFill>
                  <a:srgbClr val="FFFFFF"/>
                </a:solidFill>
                <a:latin typeface="Articulate"/>
                <a:ea typeface="Articulate"/>
                <a:cs typeface="Articulate"/>
                <a:sym typeface="Articulate"/>
              </a:defRPr>
            </a:pPr>
            <a:r>
              <a:t>The load center of the forklift.</a:t>
            </a:r>
          </a:p>
          <a:p>
            <a:pPr>
              <a:defRPr sz="1800">
                <a:solidFill>
                  <a:srgbClr val="FFFFFF"/>
                </a:solidFill>
                <a:latin typeface="Articulate"/>
                <a:ea typeface="Articulate"/>
                <a:cs typeface="Articulate"/>
                <a:sym typeface="Articulate"/>
              </a:defRPr>
            </a:pPr>
            <a:r>
              <a:t>For you, these last two-the capacity and load center-are probably the most important pieces of information on the nameplate. The capacity is the maximum weight of a load that can be safely lifted to the forklift’s maximum height, assuming the center of gravity of the load is within the rated load center. And the load center is the distance between the vertical face of the forks and the center of gravity of the load.</a:t>
            </a:r>
          </a:p>
          <a:p>
            <a:pPr>
              <a:defRPr sz="1800">
                <a:solidFill>
                  <a:srgbClr val="FFFFFF"/>
                </a:solidFill>
                <a:latin typeface="Articulate"/>
                <a:ea typeface="Articulate"/>
                <a:cs typeface="Articulate"/>
                <a:sym typeface="Articulate"/>
              </a:defRPr>
            </a:pPr>
            <a:r>
              <a:t>Take a moment to study the nameplate shown here and become familiar with how to find the information you need for safe operation.</a:t>
            </a:r>
            <a:endParaRPr>
              <a:latin typeface="Microsoft Sans Serif"/>
              <a:ea typeface="Microsoft Sans Serif"/>
              <a:cs typeface="Microsoft Sans Serif"/>
              <a:sym typeface="Microsoft Sans Serif"/>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8" name="Shape 978"/>
          <p:cNvSpPr/>
          <p:nvPr>
            <p:ph type="sldImg"/>
          </p:nvPr>
        </p:nvSpPr>
        <p:spPr>
          <a:prstGeom prst="rect">
            <a:avLst/>
          </a:prstGeom>
        </p:spPr>
        <p:txBody>
          <a:bodyPr/>
          <a:lstStyle/>
          <a:p>
            <a:pPr/>
          </a:p>
        </p:txBody>
      </p:sp>
      <p:sp>
        <p:nvSpPr>
          <p:cNvPr id="979" name="Shape 979"/>
          <p:cNvSpPr/>
          <p:nvPr>
            <p:ph type="body" sz="quarter" idx="1"/>
          </p:nvPr>
        </p:nvSpPr>
        <p:spPr>
          <a:prstGeom prst="rect">
            <a:avLst/>
          </a:prstGeom>
        </p:spPr>
        <p:txBody>
          <a:bodyPr/>
          <a:lstStyle/>
          <a:p>
            <a:pPr>
              <a:defRPr sz="1800">
                <a:solidFill>
                  <a:srgbClr val="FFFFFF"/>
                </a:solidFill>
                <a:latin typeface="Articulate"/>
                <a:ea typeface="Articulate"/>
                <a:cs typeface="Articulate"/>
                <a:sym typeface="Articulate"/>
              </a:defRPr>
            </a:pPr>
            <a:r>
              <a:t>Let’s learn more about the center of gravity of a load and why it’s important to understand what it means.</a:t>
            </a:r>
          </a:p>
          <a:p>
            <a:pPr>
              <a:buSzPct val="100000"/>
              <a:buFont typeface="Symbol"/>
              <a:buChar char="·"/>
              <a:defRPr sz="1800">
                <a:solidFill>
                  <a:srgbClr val="FFFFFF"/>
                </a:solidFill>
                <a:latin typeface="Articulate"/>
                <a:ea typeface="Articulate"/>
                <a:cs typeface="Articulate"/>
                <a:sym typeface="Articulate"/>
              </a:defRPr>
            </a:pPr>
            <a:r>
              <a:t>The center of gravity is the balance point of the load-that is, the exact point on which the entire load will balance. For loads that are composed of similar material, the balance point will be near the center of the load.</a:t>
            </a:r>
          </a:p>
          <a:p>
            <a:pPr>
              <a:buSzPct val="100000"/>
              <a:buFont typeface="Symbol"/>
              <a:buChar char="·"/>
              <a:defRPr sz="1800">
                <a:solidFill>
                  <a:srgbClr val="FFFFFF"/>
                </a:solidFill>
                <a:latin typeface="Articulate"/>
                <a:ea typeface="Articulate"/>
                <a:cs typeface="Articulate"/>
                <a:sym typeface="Articulate"/>
              </a:defRPr>
            </a:pPr>
            <a:r>
              <a:t>If the load is inconsistent-that is, it contains materials of different weights and densities-the center of gravity will be on the side with the heaviest mass. For example, if a pallet contains 100 pounds of bricks on one side and 20 pounds of pillows on the other, the center of gravity would be closer to the side with the bricks.</a:t>
            </a:r>
          </a:p>
          <a:p>
            <a:pPr>
              <a:buSzPct val="100000"/>
              <a:buFont typeface="Symbol"/>
              <a:buChar char="·"/>
              <a:defRPr sz="1800">
                <a:solidFill>
                  <a:srgbClr val="FFFFFF"/>
                </a:solidFill>
                <a:latin typeface="Articulate"/>
                <a:ea typeface="Articulate"/>
                <a:cs typeface="Articulate"/>
                <a:sym typeface="Articulate"/>
              </a:defRPr>
            </a:pPr>
            <a:r>
              <a:t>If possible, a load should always be picked up on the side that is closest to the center of gravity. This helps keep the weight of the load closer to the forklift and reduces the risk of the load falling off or causing the forklift to tip over.</a:t>
            </a:r>
            <a:endParaRPr>
              <a:latin typeface="Microsoft Sans Serif"/>
              <a:ea typeface="Microsoft Sans Serif"/>
              <a:cs typeface="Microsoft Sans Serif"/>
              <a:sym typeface="Microsoft Sans Serif"/>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7" name="Shape 987"/>
          <p:cNvSpPr/>
          <p:nvPr>
            <p:ph type="sldImg"/>
          </p:nvPr>
        </p:nvSpPr>
        <p:spPr>
          <a:prstGeom prst="rect">
            <a:avLst/>
          </a:prstGeom>
        </p:spPr>
        <p:txBody>
          <a:bodyPr/>
          <a:lstStyle/>
          <a:p>
            <a:pPr/>
          </a:p>
        </p:txBody>
      </p:sp>
      <p:sp>
        <p:nvSpPr>
          <p:cNvPr id="988" name="Shape 988"/>
          <p:cNvSpPr/>
          <p:nvPr>
            <p:ph type="body" sz="quarter" idx="1"/>
          </p:nvPr>
        </p:nvSpPr>
        <p:spPr>
          <a:prstGeom prst="rect">
            <a:avLst/>
          </a:prstGeom>
        </p:spPr>
        <p:txBody>
          <a:bodyPr/>
          <a:lstStyle/>
          <a:p>
            <a:pPr>
              <a:defRPr sz="1800">
                <a:solidFill>
                  <a:srgbClr val="FFFFFF"/>
                </a:solidFill>
                <a:latin typeface="Articulate"/>
                <a:ea typeface="Articulate"/>
                <a:cs typeface="Articulate"/>
                <a:sym typeface="Articulate"/>
              </a:defRPr>
            </a:pPr>
            <a:r>
              <a:t>The “stability triangle” is another safety issue that operators should always keep in mind when operating a forklift to avoid actions that could cause the forklift to tip over. </a:t>
            </a:r>
          </a:p>
          <a:p>
            <a:pPr>
              <a:buSzPct val="100000"/>
              <a:buFont typeface="Symbol"/>
              <a:buChar char="·"/>
              <a:defRPr sz="1800">
                <a:solidFill>
                  <a:srgbClr val="FFFFFF"/>
                </a:solidFill>
                <a:latin typeface="Articulate"/>
                <a:ea typeface="Articulate"/>
                <a:cs typeface="Articulate"/>
                <a:sym typeface="Articulate"/>
              </a:defRPr>
            </a:pPr>
            <a:r>
              <a:t>A typical forklift has a three-point suspension with the weight supported by the two front tires and the center of the rear axles. This creates a triangle. </a:t>
            </a:r>
          </a:p>
          <a:p>
            <a:pPr>
              <a:buSzPct val="100000"/>
              <a:buFont typeface="Symbol"/>
              <a:buChar char="·"/>
              <a:defRPr sz="1800">
                <a:solidFill>
                  <a:srgbClr val="FFFFFF"/>
                </a:solidFill>
                <a:latin typeface="Articulate"/>
                <a:ea typeface="Articulate"/>
                <a:cs typeface="Articulate"/>
                <a:sym typeface="Articulate"/>
              </a:defRPr>
            </a:pPr>
            <a:r>
              <a:t>Its center of gravity is shown by the blue circle on the diagram, right in the middle of the triangle, which is also right below where the operator sits.  </a:t>
            </a:r>
          </a:p>
          <a:p>
            <a:pPr>
              <a:buSzPct val="100000"/>
              <a:buFont typeface="Symbol"/>
              <a:buChar char="·"/>
              <a:defRPr sz="1800">
                <a:solidFill>
                  <a:srgbClr val="FFFFFF"/>
                </a:solidFill>
                <a:latin typeface="Articulate"/>
                <a:ea typeface="Articulate"/>
                <a:cs typeface="Articulate"/>
                <a:sym typeface="Articulate"/>
              </a:defRPr>
            </a:pPr>
            <a:r>
              <a:t>For safe operation, the center of gravity of a forklift that is carrying a load must stay within this stability triangle, or the forklift will tip over.</a:t>
            </a:r>
          </a:p>
          <a:p>
            <a:pPr>
              <a:buSzPct val="100000"/>
              <a:buFont typeface="Symbol"/>
              <a:buChar char="·"/>
              <a:defRPr sz="1800">
                <a:solidFill>
                  <a:srgbClr val="FFFFFF"/>
                </a:solidFill>
                <a:latin typeface="Articulate"/>
                <a:ea typeface="Articulate"/>
                <a:cs typeface="Articulate"/>
                <a:sym typeface="Articulate"/>
              </a:defRPr>
            </a:pPr>
            <a:r>
              <a:t>The center of gravity when the forklift is carrying its maximum rated load is different from when the forklift is empty. The center of gravity with a maximum rated load is shown by the black circle, near the front edge of the stability triangle but still within the triangle.</a:t>
            </a:r>
          </a:p>
          <a:p>
            <a:pPr>
              <a:defRPr sz="1800">
                <a:solidFill>
                  <a:srgbClr val="FFFFFF"/>
                </a:solidFill>
                <a:latin typeface="Articulate"/>
                <a:ea typeface="Articulate"/>
                <a:cs typeface="Articulate"/>
                <a:sym typeface="Articulate"/>
              </a:defRPr>
            </a:pPr>
            <a:r>
              <a:t>The stability triangle is an effective way to show how your actions can cause a lift truck to tip over so that you know what actions to avoid. This information on stability is primarily for sit-down counterbalance lift trucks. Other lift trucks, such as stand-up narrow aisle, will have different stability concerns.</a:t>
            </a:r>
            <a:endParaRPr>
              <a:latin typeface="Microsoft Sans Serif"/>
              <a:ea typeface="Microsoft Sans Serif"/>
              <a:cs typeface="Microsoft Sans Serif"/>
              <a:sym typeface="Microsoft Sans Serif"/>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2" name="Shape 612"/>
          <p:cNvSpPr/>
          <p:nvPr>
            <p:ph type="sldImg"/>
          </p:nvPr>
        </p:nvSpPr>
        <p:spPr>
          <a:prstGeom prst="rect">
            <a:avLst/>
          </a:prstGeom>
        </p:spPr>
        <p:txBody>
          <a:bodyPr/>
          <a:lstStyle/>
          <a:p>
            <a:pPr/>
          </a:p>
        </p:txBody>
      </p:sp>
      <p:sp>
        <p:nvSpPr>
          <p:cNvPr id="613" name="Shape 613"/>
          <p:cNvSpPr/>
          <p:nvPr>
            <p:ph type="body" sz="quarter" idx="1"/>
          </p:nvPr>
        </p:nvSpPr>
        <p:spPr>
          <a:prstGeom prst="rect">
            <a:avLst/>
          </a:prstGeom>
        </p:spPr>
        <p:txBody>
          <a:bodyPr/>
          <a:lstStyle/>
          <a:p>
            <a:pPr>
              <a:defRPr sz="1800">
                <a:solidFill>
                  <a:srgbClr val="FFFFFF"/>
                </a:solidFill>
                <a:latin typeface="Articulate"/>
                <a:ea typeface="Articulate"/>
                <a:cs typeface="Articulate"/>
                <a:sym typeface="Articulate"/>
              </a:defRPr>
            </a:pPr>
            <a:r>
              <a:t>Why is it necessary to have special training on forklift operation?</a:t>
            </a:r>
          </a:p>
          <a:p>
            <a:pPr>
              <a:buSzPct val="100000"/>
              <a:buFont typeface="Symbol"/>
              <a:buChar char="·"/>
              <a:defRPr sz="1800">
                <a:solidFill>
                  <a:srgbClr val="FFFFFF"/>
                </a:solidFill>
                <a:latin typeface="Articulate"/>
                <a:ea typeface="Articulate"/>
                <a:cs typeface="Articulate"/>
                <a:sym typeface="Articulate"/>
              </a:defRPr>
            </a:pPr>
            <a:r>
              <a:t>Forklifts can be dangerous. In an average year, at least one worker a week is killed in a forklift accident, and sometimes more. Some of those who die are forklift operators, and others are employees working near forklift operations.</a:t>
            </a:r>
          </a:p>
          <a:p>
            <a:pPr>
              <a:buSzPct val="100000"/>
              <a:buFont typeface="Symbol"/>
              <a:buChar char="·"/>
              <a:defRPr sz="1800">
                <a:solidFill>
                  <a:srgbClr val="FFFFFF"/>
                </a:solidFill>
                <a:latin typeface="Articulate"/>
                <a:ea typeface="Articulate"/>
                <a:cs typeface="Articulate"/>
                <a:sym typeface="Articulate"/>
              </a:defRPr>
            </a:pPr>
            <a:r>
              <a:t>In addition to deaths, tens of thousands of forklift-related injuries occur each year. Many of these result in lost workdays. Common forklift-related injuries result from:</a:t>
            </a:r>
          </a:p>
          <a:p>
            <a:pPr>
              <a:buSzPct val="100000"/>
              <a:buFont typeface="Symbol"/>
              <a:buChar char="·"/>
              <a:defRPr sz="1800">
                <a:solidFill>
                  <a:srgbClr val="FFFFFF"/>
                </a:solidFill>
                <a:latin typeface="Articulate"/>
                <a:ea typeface="Articulate"/>
                <a:cs typeface="Articulate"/>
                <a:sym typeface="Articulate"/>
              </a:defRPr>
            </a:pPr>
            <a:r>
              <a:t>Hitting a pedestrian with a forklift;</a:t>
            </a:r>
          </a:p>
          <a:p>
            <a:pPr>
              <a:buSzPct val="100000"/>
              <a:buFont typeface="Symbol"/>
              <a:buChar char="·"/>
              <a:defRPr sz="1800">
                <a:solidFill>
                  <a:srgbClr val="FFFFFF"/>
                </a:solidFill>
                <a:latin typeface="Articulate"/>
                <a:ea typeface="Articulate"/>
                <a:cs typeface="Articulate"/>
                <a:sym typeface="Articulate"/>
              </a:defRPr>
            </a:pPr>
            <a:r>
              <a:t>Forklift tipovers;</a:t>
            </a:r>
          </a:p>
          <a:p>
            <a:pPr>
              <a:buSzPct val="100000"/>
              <a:buFont typeface="Symbol"/>
              <a:buChar char="·"/>
              <a:defRPr sz="1800">
                <a:solidFill>
                  <a:srgbClr val="FFFFFF"/>
                </a:solidFill>
                <a:latin typeface="Articulate"/>
                <a:ea typeface="Articulate"/>
                <a:cs typeface="Articulate"/>
                <a:sym typeface="Articulate"/>
              </a:defRPr>
            </a:pPr>
            <a:r>
              <a:t>Improperly positioned loads;</a:t>
            </a:r>
          </a:p>
          <a:p>
            <a:pPr>
              <a:buSzPct val="100000"/>
              <a:buFont typeface="Symbol"/>
              <a:buChar char="·"/>
              <a:defRPr sz="1800">
                <a:solidFill>
                  <a:srgbClr val="FFFFFF"/>
                </a:solidFill>
                <a:latin typeface="Articulate"/>
                <a:ea typeface="Articulate"/>
                <a:cs typeface="Articulate"/>
                <a:sym typeface="Articulate"/>
              </a:defRPr>
            </a:pPr>
            <a:r>
              <a:t>Falling from the forks or from a platform positioned on the forks;</a:t>
            </a:r>
          </a:p>
          <a:p>
            <a:pPr>
              <a:buSzPct val="100000"/>
              <a:buFont typeface="Symbol"/>
              <a:buChar char="·"/>
              <a:defRPr sz="1800">
                <a:solidFill>
                  <a:srgbClr val="FFFFFF"/>
                </a:solidFill>
                <a:latin typeface="Articulate"/>
                <a:ea typeface="Articulate"/>
                <a:cs typeface="Articulate"/>
                <a:sym typeface="Articulate"/>
              </a:defRPr>
            </a:pPr>
            <a:r>
              <a:t>Falling from a ladder that is struck by a forklift; and</a:t>
            </a:r>
          </a:p>
          <a:p>
            <a:pPr>
              <a:buSzPct val="100000"/>
              <a:buFont typeface="Symbol"/>
              <a:buChar char="·"/>
              <a:defRPr sz="1800">
                <a:solidFill>
                  <a:srgbClr val="FFFFFF"/>
                </a:solidFill>
                <a:latin typeface="Articulate"/>
                <a:ea typeface="Articulate"/>
                <a:cs typeface="Articulate"/>
                <a:sym typeface="Articulate"/>
              </a:defRPr>
            </a:pPr>
            <a:r>
              <a:t>Being struck by materials that fall from a forklift.</a:t>
            </a:r>
          </a:p>
          <a:p>
            <a:pPr>
              <a:buSzPct val="100000"/>
              <a:buFont typeface="Symbol"/>
              <a:buChar char="·"/>
              <a:defRPr sz="1800">
                <a:solidFill>
                  <a:srgbClr val="FFFFFF"/>
                </a:solidFill>
                <a:latin typeface="Articulate"/>
                <a:ea typeface="Articulate"/>
                <a:cs typeface="Articulate"/>
                <a:sym typeface="Articulate"/>
              </a:defRPr>
            </a:pPr>
            <a:r>
              <a:t>Most accidents and injuries could be prevented with specialized forklift safety training.</a:t>
            </a:r>
            <a:endParaRPr>
              <a:latin typeface="Microsoft Sans Serif"/>
              <a:ea typeface="Microsoft Sans Serif"/>
              <a:cs typeface="Microsoft Sans Serif"/>
              <a:sym typeface="Microsoft Sans Serif"/>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3" name="Shape 1003"/>
          <p:cNvSpPr/>
          <p:nvPr>
            <p:ph type="sldImg"/>
          </p:nvPr>
        </p:nvSpPr>
        <p:spPr>
          <a:prstGeom prst="rect">
            <a:avLst/>
          </a:prstGeom>
        </p:spPr>
        <p:txBody>
          <a:bodyPr/>
          <a:lstStyle/>
          <a:p>
            <a:pPr/>
          </a:p>
        </p:txBody>
      </p:sp>
      <p:sp>
        <p:nvSpPr>
          <p:cNvPr id="1004" name="Shape 1004"/>
          <p:cNvSpPr/>
          <p:nvPr>
            <p:ph type="body" sz="quarter" idx="1"/>
          </p:nvPr>
        </p:nvSpPr>
        <p:spPr>
          <a:prstGeom prst="rect">
            <a:avLst/>
          </a:prstGeom>
        </p:spPr>
        <p:txBody>
          <a:bodyPr/>
          <a:lstStyle>
            <a:lvl1pPr>
              <a:defRPr sz="1800">
                <a:solidFill>
                  <a:srgbClr val="FFFFFF"/>
                </a:solidFill>
                <a:latin typeface="Articulate"/>
                <a:ea typeface="Articulate"/>
                <a:cs typeface="Articulate"/>
                <a:sym typeface="Articulate"/>
              </a:defRPr>
            </a:lvl1pPr>
          </a:lstStyle>
          <a:p>
            <a:pPr/>
            <a:r>
              <a:t>Three examples of how a forklift can tip over.</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1" name="Shape 1021"/>
          <p:cNvSpPr/>
          <p:nvPr>
            <p:ph type="sldImg"/>
          </p:nvPr>
        </p:nvSpPr>
        <p:spPr>
          <a:prstGeom prst="rect">
            <a:avLst/>
          </a:prstGeom>
        </p:spPr>
        <p:txBody>
          <a:bodyPr/>
          <a:lstStyle/>
          <a:p>
            <a:pPr/>
          </a:p>
        </p:txBody>
      </p:sp>
      <p:sp>
        <p:nvSpPr>
          <p:cNvPr id="1022" name="Shape 1022"/>
          <p:cNvSpPr/>
          <p:nvPr>
            <p:ph type="body" sz="quarter" idx="1"/>
          </p:nvPr>
        </p:nvSpPr>
        <p:spPr>
          <a:prstGeom prst="rect">
            <a:avLst/>
          </a:prstGeom>
        </p:spPr>
        <p:txBody>
          <a:bodyPr/>
          <a:lstStyle/>
          <a:p>
            <a:pPr>
              <a:defRPr b="1" sz="1800">
                <a:solidFill>
                  <a:srgbClr val="FFFFFF"/>
                </a:solidFill>
                <a:latin typeface="Articulate"/>
                <a:ea typeface="Articulate"/>
                <a:cs typeface="Articulate"/>
                <a:sym typeface="Articulate"/>
              </a:defRPr>
            </a:pPr>
            <a:r>
              <a:t>Center of Gravity on the Side: </a:t>
            </a:r>
            <a:r>
              <a:rPr b="0"/>
              <a:t>A tipover can occur if the center of gravity is on the side of the stability triangle. This might be caused by turning a corner, having an unbalanced load, driving into a pothole, or traveling on a sloping surface.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0" name="Shape 1040"/>
          <p:cNvSpPr/>
          <p:nvPr>
            <p:ph type="sldImg"/>
          </p:nvPr>
        </p:nvSpPr>
        <p:spPr>
          <a:prstGeom prst="rect">
            <a:avLst/>
          </a:prstGeom>
        </p:spPr>
        <p:txBody>
          <a:bodyPr/>
          <a:lstStyle/>
          <a:p>
            <a:pPr/>
          </a:p>
        </p:txBody>
      </p:sp>
      <p:sp>
        <p:nvSpPr>
          <p:cNvPr id="1041" name="Shape 1041"/>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Center of Gravity in the Front: </a:t>
            </a:r>
            <a:r>
              <a:rPr b="0"/>
              <a:t>A tipover can occur if the center of gravity is near the front of the stability triangle. This might be caused by:</a:t>
            </a:r>
            <a:endParaRPr b="0"/>
          </a:p>
          <a:p>
            <a:pPr>
              <a:buSzPct val="100000"/>
              <a:buFont typeface="Symbol"/>
              <a:buChar char="·"/>
              <a:defRPr>
                <a:solidFill>
                  <a:srgbClr val="FFFFFF"/>
                </a:solidFill>
                <a:latin typeface="Articulate"/>
                <a:ea typeface="Articulate"/>
                <a:cs typeface="Articulate"/>
                <a:sym typeface="Articulate"/>
              </a:defRPr>
            </a:pPr>
            <a:r>
              <a:t>The forklift carrying its maximum load;</a:t>
            </a:r>
          </a:p>
          <a:p>
            <a:pPr>
              <a:buSzPct val="100000"/>
              <a:buFont typeface="Symbol"/>
              <a:buChar char="·"/>
              <a:defRPr>
                <a:solidFill>
                  <a:srgbClr val="FFFFFF"/>
                </a:solidFill>
                <a:latin typeface="Articulate"/>
                <a:ea typeface="Articulate"/>
                <a:cs typeface="Articulate"/>
                <a:sym typeface="Articulate"/>
              </a:defRPr>
            </a:pPr>
            <a:r>
              <a:t>The mast tipping forward;</a:t>
            </a:r>
          </a:p>
          <a:p>
            <a:pPr>
              <a:buSzPct val="100000"/>
              <a:buFont typeface="Symbol"/>
              <a:buChar char="·"/>
              <a:defRPr>
                <a:solidFill>
                  <a:srgbClr val="FFFFFF"/>
                </a:solidFill>
                <a:latin typeface="Articulate"/>
                <a:ea typeface="Articulate"/>
                <a:cs typeface="Articulate"/>
                <a:sym typeface="Articulate"/>
              </a:defRPr>
            </a:pPr>
            <a:r>
              <a:t>The forklift stopping abruptly; </a:t>
            </a:r>
          </a:p>
          <a:p>
            <a:pPr>
              <a:buSzPct val="100000"/>
              <a:buFont typeface="Symbol"/>
              <a:buChar char="·"/>
              <a:defRPr>
                <a:solidFill>
                  <a:srgbClr val="FFFFFF"/>
                </a:solidFill>
                <a:latin typeface="Articulate"/>
                <a:ea typeface="Articulate"/>
                <a:cs typeface="Articulate"/>
                <a:sym typeface="Articulate"/>
              </a:defRPr>
            </a:pPr>
            <a:r>
              <a:t>The forklift quickly accelerating in reverse.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8" name="Shape 1058"/>
          <p:cNvSpPr/>
          <p:nvPr>
            <p:ph type="sldImg"/>
          </p:nvPr>
        </p:nvSpPr>
        <p:spPr>
          <a:prstGeom prst="rect">
            <a:avLst/>
          </a:prstGeom>
        </p:spPr>
        <p:txBody>
          <a:bodyPr/>
          <a:lstStyle/>
          <a:p>
            <a:pPr/>
          </a:p>
        </p:txBody>
      </p:sp>
      <p:sp>
        <p:nvSpPr>
          <p:cNvPr id="1059" name="Shape 1059"/>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Center of Gravity in the Rear: </a:t>
            </a:r>
            <a:r>
              <a:rPr b="0"/>
              <a:t>A tipover can occur if the center of gravity is near the rear. This could be caused by tilting the mast back, stopping abruptly when traveling in reverse, quickly accelerating forward, or driving up a ramp.</a:t>
            </a:r>
            <a:endParaRPr b="0">
              <a:latin typeface="Microsoft Sans Serif"/>
              <a:ea typeface="Microsoft Sans Serif"/>
              <a:cs typeface="Microsoft Sans Serif"/>
              <a:sym typeface="Microsoft Sans Serif"/>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6" name="Shape 1066"/>
          <p:cNvSpPr/>
          <p:nvPr>
            <p:ph type="sldImg"/>
          </p:nvPr>
        </p:nvSpPr>
        <p:spPr>
          <a:prstGeom prst="rect">
            <a:avLst/>
          </a:prstGeom>
        </p:spPr>
        <p:txBody>
          <a:bodyPr/>
          <a:lstStyle/>
          <a:p>
            <a:pPr/>
          </a:p>
        </p:txBody>
      </p:sp>
      <p:sp>
        <p:nvSpPr>
          <p:cNvPr id="1067" name="Shape 1067"/>
          <p:cNvSpPr/>
          <p:nvPr>
            <p:ph type="body" sz="quarter" idx="1"/>
          </p:nvPr>
        </p:nvSpPr>
        <p:spPr>
          <a:prstGeom prst="rect">
            <a:avLst/>
          </a:prstGeom>
        </p:spPr>
        <p:txBody>
          <a:bodyPr/>
          <a:lstStyle/>
          <a:p>
            <a:pPr>
              <a:defRPr sz="1800">
                <a:solidFill>
                  <a:srgbClr val="FFFFFF"/>
                </a:solidFill>
                <a:latin typeface="Articulate"/>
                <a:ea typeface="Articulate"/>
                <a:cs typeface="Articulate"/>
                <a:sym typeface="Articulate"/>
              </a:defRPr>
            </a:pPr>
            <a:r>
              <a:t>Combinations of actions or circumstances could also cause the center of gravity to shift outside the stability triangle and tip the forklift. For example:</a:t>
            </a:r>
          </a:p>
          <a:p>
            <a:pPr>
              <a:buSzPct val="100000"/>
              <a:buFont typeface="Symbol"/>
              <a:buChar char="·"/>
              <a:defRPr sz="1800">
                <a:solidFill>
                  <a:srgbClr val="FFFFFF"/>
                </a:solidFill>
                <a:latin typeface="Articulate"/>
                <a:ea typeface="Articulate"/>
                <a:cs typeface="Articulate"/>
                <a:sym typeface="Articulate"/>
              </a:defRPr>
            </a:pPr>
            <a:r>
              <a:t>A forklift that turns a corner while driving up a ramp could shift the center of gravity too far backward and to the side, causing a tipover.</a:t>
            </a:r>
          </a:p>
          <a:p>
            <a:pPr>
              <a:buSzPct val="100000"/>
              <a:buFont typeface="Symbol"/>
              <a:buChar char="·"/>
              <a:defRPr sz="1800">
                <a:solidFill>
                  <a:srgbClr val="FFFFFF"/>
                </a:solidFill>
                <a:latin typeface="Articulate"/>
                <a:ea typeface="Articulate"/>
                <a:cs typeface="Articulate"/>
                <a:sym typeface="Articulate"/>
              </a:defRPr>
            </a:pPr>
            <a:r>
              <a:t>A forklift moving forward with a capacity load could tip forward if forced to stop abruptly.</a:t>
            </a:r>
          </a:p>
          <a:p>
            <a:pPr>
              <a:buSzPct val="100000"/>
              <a:buFont typeface="Symbol"/>
              <a:buChar char="·"/>
              <a:defRPr sz="1800">
                <a:solidFill>
                  <a:srgbClr val="FFFFFF"/>
                </a:solidFill>
                <a:latin typeface="Articulate"/>
                <a:ea typeface="Articulate"/>
                <a:cs typeface="Articulate"/>
                <a:sym typeface="Articulate"/>
              </a:defRPr>
            </a:pPr>
            <a:r>
              <a:t>A forklift turning a corner with an unbalanced load could tip over if it hit a pothole.</a:t>
            </a:r>
            <a:endParaRPr>
              <a:latin typeface="Microsoft Sans Serif"/>
              <a:ea typeface="Microsoft Sans Serif"/>
              <a:cs typeface="Microsoft Sans Serif"/>
              <a:sym typeface="Microsoft Sans Serif"/>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7" name="Shape 1077"/>
          <p:cNvSpPr/>
          <p:nvPr>
            <p:ph type="sldImg"/>
          </p:nvPr>
        </p:nvSpPr>
        <p:spPr>
          <a:prstGeom prst="rect">
            <a:avLst/>
          </a:prstGeom>
        </p:spPr>
        <p:txBody>
          <a:bodyPr/>
          <a:lstStyle/>
          <a:p>
            <a:pPr/>
          </a:p>
        </p:txBody>
      </p:sp>
      <p:sp>
        <p:nvSpPr>
          <p:cNvPr id="1078" name="Shape 1078"/>
          <p:cNvSpPr/>
          <p:nvPr>
            <p:ph type="body" sz="quarter" idx="1"/>
          </p:nvPr>
        </p:nvSpPr>
        <p:spPr>
          <a:prstGeom prst="rect">
            <a:avLst/>
          </a:prstGeom>
        </p:spPr>
        <p:txBody>
          <a:bodyPr/>
          <a:lstStyle/>
          <a:p>
            <a:pPr>
              <a:defRPr sz="1800">
                <a:solidFill>
                  <a:srgbClr val="FFFFFF"/>
                </a:solidFill>
                <a:latin typeface="Articulate"/>
                <a:ea typeface="Articulate"/>
                <a:cs typeface="Articulate"/>
                <a:sym typeface="Articulate"/>
              </a:defRPr>
            </a:pPr>
            <a:r>
              <a:t>Forklift attachments, such as carton clamps, drum clamps, paper-roll clamps, rotators, and push-pull elements, can affect the capacity of a forklift in a number of ways.</a:t>
            </a:r>
          </a:p>
          <a:p>
            <a:pPr>
              <a:buSzPct val="100000"/>
              <a:buFont typeface="Symbol"/>
              <a:buChar char="·"/>
              <a:defRPr sz="1800">
                <a:solidFill>
                  <a:srgbClr val="FFFFFF"/>
                </a:solidFill>
                <a:latin typeface="Articulate"/>
                <a:ea typeface="Articulate"/>
                <a:cs typeface="Articulate"/>
                <a:sym typeface="Articulate"/>
              </a:defRPr>
            </a:pPr>
            <a:r>
              <a:t>Attachments can change operating clearances by extending the length and width of the forklift.</a:t>
            </a:r>
          </a:p>
          <a:p>
            <a:pPr>
              <a:buSzPct val="100000"/>
              <a:buFont typeface="Symbol"/>
              <a:buChar char="·"/>
              <a:defRPr sz="1800">
                <a:solidFill>
                  <a:srgbClr val="FFFFFF"/>
                </a:solidFill>
                <a:latin typeface="Articulate"/>
                <a:ea typeface="Articulate"/>
                <a:cs typeface="Articulate"/>
                <a:sym typeface="Articulate"/>
              </a:defRPr>
            </a:pPr>
            <a:r>
              <a:t>Attachments can change the capacity of the forklift by adding weight. For example, if the attachment weighs 1,000 pounds, the capacity of the load you can carry is reduced by 1,000 pounds.</a:t>
            </a:r>
          </a:p>
          <a:p>
            <a:pPr>
              <a:buSzPct val="100000"/>
              <a:buFont typeface="Symbol"/>
              <a:buChar char="·"/>
              <a:defRPr sz="1800">
                <a:solidFill>
                  <a:srgbClr val="FFFFFF"/>
                </a:solidFill>
                <a:latin typeface="Articulate"/>
                <a:ea typeface="Articulate"/>
                <a:cs typeface="Articulate"/>
                <a:sym typeface="Articulate"/>
              </a:defRPr>
            </a:pPr>
            <a:r>
              <a:t>Attachments usually change the stability and center of gravity of the forklift as well. For example, if an attachment moves the load away from the vertical face of the forks, the maximum load the forklift can carry will be reduced.</a:t>
            </a:r>
            <a:endParaRPr>
              <a:latin typeface="Microsoft Sans Serif"/>
              <a:ea typeface="Microsoft Sans Serif"/>
              <a:cs typeface="Microsoft Sans Serif"/>
              <a:sym typeface="Microsoft Sans Serif"/>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0" name="Shape 1100"/>
          <p:cNvSpPr/>
          <p:nvPr>
            <p:ph type="sldImg"/>
          </p:nvPr>
        </p:nvSpPr>
        <p:spPr>
          <a:prstGeom prst="rect">
            <a:avLst/>
          </a:prstGeom>
        </p:spPr>
        <p:txBody>
          <a:bodyPr/>
          <a:lstStyle/>
          <a:p>
            <a:pPr/>
          </a:p>
        </p:txBody>
      </p:sp>
      <p:sp>
        <p:nvSpPr>
          <p:cNvPr id="1101" name="Shape 1101"/>
          <p:cNvSpPr/>
          <p:nvPr>
            <p:ph type="body" sz="quarter" idx="1"/>
          </p:nvPr>
        </p:nvSpPr>
        <p:spPr>
          <a:prstGeom prst="rect">
            <a:avLst/>
          </a:prstGeom>
        </p:spPr>
        <p:txBody>
          <a:bodyPr/>
          <a:lstStyle>
            <a:lvl1pPr>
              <a:defRPr sz="1800">
                <a:solidFill>
                  <a:srgbClr val="FFFFFF"/>
                </a:solidFill>
                <a:latin typeface="Articulate"/>
                <a:ea typeface="Articulate"/>
                <a:cs typeface="Articulate"/>
                <a:sym typeface="Articulate"/>
              </a:defRPr>
            </a:lvl1pPr>
          </a:lstStyle>
          <a:p>
            <a:pPr/>
            <a:r>
              <a:t>Most accidents with forklifts involve pedestrians.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4" name="Shape 1124"/>
          <p:cNvSpPr/>
          <p:nvPr>
            <p:ph type="sldImg"/>
          </p:nvPr>
        </p:nvSpPr>
        <p:spPr>
          <a:prstGeom prst="rect">
            <a:avLst/>
          </a:prstGeom>
        </p:spPr>
        <p:txBody>
          <a:bodyPr/>
          <a:lstStyle/>
          <a:p>
            <a:pPr/>
          </a:p>
        </p:txBody>
      </p:sp>
      <p:sp>
        <p:nvSpPr>
          <p:cNvPr id="1125" name="Shape 1125"/>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Obstructed View: </a:t>
            </a:r>
            <a:r>
              <a:rPr b="0"/>
              <a:t>Having an obstructed view is a common hazard. The operator can’t see the pedestrian because of a load or an obstruction in the path.</a:t>
            </a:r>
            <a:endParaRPr b="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8" name="Shape 1148"/>
          <p:cNvSpPr/>
          <p:nvPr>
            <p:ph type="sldImg"/>
          </p:nvPr>
        </p:nvSpPr>
        <p:spPr>
          <a:prstGeom prst="rect">
            <a:avLst/>
          </a:prstGeom>
        </p:spPr>
        <p:txBody>
          <a:bodyPr/>
          <a:lstStyle/>
          <a:p>
            <a:pPr/>
          </a:p>
        </p:txBody>
      </p:sp>
      <p:sp>
        <p:nvSpPr>
          <p:cNvPr id="1149" name="Shape 1149"/>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Blind Turns: </a:t>
            </a:r>
            <a:r>
              <a:rPr b="0"/>
              <a:t>Turning the forklift around a corner toward a pedestrian who is in front of or alongside the forklift creates another hazard.</a:t>
            </a:r>
            <a:endParaRPr b="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2" name="Shape 1172"/>
          <p:cNvSpPr/>
          <p:nvPr>
            <p:ph type="sldImg"/>
          </p:nvPr>
        </p:nvSpPr>
        <p:spPr>
          <a:prstGeom prst="rect">
            <a:avLst/>
          </a:prstGeom>
        </p:spPr>
        <p:txBody>
          <a:bodyPr/>
          <a:lstStyle/>
          <a:p>
            <a:pPr/>
          </a:p>
        </p:txBody>
      </p:sp>
      <p:sp>
        <p:nvSpPr>
          <p:cNvPr id="1173" name="Shape 1173"/>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Speeding:</a:t>
            </a:r>
            <a:r>
              <a:rPr b="0"/>
              <a:t> Speeding so that the forklift can’t stop in time to avoid the pedestrian often causes accidents involving pedestrians.</a:t>
            </a:r>
            <a:endParaRPr b="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7" name="Shape 637"/>
          <p:cNvSpPr/>
          <p:nvPr>
            <p:ph type="sldImg"/>
          </p:nvPr>
        </p:nvSpPr>
        <p:spPr>
          <a:prstGeom prst="rect">
            <a:avLst/>
          </a:prstGeom>
        </p:spPr>
        <p:txBody>
          <a:bodyPr/>
          <a:lstStyle/>
          <a:p>
            <a:pPr/>
          </a:p>
        </p:txBody>
      </p:sp>
      <p:sp>
        <p:nvSpPr>
          <p:cNvPr id="638" name="Shape 638"/>
          <p:cNvSpPr/>
          <p:nvPr>
            <p:ph type="body" sz="quarter" idx="1"/>
          </p:nvPr>
        </p:nvSpPr>
        <p:spPr>
          <a:prstGeom prst="rect">
            <a:avLst/>
          </a:prstGeom>
        </p:spPr>
        <p:txBody>
          <a:bodyPr/>
          <a:lstStyle>
            <a:lvl1pPr>
              <a:defRPr sz="1800">
                <a:solidFill>
                  <a:srgbClr val="FFFFFF"/>
                </a:solidFill>
                <a:latin typeface="Articulate"/>
                <a:ea typeface="Articulate"/>
                <a:cs typeface="Articulate"/>
                <a:sym typeface="Articulate"/>
              </a:defRPr>
            </a:lvl1pPr>
          </a:lstStyle>
          <a:p>
            <a:pPr/>
            <a:r>
              <a:t>First, let’s take a look at the parts of a forklift.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6" name="Shape 1196"/>
          <p:cNvSpPr/>
          <p:nvPr>
            <p:ph type="sldImg"/>
          </p:nvPr>
        </p:nvSpPr>
        <p:spPr>
          <a:prstGeom prst="rect">
            <a:avLst/>
          </a:prstGeom>
        </p:spPr>
        <p:txBody>
          <a:bodyPr/>
          <a:lstStyle/>
          <a:p>
            <a:pPr/>
          </a:p>
        </p:txBody>
      </p:sp>
      <p:sp>
        <p:nvSpPr>
          <p:cNvPr id="1197" name="Shape 1197"/>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Unaware Pedestrians: </a:t>
            </a:r>
            <a:r>
              <a:rPr b="0"/>
              <a:t>Another hazard arises when pedestrians are unaware of a forklift nearby.</a:t>
            </a:r>
            <a:endParaRPr b="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0" name="Shape 1220"/>
          <p:cNvSpPr/>
          <p:nvPr>
            <p:ph type="sldImg"/>
          </p:nvPr>
        </p:nvSpPr>
        <p:spPr>
          <a:prstGeom prst="rect">
            <a:avLst/>
          </a:prstGeom>
        </p:spPr>
        <p:txBody>
          <a:bodyPr/>
          <a:lstStyle/>
          <a:p>
            <a:pPr/>
          </a:p>
        </p:txBody>
      </p:sp>
      <p:sp>
        <p:nvSpPr>
          <p:cNvPr id="1221" name="Shape 1221"/>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Horseplay: </a:t>
            </a:r>
            <a:r>
              <a:rPr b="0"/>
              <a:t>Carrying passengers on the forklift is forbidden, as is any kind of horseplay on or near a forklift. Both of these safety violations create pedestrian hazards and lead to accidents.</a:t>
            </a:r>
            <a:endParaRPr b="0">
              <a:latin typeface="Microsoft Sans Serif"/>
              <a:ea typeface="Microsoft Sans Serif"/>
              <a:cs typeface="Microsoft Sans Serif"/>
              <a:sym typeface="Microsoft Sans Serif"/>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9" name="Shape 1249"/>
          <p:cNvSpPr/>
          <p:nvPr>
            <p:ph type="sldImg"/>
          </p:nvPr>
        </p:nvSpPr>
        <p:spPr>
          <a:prstGeom prst="rect">
            <a:avLst/>
          </a:prstGeom>
        </p:spPr>
        <p:txBody>
          <a:bodyPr/>
          <a:lstStyle/>
          <a:p>
            <a:pPr/>
          </a:p>
        </p:txBody>
      </p:sp>
      <p:sp>
        <p:nvSpPr>
          <p:cNvPr id="1250" name="Shape 1250"/>
          <p:cNvSpPr/>
          <p:nvPr>
            <p:ph type="body" sz="quarter" idx="1"/>
          </p:nvPr>
        </p:nvSpPr>
        <p:spPr>
          <a:prstGeom prst="rect">
            <a:avLst/>
          </a:prstGeom>
        </p:spPr>
        <p:txBody>
          <a:bodyPr/>
          <a:lstStyle>
            <a:lvl1pPr>
              <a:defRPr sz="1800">
                <a:solidFill>
                  <a:srgbClr val="FFFFFF"/>
                </a:solidFill>
                <a:latin typeface="Articulate"/>
                <a:ea typeface="Articulate"/>
                <a:cs typeface="Articulate"/>
                <a:sym typeface="Articulate"/>
              </a:defRPr>
            </a:lvl1pPr>
          </a:lstStyle>
          <a:p>
            <a:pPr/>
            <a:r>
              <a:t>Some forklift hazards are caused by the conditions present in the environment where the forklift is operating.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9" name="Shape 1279"/>
          <p:cNvSpPr/>
          <p:nvPr>
            <p:ph type="sldImg"/>
          </p:nvPr>
        </p:nvSpPr>
        <p:spPr>
          <a:prstGeom prst="rect">
            <a:avLst/>
          </a:prstGeom>
        </p:spPr>
        <p:txBody>
          <a:bodyPr/>
          <a:lstStyle/>
          <a:p>
            <a:pPr/>
          </a:p>
        </p:txBody>
      </p:sp>
      <p:sp>
        <p:nvSpPr>
          <p:cNvPr id="1280" name="Shape 1280"/>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Fuel:</a:t>
            </a:r>
            <a:r>
              <a:rPr b="0"/>
              <a:t> Using a combustible fuel-operated forklift in a poorly ventilated area could allow the buildup of carbon monoxide or carbon dioxide from the forklift.</a:t>
            </a:r>
            <a:endParaRPr b="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9" name="Shape 1309"/>
          <p:cNvSpPr/>
          <p:nvPr>
            <p:ph type="sldImg"/>
          </p:nvPr>
        </p:nvSpPr>
        <p:spPr>
          <a:prstGeom prst="rect">
            <a:avLst/>
          </a:prstGeom>
        </p:spPr>
        <p:txBody>
          <a:bodyPr/>
          <a:lstStyle/>
          <a:p>
            <a:pPr/>
          </a:p>
        </p:txBody>
      </p:sp>
      <p:sp>
        <p:nvSpPr>
          <p:cNvPr id="1310" name="Shape 1310"/>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Ramps:</a:t>
            </a:r>
            <a:r>
              <a:rPr b="0"/>
              <a:t> A work environment with ramps can increase the chance of a forklift accident. For example, going up or down could destabilize the forklift, or the forklift could come too close to an edge and go over.</a:t>
            </a:r>
            <a:endParaRPr b="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9" name="Shape 1339"/>
          <p:cNvSpPr/>
          <p:nvPr>
            <p:ph type="sldImg"/>
          </p:nvPr>
        </p:nvSpPr>
        <p:spPr>
          <a:prstGeom prst="rect">
            <a:avLst/>
          </a:prstGeom>
        </p:spPr>
        <p:txBody>
          <a:bodyPr/>
          <a:lstStyle/>
          <a:p>
            <a:pPr/>
          </a:p>
        </p:txBody>
      </p:sp>
      <p:sp>
        <p:nvSpPr>
          <p:cNvPr id="1340" name="Shape 1340"/>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Railroad Tracks: </a:t>
            </a:r>
            <a:r>
              <a:rPr b="0"/>
              <a:t>Crossing railroad tracks could unbalance a forklift. </a:t>
            </a:r>
            <a:endParaRPr b="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9" name="Shape 1369"/>
          <p:cNvSpPr/>
          <p:nvPr>
            <p:ph type="sldImg"/>
          </p:nvPr>
        </p:nvSpPr>
        <p:spPr>
          <a:prstGeom prst="rect">
            <a:avLst/>
          </a:prstGeom>
        </p:spPr>
        <p:txBody>
          <a:bodyPr/>
          <a:lstStyle/>
          <a:p>
            <a:pPr/>
          </a:p>
        </p:txBody>
      </p:sp>
      <p:sp>
        <p:nvSpPr>
          <p:cNvPr id="1370" name="Shape 1370"/>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Slippery Floors: </a:t>
            </a:r>
            <a:r>
              <a:rPr b="0"/>
              <a:t>Operating and braking on slippery floors could cause a skid, resulting in an accident. </a:t>
            </a:r>
            <a:endParaRPr b="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9" name="Shape 1399"/>
          <p:cNvSpPr/>
          <p:nvPr>
            <p:ph type="sldImg"/>
          </p:nvPr>
        </p:nvSpPr>
        <p:spPr>
          <a:prstGeom prst="rect">
            <a:avLst/>
          </a:prstGeom>
        </p:spPr>
        <p:txBody>
          <a:bodyPr/>
          <a:lstStyle/>
          <a:p>
            <a:pPr/>
          </a:p>
        </p:txBody>
      </p:sp>
      <p:sp>
        <p:nvSpPr>
          <p:cNvPr id="1400" name="Shape 1400"/>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Dirt/Gravel: </a:t>
            </a:r>
            <a:r>
              <a:rPr b="0"/>
              <a:t>Operating on dirt and gravel can be dangerous and lead to accidents.</a:t>
            </a:r>
            <a:endParaRPr b="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9" name="Shape 1429"/>
          <p:cNvSpPr/>
          <p:nvPr>
            <p:ph type="sldImg"/>
          </p:nvPr>
        </p:nvSpPr>
        <p:spPr>
          <a:prstGeom prst="rect">
            <a:avLst/>
          </a:prstGeom>
        </p:spPr>
        <p:txBody>
          <a:bodyPr/>
          <a:lstStyle/>
          <a:p>
            <a:pPr/>
          </a:p>
        </p:txBody>
      </p:sp>
      <p:sp>
        <p:nvSpPr>
          <p:cNvPr id="1430" name="Shape 1430"/>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Poor Lighting: </a:t>
            </a:r>
            <a:r>
              <a:rPr b="0"/>
              <a:t>Poor lighting can make it hard for you to see obstacles or pedestrians in your path.</a:t>
            </a:r>
            <a:endParaRPr b="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9" name="Shape 1459"/>
          <p:cNvSpPr/>
          <p:nvPr>
            <p:ph type="sldImg"/>
          </p:nvPr>
        </p:nvSpPr>
        <p:spPr>
          <a:prstGeom prst="rect">
            <a:avLst/>
          </a:prstGeom>
        </p:spPr>
        <p:txBody>
          <a:bodyPr/>
          <a:lstStyle/>
          <a:p>
            <a:pPr/>
          </a:p>
        </p:txBody>
      </p:sp>
      <p:sp>
        <p:nvSpPr>
          <p:cNvPr id="1460" name="Shape 1460"/>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Other Hazards: </a:t>
            </a:r>
            <a:r>
              <a:rPr b="0"/>
              <a:t>Other hazards of a particular work environment might cause a forklift accident. For example:</a:t>
            </a:r>
            <a:endParaRPr b="0"/>
          </a:p>
          <a:p>
            <a:pPr>
              <a:buSzPct val="100000"/>
              <a:buFont typeface="Symbol"/>
              <a:buChar char="·"/>
              <a:defRPr>
                <a:solidFill>
                  <a:srgbClr val="FFFFFF"/>
                </a:solidFill>
                <a:latin typeface="Articulate"/>
                <a:ea typeface="Articulate"/>
                <a:cs typeface="Articulate"/>
                <a:sym typeface="Articulate"/>
              </a:defRPr>
            </a:pPr>
            <a:r>
              <a:t>Pits or openings in the floor;</a:t>
            </a:r>
          </a:p>
          <a:p>
            <a:pPr>
              <a:buSzPct val="100000"/>
              <a:buFont typeface="Symbol"/>
              <a:buChar char="·"/>
              <a:defRPr>
                <a:solidFill>
                  <a:srgbClr val="FFFFFF"/>
                </a:solidFill>
                <a:latin typeface="Articulate"/>
                <a:ea typeface="Articulate"/>
                <a:cs typeface="Articulate"/>
                <a:sym typeface="Articulate"/>
              </a:defRPr>
            </a:pPr>
            <a:r>
              <a:t>Congested or narrow workspaces; and</a:t>
            </a:r>
          </a:p>
          <a:p>
            <a:pPr>
              <a:buSzPct val="100000"/>
              <a:buFont typeface="Symbol"/>
              <a:buChar char="·"/>
              <a:defRPr>
                <a:solidFill>
                  <a:srgbClr val="FFFFFF"/>
                </a:solidFill>
                <a:latin typeface="Articulate"/>
                <a:ea typeface="Articulate"/>
                <a:cs typeface="Articulate"/>
                <a:sym typeface="Articulate"/>
              </a:defRPr>
            </a:pPr>
            <a:r>
              <a:t>The presence of flammable or combustible material.</a:t>
            </a:r>
            <a:endParaRPr>
              <a:latin typeface="Microsoft Sans Serif"/>
              <a:ea typeface="Microsoft Sans Serif"/>
              <a:cs typeface="Microsoft Sans Serif"/>
              <a:sym typeface="Microsoft Sans Serif"/>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2" name="Shape 662"/>
          <p:cNvSpPr/>
          <p:nvPr>
            <p:ph type="sldImg"/>
          </p:nvPr>
        </p:nvSpPr>
        <p:spPr>
          <a:prstGeom prst="rect">
            <a:avLst/>
          </a:prstGeom>
        </p:spPr>
        <p:txBody>
          <a:bodyPr/>
          <a:lstStyle/>
          <a:p>
            <a:pPr/>
          </a:p>
        </p:txBody>
      </p:sp>
      <p:sp>
        <p:nvSpPr>
          <p:cNvPr id="663" name="Shape 663"/>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Overhead Guard: </a:t>
            </a:r>
            <a:r>
              <a:rPr b="0"/>
              <a:t>The overhead guard protects you in the event of a tipover.</a:t>
            </a:r>
            <a:endParaRPr b="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9" name="Shape 1469"/>
          <p:cNvSpPr/>
          <p:nvPr>
            <p:ph type="sldImg"/>
          </p:nvPr>
        </p:nvSpPr>
        <p:spPr>
          <a:prstGeom prst="rect">
            <a:avLst/>
          </a:prstGeom>
        </p:spPr>
        <p:txBody>
          <a:bodyPr/>
          <a:lstStyle/>
          <a:p>
            <a:pPr/>
          </a:p>
        </p:txBody>
      </p:sp>
      <p:sp>
        <p:nvSpPr>
          <p:cNvPr id="1470" name="Shape 1470"/>
          <p:cNvSpPr/>
          <p:nvPr>
            <p:ph type="body" sz="quarter" idx="1"/>
          </p:nvPr>
        </p:nvSpPr>
        <p:spPr>
          <a:prstGeom prst="rect">
            <a:avLst/>
          </a:prstGeom>
        </p:spPr>
        <p:txBody>
          <a:bodyPr/>
          <a:lstStyle/>
          <a:p>
            <a:pPr>
              <a:defRPr sz="1800">
                <a:solidFill>
                  <a:srgbClr val="FFFFFF"/>
                </a:solidFill>
                <a:latin typeface="Articulate"/>
                <a:ea typeface="Articulate"/>
                <a:cs typeface="Articulate"/>
                <a:sym typeface="Articulate"/>
              </a:defRPr>
            </a:pPr>
            <a:r>
              <a:t>Load-carrying hazards include:</a:t>
            </a:r>
          </a:p>
          <a:p>
            <a:pPr>
              <a:buSzPct val="100000"/>
              <a:buFont typeface="Symbol"/>
              <a:buChar char="·"/>
              <a:defRPr sz="1800">
                <a:solidFill>
                  <a:srgbClr val="FFFFFF"/>
                </a:solidFill>
                <a:latin typeface="Articulate"/>
                <a:ea typeface="Articulate"/>
                <a:cs typeface="Articulate"/>
                <a:sym typeface="Articulate"/>
              </a:defRPr>
            </a:pPr>
            <a:r>
              <a:t>Working around loading docks;</a:t>
            </a:r>
          </a:p>
          <a:p>
            <a:pPr>
              <a:buSzPct val="100000"/>
              <a:buFont typeface="Symbol"/>
              <a:buChar char="·"/>
              <a:defRPr sz="1800">
                <a:solidFill>
                  <a:srgbClr val="FFFFFF"/>
                </a:solidFill>
                <a:latin typeface="Articulate"/>
                <a:ea typeface="Articulate"/>
                <a:cs typeface="Articulate"/>
                <a:sym typeface="Articulate"/>
              </a:defRPr>
            </a:pPr>
            <a:r>
              <a:t>Carrying loads that block the forward vision; and </a:t>
            </a:r>
          </a:p>
          <a:p>
            <a:pPr>
              <a:buSzPct val="100000"/>
              <a:buFont typeface="Symbol"/>
              <a:buChar char="·"/>
              <a:defRPr sz="1800">
                <a:solidFill>
                  <a:srgbClr val="FFFFFF"/>
                </a:solidFill>
                <a:latin typeface="Articulate"/>
                <a:ea typeface="Articulate"/>
                <a:cs typeface="Articulate"/>
                <a:sym typeface="Articulate"/>
              </a:defRPr>
            </a:pPr>
            <a:r>
              <a:t>Stacking and unstacking on racks.</a:t>
            </a:r>
          </a:p>
          <a:p>
            <a:pPr>
              <a:defRPr sz="1800">
                <a:solidFill>
                  <a:srgbClr val="FFFFFF"/>
                </a:solidFill>
                <a:latin typeface="Articulate"/>
                <a:ea typeface="Articulate"/>
                <a:cs typeface="Articulate"/>
                <a:sym typeface="Articulate"/>
              </a:defRPr>
            </a:pPr>
            <a:r>
              <a:t>Do you know where hazards exist in your facility?</a:t>
            </a:r>
            <a:endParaRPr>
              <a:latin typeface="Microsoft Sans Serif"/>
              <a:ea typeface="Microsoft Sans Serif"/>
              <a:cs typeface="Microsoft Sans Serif"/>
              <a:sym typeface="Microsoft Sans Serif"/>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9" name="Shape 1489"/>
          <p:cNvSpPr/>
          <p:nvPr>
            <p:ph type="sldImg"/>
          </p:nvPr>
        </p:nvSpPr>
        <p:spPr>
          <a:prstGeom prst="rect">
            <a:avLst/>
          </a:prstGeom>
        </p:spPr>
        <p:txBody>
          <a:bodyPr/>
          <a:lstStyle/>
          <a:p>
            <a:pPr/>
          </a:p>
        </p:txBody>
      </p:sp>
      <p:sp>
        <p:nvSpPr>
          <p:cNvPr id="1490" name="Shape 1490"/>
          <p:cNvSpPr/>
          <p:nvPr>
            <p:ph type="body" sz="quarter" idx="1"/>
          </p:nvPr>
        </p:nvSpPr>
        <p:spPr>
          <a:prstGeom prst="rect">
            <a:avLst/>
          </a:prstGeom>
        </p:spPr>
        <p:txBody>
          <a:bodyPr/>
          <a:lstStyle>
            <a:lvl1pPr>
              <a:defRPr sz="1800">
                <a:solidFill>
                  <a:srgbClr val="FFFFFF"/>
                </a:solidFill>
                <a:latin typeface="Articulate"/>
                <a:ea typeface="Articulate"/>
                <a:cs typeface="Articulate"/>
                <a:sym typeface="Articulate"/>
              </a:defRPr>
            </a:lvl1pPr>
          </a:lstStyle>
          <a:p>
            <a:pPr/>
            <a:r>
              <a:t>Conducting the preoperational inspection is essential for safe forklift operation. Here is some information about the preoperational inspection: the walkaround.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0" name="Shape 1510"/>
          <p:cNvSpPr/>
          <p:nvPr>
            <p:ph type="sldImg"/>
          </p:nvPr>
        </p:nvSpPr>
        <p:spPr>
          <a:prstGeom prst="rect">
            <a:avLst/>
          </a:prstGeom>
        </p:spPr>
        <p:txBody>
          <a:bodyPr/>
          <a:lstStyle/>
          <a:p>
            <a:pPr/>
          </a:p>
        </p:txBody>
      </p:sp>
      <p:sp>
        <p:nvSpPr>
          <p:cNvPr id="1511" name="Shape 1511"/>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Start of Each Shift</a:t>
            </a:r>
            <a:r>
              <a:rPr b="0"/>
              <a:t>: Conduct a preoperational walkaround inspection at the start of each work shift to ensure that the forklift will work properly and to identify </a:t>
            </a:r>
            <a:r>
              <a:t>maintenance problems before they cause an accident.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1" name="Shape 1531"/>
          <p:cNvSpPr/>
          <p:nvPr>
            <p:ph type="sldImg"/>
          </p:nvPr>
        </p:nvSpPr>
        <p:spPr>
          <a:prstGeom prst="rect">
            <a:avLst/>
          </a:prstGeom>
        </p:spPr>
        <p:txBody>
          <a:bodyPr/>
          <a:lstStyle/>
          <a:p>
            <a:pPr/>
          </a:p>
        </p:txBody>
      </p:sp>
      <p:sp>
        <p:nvSpPr>
          <p:cNvPr id="1532" name="Shape 1532"/>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Forklift Disengaged: </a:t>
            </a:r>
            <a:r>
              <a:rPr b="0"/>
              <a:t>Make sure that the forklift is properly disengaged with the forks down, the key turned off, gear set in neutral, and parking brake on. </a:t>
            </a:r>
            <a:endParaRPr b="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2" name="Shape 1552"/>
          <p:cNvSpPr/>
          <p:nvPr>
            <p:ph type="sldImg"/>
          </p:nvPr>
        </p:nvSpPr>
        <p:spPr>
          <a:prstGeom prst="rect">
            <a:avLst/>
          </a:prstGeom>
        </p:spPr>
        <p:txBody>
          <a:bodyPr/>
          <a:lstStyle/>
          <a:p>
            <a:pPr/>
          </a:p>
        </p:txBody>
      </p:sp>
      <p:sp>
        <p:nvSpPr>
          <p:cNvPr id="1553" name="Shape 1553"/>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Checklist: </a:t>
            </a:r>
            <a:r>
              <a:rPr b="0"/>
              <a:t>Follow the required preoperational inspection checklist. Don’t skip any items. When you’re done, complete and sign the checklist.</a:t>
            </a:r>
            <a:endParaRPr b="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3" name="Shape 1573"/>
          <p:cNvSpPr/>
          <p:nvPr>
            <p:ph type="sldImg"/>
          </p:nvPr>
        </p:nvSpPr>
        <p:spPr>
          <a:prstGeom prst="rect">
            <a:avLst/>
          </a:prstGeom>
        </p:spPr>
        <p:txBody>
          <a:bodyPr/>
          <a:lstStyle/>
          <a:p>
            <a:pPr/>
          </a:p>
        </p:txBody>
      </p:sp>
      <p:sp>
        <p:nvSpPr>
          <p:cNvPr id="1574" name="Shape 1574"/>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Tires, Axle, and Overhead Guard: </a:t>
            </a:r>
            <a:r>
              <a:rPr b="0"/>
              <a:t>Walk to either side of the forklift and check:</a:t>
            </a:r>
            <a:endParaRPr b="0"/>
          </a:p>
          <a:p>
            <a:pPr>
              <a:buSzPct val="100000"/>
              <a:buFont typeface="Symbol"/>
              <a:buChar char="·"/>
              <a:defRPr>
                <a:solidFill>
                  <a:srgbClr val="FFFFFF"/>
                </a:solidFill>
                <a:latin typeface="Articulate"/>
                <a:ea typeface="Articulate"/>
                <a:cs typeface="Articulate"/>
                <a:sym typeface="Articulate"/>
              </a:defRPr>
            </a:pPr>
            <a:r>
              <a:t>The tires, making sure that there are no gouges, tears, or imbedded metal and that tires are properly inflated;</a:t>
            </a:r>
          </a:p>
          <a:p>
            <a:pPr>
              <a:buSzPct val="100000"/>
              <a:buFont typeface="Symbol"/>
              <a:buChar char="·"/>
              <a:defRPr>
                <a:solidFill>
                  <a:srgbClr val="FFFFFF"/>
                </a:solidFill>
                <a:latin typeface="Articulate"/>
                <a:ea typeface="Articulate"/>
                <a:cs typeface="Articulate"/>
                <a:sym typeface="Articulate"/>
              </a:defRPr>
            </a:pPr>
            <a:r>
              <a:t>Lug nuts;</a:t>
            </a:r>
          </a:p>
          <a:p>
            <a:pPr>
              <a:buSzPct val="100000"/>
              <a:buFont typeface="Symbol"/>
              <a:buChar char="·"/>
              <a:defRPr>
                <a:solidFill>
                  <a:srgbClr val="FFFFFF"/>
                </a:solidFill>
                <a:latin typeface="Articulate"/>
                <a:ea typeface="Articulate"/>
                <a:cs typeface="Articulate"/>
                <a:sym typeface="Articulate"/>
              </a:defRPr>
            </a:pPr>
            <a:r>
              <a:t>The axle to make sure it’s greased; and</a:t>
            </a:r>
          </a:p>
          <a:p>
            <a:pPr>
              <a:buSzPct val="100000"/>
              <a:buFont typeface="Symbol"/>
              <a:buChar char="·"/>
              <a:defRPr>
                <a:solidFill>
                  <a:srgbClr val="FFFFFF"/>
                </a:solidFill>
                <a:latin typeface="Articulate"/>
                <a:ea typeface="Articulate"/>
                <a:cs typeface="Articulate"/>
                <a:sym typeface="Articulate"/>
              </a:defRPr>
            </a:pPr>
            <a:r>
              <a:t>The overhead guard to make sure there’s no debris lodged behind the mast.</a:t>
            </a:r>
            <a:endParaRPr>
              <a:latin typeface="Microsoft Sans Serif"/>
              <a:ea typeface="Microsoft Sans Serif"/>
              <a:cs typeface="Microsoft Sans Serif"/>
              <a:sym typeface="Microsoft Sans Serif"/>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3" name="Shape 1593"/>
          <p:cNvSpPr/>
          <p:nvPr>
            <p:ph type="sldImg"/>
          </p:nvPr>
        </p:nvSpPr>
        <p:spPr>
          <a:prstGeom prst="rect">
            <a:avLst/>
          </a:prstGeom>
        </p:spPr>
        <p:txBody>
          <a:bodyPr/>
          <a:lstStyle/>
          <a:p>
            <a:pPr/>
          </a:p>
        </p:txBody>
      </p:sp>
      <p:sp>
        <p:nvSpPr>
          <p:cNvPr id="1594" name="Shape 1594"/>
          <p:cNvSpPr/>
          <p:nvPr>
            <p:ph type="body" sz="quarter" idx="1"/>
          </p:nvPr>
        </p:nvSpPr>
        <p:spPr>
          <a:prstGeom prst="rect">
            <a:avLst/>
          </a:prstGeom>
        </p:spPr>
        <p:txBody>
          <a:bodyPr/>
          <a:lstStyle>
            <a:lvl1pPr>
              <a:defRPr sz="1800">
                <a:solidFill>
                  <a:srgbClr val="FFFFFF"/>
                </a:solidFill>
                <a:latin typeface="Articulate"/>
                <a:ea typeface="Articulate"/>
                <a:cs typeface="Articulate"/>
                <a:sym typeface="Articulate"/>
              </a:defRPr>
            </a:lvl1pPr>
          </a:lstStyle>
          <a:p>
            <a:pPr/>
            <a:r>
              <a:t>Preoperational inspection: walkaround.</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4" name="Shape 1614"/>
          <p:cNvSpPr/>
          <p:nvPr>
            <p:ph type="sldImg"/>
          </p:nvPr>
        </p:nvSpPr>
        <p:spPr>
          <a:prstGeom prst="rect">
            <a:avLst/>
          </a:prstGeom>
        </p:spPr>
        <p:txBody>
          <a:bodyPr/>
          <a:lstStyle/>
          <a:p>
            <a:pPr/>
          </a:p>
        </p:txBody>
      </p:sp>
      <p:sp>
        <p:nvSpPr>
          <p:cNvPr id="1615" name="Shape 1615"/>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Forks, Backrest, and Mast: </a:t>
            </a:r>
            <a:r>
              <a:rPr b="0"/>
              <a:t>Check the front of the forklift:</a:t>
            </a:r>
            <a:endParaRPr b="0"/>
          </a:p>
          <a:p>
            <a:pPr>
              <a:buSzPct val="100000"/>
              <a:buFont typeface="Symbol"/>
              <a:buChar char="·"/>
              <a:defRPr>
                <a:solidFill>
                  <a:srgbClr val="FFFFFF"/>
                </a:solidFill>
                <a:latin typeface="Articulate"/>
                <a:ea typeface="Articulate"/>
                <a:cs typeface="Articulate"/>
                <a:sym typeface="Articulate"/>
              </a:defRPr>
            </a:pPr>
            <a:r>
              <a:t>The forks should not be warped or bent.</a:t>
            </a:r>
          </a:p>
          <a:p>
            <a:pPr>
              <a:buSzPct val="100000"/>
              <a:buFont typeface="Symbol"/>
              <a:buChar char="·"/>
              <a:defRPr>
                <a:solidFill>
                  <a:srgbClr val="FFFFFF"/>
                </a:solidFill>
                <a:latin typeface="Articulate"/>
                <a:ea typeface="Articulate"/>
                <a:cs typeface="Articulate"/>
                <a:sym typeface="Articulate"/>
              </a:defRPr>
            </a:pPr>
            <a:r>
              <a:t>Fork pins should be in place.</a:t>
            </a:r>
          </a:p>
          <a:p>
            <a:pPr>
              <a:buSzPct val="100000"/>
              <a:buFont typeface="Symbol"/>
              <a:buChar char="·"/>
              <a:defRPr>
                <a:solidFill>
                  <a:srgbClr val="FFFFFF"/>
                </a:solidFill>
                <a:latin typeface="Articulate"/>
                <a:ea typeface="Articulate"/>
                <a:cs typeface="Articulate"/>
                <a:sym typeface="Articulate"/>
              </a:defRPr>
            </a:pPr>
            <a:r>
              <a:t>The backrest should be solid.</a:t>
            </a:r>
          </a:p>
          <a:p>
            <a:pPr>
              <a:buSzPct val="100000"/>
              <a:buFont typeface="Symbol"/>
              <a:buChar char="·"/>
              <a:defRPr>
                <a:solidFill>
                  <a:srgbClr val="FFFFFF"/>
                </a:solidFill>
                <a:latin typeface="Articulate"/>
                <a:ea typeface="Articulate"/>
                <a:cs typeface="Articulate"/>
                <a:sym typeface="Articulate"/>
              </a:defRPr>
            </a:pPr>
            <a:r>
              <a:t>The mast and chains should be greased. All hoses should be free of leaks or rot.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5" name="Shape 1635"/>
          <p:cNvSpPr/>
          <p:nvPr>
            <p:ph type="sldImg"/>
          </p:nvPr>
        </p:nvSpPr>
        <p:spPr>
          <a:prstGeom prst="rect">
            <a:avLst/>
          </a:prstGeom>
        </p:spPr>
        <p:txBody>
          <a:bodyPr/>
          <a:lstStyle/>
          <a:p>
            <a:pPr/>
          </a:p>
        </p:txBody>
      </p:sp>
      <p:sp>
        <p:nvSpPr>
          <p:cNvPr id="1636" name="Shape 1636"/>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Rear End: </a:t>
            </a:r>
            <a:r>
              <a:rPr b="0"/>
              <a:t>Walk to the rear of the forklift and check that the counterbalance bolt is tight and the radiator is clear of debris. Look on the floor around the forklift for oil or fluid leaks.</a:t>
            </a:r>
            <a:endParaRPr b="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6" name="Shape 1656"/>
          <p:cNvSpPr/>
          <p:nvPr>
            <p:ph type="sldImg"/>
          </p:nvPr>
        </p:nvSpPr>
        <p:spPr>
          <a:prstGeom prst="rect">
            <a:avLst/>
          </a:prstGeom>
        </p:spPr>
        <p:txBody>
          <a:bodyPr/>
          <a:lstStyle/>
          <a:p>
            <a:pPr/>
          </a:p>
        </p:txBody>
      </p:sp>
      <p:sp>
        <p:nvSpPr>
          <p:cNvPr id="1657" name="Shape 1657"/>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Propane-Powered Forklifts: </a:t>
            </a:r>
            <a:r>
              <a:rPr b="0"/>
              <a:t>For propane-powered forklifts, lift the hood and inspect the engine. Check:</a:t>
            </a:r>
            <a:endParaRPr b="0"/>
          </a:p>
          <a:p>
            <a:pPr>
              <a:buSzPct val="100000"/>
              <a:buFont typeface="Symbol"/>
              <a:buChar char="·"/>
              <a:defRPr>
                <a:solidFill>
                  <a:srgbClr val="FFFFFF"/>
                </a:solidFill>
                <a:latin typeface="Articulate"/>
                <a:ea typeface="Articulate"/>
                <a:cs typeface="Articulate"/>
                <a:sym typeface="Articulate"/>
              </a:defRPr>
            </a:pPr>
            <a:r>
              <a:t>Oil and fluid levels;</a:t>
            </a:r>
          </a:p>
          <a:p>
            <a:pPr>
              <a:buSzPct val="100000"/>
              <a:buFont typeface="Symbol"/>
              <a:buChar char="·"/>
              <a:defRPr>
                <a:solidFill>
                  <a:srgbClr val="FFFFFF"/>
                </a:solidFill>
                <a:latin typeface="Articulate"/>
                <a:ea typeface="Articulate"/>
                <a:cs typeface="Articulate"/>
                <a:sym typeface="Articulate"/>
              </a:defRPr>
            </a:pPr>
            <a:r>
              <a:t>Cables;</a:t>
            </a:r>
          </a:p>
          <a:p>
            <a:pPr>
              <a:buSzPct val="100000"/>
              <a:buFont typeface="Symbol"/>
              <a:buChar char="·"/>
              <a:defRPr>
                <a:solidFill>
                  <a:srgbClr val="FFFFFF"/>
                </a:solidFill>
                <a:latin typeface="Articulate"/>
                <a:ea typeface="Articulate"/>
                <a:cs typeface="Articulate"/>
                <a:sym typeface="Articulate"/>
              </a:defRPr>
            </a:pPr>
            <a:r>
              <a:t>Fan belt, fan, and radiator; and</a:t>
            </a:r>
          </a:p>
          <a:p>
            <a:pPr>
              <a:buSzPct val="100000"/>
              <a:buFont typeface="Symbol"/>
              <a:buChar char="·"/>
              <a:defRPr>
                <a:solidFill>
                  <a:srgbClr val="FFFFFF"/>
                </a:solidFill>
                <a:latin typeface="Articulate"/>
                <a:ea typeface="Articulate"/>
                <a:cs typeface="Articulate"/>
                <a:sym typeface="Articulate"/>
              </a:defRPr>
            </a:pPr>
            <a:r>
              <a:t>Tank and hose attachments.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7" name="Shape 687"/>
          <p:cNvSpPr/>
          <p:nvPr>
            <p:ph type="sldImg"/>
          </p:nvPr>
        </p:nvSpPr>
        <p:spPr>
          <a:prstGeom prst="rect">
            <a:avLst/>
          </a:prstGeom>
        </p:spPr>
        <p:txBody>
          <a:bodyPr/>
          <a:lstStyle/>
          <a:p>
            <a:pPr/>
          </a:p>
        </p:txBody>
      </p:sp>
      <p:sp>
        <p:nvSpPr>
          <p:cNvPr id="688" name="Shape 688"/>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Lift Control: </a:t>
            </a:r>
            <a:r>
              <a:rPr b="0"/>
              <a:t>The lift control operates the forks up and down.</a:t>
            </a:r>
            <a:endParaRPr b="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7" name="Shape 1677"/>
          <p:cNvSpPr/>
          <p:nvPr>
            <p:ph type="sldImg"/>
          </p:nvPr>
        </p:nvSpPr>
        <p:spPr>
          <a:prstGeom prst="rect">
            <a:avLst/>
          </a:prstGeom>
        </p:spPr>
        <p:txBody>
          <a:bodyPr/>
          <a:lstStyle/>
          <a:p>
            <a:pPr/>
          </a:p>
        </p:txBody>
      </p:sp>
      <p:sp>
        <p:nvSpPr>
          <p:cNvPr id="1678" name="Shape 1678"/>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Electric-Powered Forklifts: </a:t>
            </a:r>
            <a:r>
              <a:rPr b="0"/>
              <a:t>For electric-powered forklifts, check the condition of the battery.</a:t>
            </a:r>
            <a:endParaRPr b="0">
              <a:latin typeface="Microsoft Sans Serif"/>
              <a:ea typeface="Microsoft Sans Serif"/>
              <a:cs typeface="Microsoft Sans Serif"/>
              <a:sym typeface="Microsoft Sans Serif"/>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1" name="Shape 1691"/>
          <p:cNvSpPr/>
          <p:nvPr>
            <p:ph type="sldImg"/>
          </p:nvPr>
        </p:nvSpPr>
        <p:spPr>
          <a:prstGeom prst="rect">
            <a:avLst/>
          </a:prstGeom>
        </p:spPr>
        <p:txBody>
          <a:bodyPr/>
          <a:lstStyle/>
          <a:p>
            <a:pPr/>
          </a:p>
        </p:txBody>
      </p:sp>
      <p:sp>
        <p:nvSpPr>
          <p:cNvPr id="1692" name="Shape 1692"/>
          <p:cNvSpPr/>
          <p:nvPr>
            <p:ph type="body" sz="quarter" idx="1"/>
          </p:nvPr>
        </p:nvSpPr>
        <p:spPr>
          <a:prstGeom prst="rect">
            <a:avLst/>
          </a:prstGeom>
        </p:spPr>
        <p:txBody>
          <a:bodyPr/>
          <a:lstStyle>
            <a:lvl1pPr>
              <a:defRPr sz="1800">
                <a:solidFill>
                  <a:srgbClr val="FFFFFF"/>
                </a:solidFill>
                <a:latin typeface="Articulate"/>
                <a:ea typeface="Articulate"/>
                <a:cs typeface="Articulate"/>
                <a:sym typeface="Articulate"/>
              </a:defRPr>
            </a:lvl1pPr>
          </a:lstStyle>
          <a:p>
            <a:pPr/>
            <a:r>
              <a:t>Your preoperational inspection should continue when you sit in the operator seat.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5" name="Shape 1705"/>
          <p:cNvSpPr/>
          <p:nvPr>
            <p:ph type="sldImg"/>
          </p:nvPr>
        </p:nvSpPr>
        <p:spPr>
          <a:prstGeom prst="rect">
            <a:avLst/>
          </a:prstGeom>
        </p:spPr>
        <p:txBody>
          <a:bodyPr/>
          <a:lstStyle/>
          <a:p>
            <a:pPr/>
          </a:p>
        </p:txBody>
      </p:sp>
      <p:sp>
        <p:nvSpPr>
          <p:cNvPr id="1706" name="Shape 1706"/>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Nonmoving Check: </a:t>
            </a:r>
            <a:r>
              <a:rPr b="0"/>
              <a:t>Before you start moving, check:</a:t>
            </a:r>
            <a:endParaRPr b="0"/>
          </a:p>
          <a:p>
            <a:pPr>
              <a:buSzPct val="100000"/>
              <a:buFont typeface="Symbol"/>
              <a:buChar char="·"/>
              <a:defRPr>
                <a:solidFill>
                  <a:srgbClr val="FFFFFF"/>
                </a:solidFill>
                <a:latin typeface="Articulate"/>
                <a:ea typeface="Articulate"/>
                <a:cs typeface="Articulate"/>
                <a:sym typeface="Articulate"/>
              </a:defRPr>
            </a:pPr>
            <a:r>
              <a:t>The seat belt;</a:t>
            </a:r>
          </a:p>
          <a:p>
            <a:pPr>
              <a:buSzPct val="100000"/>
              <a:buFont typeface="Symbol"/>
              <a:buChar char="·"/>
              <a:defRPr>
                <a:solidFill>
                  <a:srgbClr val="FFFFFF"/>
                </a:solidFill>
                <a:latin typeface="Articulate"/>
                <a:ea typeface="Articulate"/>
                <a:cs typeface="Articulate"/>
                <a:sym typeface="Articulate"/>
              </a:defRPr>
            </a:pPr>
            <a:r>
              <a:t>Gauges, light, and horn;</a:t>
            </a:r>
          </a:p>
          <a:p>
            <a:pPr>
              <a:buSzPct val="100000"/>
              <a:buFont typeface="Symbol"/>
              <a:buChar char="·"/>
              <a:defRPr>
                <a:solidFill>
                  <a:srgbClr val="FFFFFF"/>
                </a:solidFill>
                <a:latin typeface="Articulate"/>
                <a:ea typeface="Articulate"/>
                <a:cs typeface="Articulate"/>
                <a:sym typeface="Articulate"/>
              </a:defRPr>
            </a:pPr>
            <a:r>
              <a:t>Backup alarm and warning light;</a:t>
            </a:r>
          </a:p>
          <a:p>
            <a:pPr>
              <a:buSzPct val="100000"/>
              <a:buFont typeface="Symbol"/>
              <a:buChar char="·"/>
              <a:defRPr>
                <a:solidFill>
                  <a:srgbClr val="FFFFFF"/>
                </a:solidFill>
                <a:latin typeface="Articulate"/>
                <a:ea typeface="Articulate"/>
                <a:cs typeface="Articulate"/>
                <a:sym typeface="Articulate"/>
              </a:defRPr>
            </a:pPr>
            <a:r>
              <a:t>The tilt-and-lift mechanism; and</a:t>
            </a:r>
          </a:p>
          <a:p>
            <a:pPr>
              <a:buSzPct val="100000"/>
              <a:buFont typeface="Symbol"/>
              <a:buChar char="·"/>
              <a:defRPr>
                <a:solidFill>
                  <a:srgbClr val="FFFFFF"/>
                </a:solidFill>
                <a:latin typeface="Articulate"/>
                <a:ea typeface="Articulate"/>
                <a:cs typeface="Articulate"/>
                <a:sym typeface="Articulate"/>
              </a:defRPr>
            </a:pPr>
            <a:r>
              <a:t>The parking brake.</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9" name="Shape 1719"/>
          <p:cNvSpPr/>
          <p:nvPr>
            <p:ph type="sldImg"/>
          </p:nvPr>
        </p:nvSpPr>
        <p:spPr>
          <a:prstGeom prst="rect">
            <a:avLst/>
          </a:prstGeom>
        </p:spPr>
        <p:txBody>
          <a:bodyPr/>
          <a:lstStyle/>
          <a:p>
            <a:pPr/>
          </a:p>
        </p:txBody>
      </p:sp>
      <p:sp>
        <p:nvSpPr>
          <p:cNvPr id="1720" name="Shape 1720"/>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Moving Check: </a:t>
            </a:r>
            <a:r>
              <a:rPr b="0"/>
              <a:t>When the forklift is moving, check:</a:t>
            </a:r>
            <a:endParaRPr b="0"/>
          </a:p>
          <a:p>
            <a:pPr>
              <a:buSzPct val="100000"/>
              <a:buFont typeface="Symbol"/>
              <a:buChar char="·"/>
              <a:defRPr>
                <a:solidFill>
                  <a:srgbClr val="FFFFFF"/>
                </a:solidFill>
                <a:latin typeface="Articulate"/>
                <a:ea typeface="Articulate"/>
                <a:cs typeface="Articulate"/>
                <a:sym typeface="Articulate"/>
              </a:defRPr>
            </a:pPr>
            <a:r>
              <a:t>The running brakes by trying to stop quickly; and</a:t>
            </a:r>
          </a:p>
          <a:p>
            <a:pPr>
              <a:buSzPct val="100000"/>
              <a:buFont typeface="Symbol"/>
              <a:buChar char="·"/>
              <a:defRPr>
                <a:solidFill>
                  <a:srgbClr val="FFFFFF"/>
                </a:solidFill>
                <a:latin typeface="Articulate"/>
                <a:ea typeface="Articulate"/>
                <a:cs typeface="Articulate"/>
                <a:sym typeface="Articulate"/>
              </a:defRPr>
            </a:pPr>
            <a:r>
              <a:t>The steering by doing full turns and listening for unusual noises.</a:t>
            </a:r>
            <a:endParaRPr>
              <a:latin typeface="Microsoft Sans Serif"/>
              <a:ea typeface="Microsoft Sans Serif"/>
              <a:cs typeface="Microsoft Sans Serif"/>
              <a:sym typeface="Microsoft Sans Serif"/>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7" name="Shape 1727"/>
          <p:cNvSpPr/>
          <p:nvPr>
            <p:ph type="sldImg"/>
          </p:nvPr>
        </p:nvSpPr>
        <p:spPr>
          <a:prstGeom prst="rect">
            <a:avLst/>
          </a:prstGeom>
        </p:spPr>
        <p:txBody>
          <a:bodyPr/>
          <a:lstStyle/>
          <a:p>
            <a:pPr/>
          </a:p>
        </p:txBody>
      </p:sp>
      <p:sp>
        <p:nvSpPr>
          <p:cNvPr id="1728" name="Shape 1728"/>
          <p:cNvSpPr/>
          <p:nvPr>
            <p:ph type="body" sz="quarter" idx="1"/>
          </p:nvPr>
        </p:nvSpPr>
        <p:spPr>
          <a:prstGeom prst="rect">
            <a:avLst/>
          </a:prstGeom>
        </p:spPr>
        <p:txBody>
          <a:bodyPr/>
          <a:lstStyle/>
          <a:p>
            <a:pPr>
              <a:defRPr sz="1800">
                <a:solidFill>
                  <a:srgbClr val="FFFFFF"/>
                </a:solidFill>
                <a:latin typeface="Articulate"/>
                <a:ea typeface="Articulate"/>
                <a:cs typeface="Articulate"/>
                <a:sym typeface="Articulate"/>
              </a:defRPr>
            </a:pPr>
            <a:r>
              <a:t>These are fundamental safety rules for forklift operation. Be sure you understand them—and memorize them.</a:t>
            </a:r>
          </a:p>
          <a:p>
            <a:pPr>
              <a:buSzPct val="100000"/>
              <a:buFont typeface="Symbol"/>
              <a:buChar char="·"/>
              <a:defRPr sz="1800">
                <a:solidFill>
                  <a:srgbClr val="FFFFFF"/>
                </a:solidFill>
                <a:latin typeface="Articulate"/>
                <a:ea typeface="Articulate"/>
                <a:cs typeface="Articulate"/>
                <a:sym typeface="Articulate"/>
              </a:defRPr>
            </a:pPr>
            <a:r>
              <a:t>Only authorized drivers who have been through an approved training program may operate a forklift.</a:t>
            </a:r>
          </a:p>
          <a:p>
            <a:pPr>
              <a:buSzPct val="100000"/>
              <a:buFont typeface="Symbol"/>
              <a:buChar char="·"/>
              <a:defRPr sz="1800">
                <a:solidFill>
                  <a:srgbClr val="FFFFFF"/>
                </a:solidFill>
                <a:latin typeface="Articulate"/>
                <a:ea typeface="Articulate"/>
                <a:cs typeface="Articulate"/>
                <a:sym typeface="Articulate"/>
              </a:defRPr>
            </a:pPr>
            <a:r>
              <a:t>Always report any forklift-related accidents as quickly as possible.</a:t>
            </a:r>
          </a:p>
          <a:p>
            <a:pPr>
              <a:buSzPct val="100000"/>
              <a:buFont typeface="Symbol"/>
              <a:buChar char="·"/>
              <a:defRPr sz="1800">
                <a:solidFill>
                  <a:srgbClr val="FFFFFF"/>
                </a:solidFill>
                <a:latin typeface="Articulate"/>
                <a:ea typeface="Articulate"/>
                <a:cs typeface="Articulate"/>
                <a:sym typeface="Articulate"/>
              </a:defRPr>
            </a:pPr>
            <a:r>
              <a:t>Always wear your seat belt. It could save your life in the event of a tipover or collision.</a:t>
            </a:r>
          </a:p>
          <a:p>
            <a:pPr>
              <a:buSzPct val="100000"/>
              <a:buFont typeface="Symbol"/>
              <a:buChar char="·"/>
              <a:defRPr sz="1800">
                <a:solidFill>
                  <a:srgbClr val="FFFFFF"/>
                </a:solidFill>
                <a:latin typeface="Articulate"/>
                <a:ea typeface="Articulate"/>
                <a:cs typeface="Articulate"/>
                <a:sym typeface="Articulate"/>
              </a:defRPr>
            </a:pPr>
            <a:r>
              <a:t>No one should ever stand under upraised forks. If the hydraulic system fails, anyone standing under the forks could be killed.</a:t>
            </a:r>
          </a:p>
          <a:p>
            <a:pPr>
              <a:buSzPct val="100000"/>
              <a:buFont typeface="Symbol"/>
              <a:buChar char="·"/>
              <a:defRPr sz="1800">
                <a:solidFill>
                  <a:srgbClr val="FFFFFF"/>
                </a:solidFill>
                <a:latin typeface="Articulate"/>
                <a:ea typeface="Articulate"/>
                <a:cs typeface="Articulate"/>
                <a:sym typeface="Articulate"/>
              </a:defRPr>
            </a:pPr>
            <a:r>
              <a:t>No riders are allowed on the forks or on the back of the forklift. Horseplay on or around a forklift is strictly forbidden.</a:t>
            </a:r>
          </a:p>
          <a:p>
            <a:pPr>
              <a:buSzPct val="100000"/>
              <a:buFont typeface="Symbol"/>
              <a:buChar char="·"/>
              <a:defRPr sz="1800">
                <a:solidFill>
                  <a:srgbClr val="FFFFFF"/>
                </a:solidFill>
                <a:latin typeface="Articulate"/>
                <a:ea typeface="Articulate"/>
                <a:cs typeface="Articulate"/>
                <a:sym typeface="Articulate"/>
              </a:defRPr>
            </a:pPr>
            <a:r>
              <a:t>Operate the controls only when sitting in the driver’s seat.</a:t>
            </a:r>
          </a:p>
          <a:p>
            <a:pPr>
              <a:buSzPct val="100000"/>
              <a:buFont typeface="Symbol"/>
              <a:buChar char="·"/>
              <a:defRPr sz="1800">
                <a:solidFill>
                  <a:srgbClr val="FFFFFF"/>
                </a:solidFill>
                <a:latin typeface="Articulate"/>
                <a:ea typeface="Articulate"/>
                <a:cs typeface="Articulate"/>
                <a:sym typeface="Articulate"/>
              </a:defRPr>
            </a:pPr>
            <a:r>
              <a:t>Never park in a spot that could block exits or access to emergency equipment. </a:t>
            </a:r>
            <a:endParaRPr>
              <a:latin typeface="Microsoft Sans Serif"/>
              <a:ea typeface="Microsoft Sans Serif"/>
              <a:cs typeface="Microsoft Sans Serif"/>
              <a:sym typeface="Microsoft Sans Serif"/>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2" name="Shape 1742"/>
          <p:cNvSpPr/>
          <p:nvPr>
            <p:ph type="sldImg"/>
          </p:nvPr>
        </p:nvSpPr>
        <p:spPr>
          <a:prstGeom prst="rect">
            <a:avLst/>
          </a:prstGeom>
        </p:spPr>
        <p:txBody>
          <a:bodyPr/>
          <a:lstStyle/>
          <a:p>
            <a:pPr/>
          </a:p>
        </p:txBody>
      </p:sp>
      <p:sp>
        <p:nvSpPr>
          <p:cNvPr id="1743" name="Shape 1743"/>
          <p:cNvSpPr/>
          <p:nvPr>
            <p:ph type="body" sz="quarter" idx="1"/>
          </p:nvPr>
        </p:nvSpPr>
        <p:spPr>
          <a:prstGeom prst="rect">
            <a:avLst/>
          </a:prstGeom>
        </p:spPr>
        <p:txBody>
          <a:bodyPr/>
          <a:lstStyle/>
          <a:p>
            <a:pPr>
              <a:defRPr sz="1800">
                <a:solidFill>
                  <a:srgbClr val="FFFFFF"/>
                </a:solidFill>
                <a:latin typeface="Articulate"/>
                <a:ea typeface="Articulate"/>
                <a:cs typeface="Articulate"/>
                <a:sym typeface="Articulate"/>
              </a:defRPr>
            </a:pPr>
            <a:r>
              <a:t>If you are ever in a forklift that tips over, you must follow the right procedure to avoid serious injury. Follow these important tips: </a:t>
            </a:r>
          </a:p>
          <a:p>
            <a:pPr>
              <a:buSzPct val="100000"/>
              <a:buFont typeface="Symbol"/>
              <a:buChar char="·"/>
              <a:defRPr sz="1800">
                <a:solidFill>
                  <a:srgbClr val="FFFFFF"/>
                </a:solidFill>
                <a:latin typeface="Articulate"/>
                <a:ea typeface="Articulate"/>
                <a:cs typeface="Articulate"/>
                <a:sym typeface="Articulate"/>
              </a:defRPr>
            </a:pPr>
            <a:r>
              <a:t>Stay in your seat and keep your seat belt on. Never try to jump clear. You could be crushed and killed by the overhead guard or the mast.</a:t>
            </a:r>
          </a:p>
          <a:p>
            <a:pPr>
              <a:buSzPct val="100000"/>
              <a:buFont typeface="Symbol"/>
              <a:buChar char="·"/>
              <a:defRPr sz="1800">
                <a:solidFill>
                  <a:srgbClr val="FFFFFF"/>
                </a:solidFill>
                <a:latin typeface="Articulate"/>
                <a:ea typeface="Articulate"/>
                <a:cs typeface="Articulate"/>
                <a:sym typeface="Articulate"/>
              </a:defRPr>
            </a:pPr>
            <a:r>
              <a:t>Firmly hold onto the steering wheel.</a:t>
            </a:r>
          </a:p>
          <a:p>
            <a:pPr>
              <a:buSzPct val="100000"/>
              <a:buFont typeface="Symbol"/>
              <a:buChar char="·"/>
              <a:defRPr sz="1800">
                <a:solidFill>
                  <a:srgbClr val="FFFFFF"/>
                </a:solidFill>
                <a:latin typeface="Articulate"/>
                <a:ea typeface="Articulate"/>
                <a:cs typeface="Articulate"/>
                <a:sym typeface="Articulate"/>
              </a:defRPr>
            </a:pPr>
            <a:r>
              <a:t>Brace your feet.</a:t>
            </a:r>
          </a:p>
          <a:p>
            <a:pPr>
              <a:buSzPct val="100000"/>
              <a:buFont typeface="Symbol"/>
              <a:buChar char="·"/>
              <a:defRPr sz="1800">
                <a:solidFill>
                  <a:srgbClr val="FFFFFF"/>
                </a:solidFill>
                <a:latin typeface="Articulate"/>
                <a:ea typeface="Articulate"/>
                <a:cs typeface="Articulate"/>
                <a:sym typeface="Articulate"/>
              </a:defRPr>
            </a:pPr>
            <a:r>
              <a:t>Lean away from the direction of the fall.</a:t>
            </a:r>
            <a:endParaRPr>
              <a:latin typeface="Microsoft Sans Serif"/>
              <a:ea typeface="Microsoft Sans Serif"/>
              <a:cs typeface="Microsoft Sans Serif"/>
              <a:sym typeface="Microsoft Sans Serif"/>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8" name="Shape 1758"/>
          <p:cNvSpPr/>
          <p:nvPr>
            <p:ph type="sldImg"/>
          </p:nvPr>
        </p:nvSpPr>
        <p:spPr>
          <a:prstGeom prst="rect">
            <a:avLst/>
          </a:prstGeom>
        </p:spPr>
        <p:txBody>
          <a:bodyPr/>
          <a:lstStyle/>
          <a:p>
            <a:pPr/>
          </a:p>
        </p:txBody>
      </p:sp>
      <p:sp>
        <p:nvSpPr>
          <p:cNvPr id="1759" name="Shape 1759"/>
          <p:cNvSpPr/>
          <p:nvPr>
            <p:ph type="body" sz="quarter" idx="1"/>
          </p:nvPr>
        </p:nvSpPr>
        <p:spPr>
          <a:prstGeom prst="rect">
            <a:avLst/>
          </a:prstGeom>
        </p:spPr>
        <p:txBody>
          <a:bodyPr/>
          <a:lstStyle/>
          <a:p>
            <a:pPr>
              <a:defRPr sz="1800">
                <a:solidFill>
                  <a:srgbClr val="FFFFFF"/>
                </a:solidFill>
                <a:latin typeface="Articulate"/>
                <a:ea typeface="Articulate"/>
                <a:cs typeface="Articulate"/>
                <a:sym typeface="Articulate"/>
              </a:defRPr>
            </a:pPr>
            <a:r>
              <a:t>Loading and unloading a forklift must always be done safely.</a:t>
            </a:r>
          </a:p>
          <a:p>
            <a:pPr>
              <a:buSzPct val="100000"/>
              <a:buFont typeface="Symbol"/>
              <a:buChar char="·"/>
              <a:defRPr sz="1800">
                <a:solidFill>
                  <a:srgbClr val="FFFFFF"/>
                </a:solidFill>
                <a:latin typeface="Articulate"/>
                <a:ea typeface="Articulate"/>
                <a:cs typeface="Articulate"/>
                <a:sym typeface="Articulate"/>
              </a:defRPr>
            </a:pPr>
            <a:r>
              <a:t>Never overload the forklift beyond its rated capacity. Check the capacity on the nameplate, and know how much your load weighs. It does not help to try to increase the capacity by adding weight to the rear of the forklift—in fact, this is very dangerous.</a:t>
            </a:r>
          </a:p>
          <a:p>
            <a:pPr>
              <a:buSzPct val="100000"/>
              <a:buFont typeface="Symbol"/>
              <a:buChar char="·"/>
              <a:defRPr sz="1800">
                <a:solidFill>
                  <a:srgbClr val="FFFFFF"/>
                </a:solidFill>
                <a:latin typeface="Articulate"/>
                <a:ea typeface="Articulate"/>
                <a:cs typeface="Articulate"/>
                <a:sym typeface="Articulate"/>
              </a:defRPr>
            </a:pPr>
            <a:r>
              <a:t>Be sure to locate the center of gravity of the load, and inspect the load for stability, projections, and damage to pallets before lifting it.</a:t>
            </a:r>
          </a:p>
          <a:p>
            <a:pPr>
              <a:buSzPct val="100000"/>
              <a:buFont typeface="Symbol"/>
              <a:buChar char="·"/>
              <a:defRPr sz="1800">
                <a:solidFill>
                  <a:srgbClr val="FFFFFF"/>
                </a:solidFill>
                <a:latin typeface="Articulate"/>
                <a:ea typeface="Articulate"/>
                <a:cs typeface="Articulate"/>
                <a:sym typeface="Articulate"/>
              </a:defRPr>
            </a:pPr>
            <a:r>
              <a:t>If the load is unstable, restack it, and if necessary, secure it with straps or ropes. For a wide load, spread the forks as wide as possible so that the load will fall inward if it becomes unstable. Remember that when loading or unloading and raising or lowering, the center of gravity changes.</a:t>
            </a:r>
          </a:p>
          <a:p>
            <a:pPr>
              <a:buSzPct val="100000"/>
              <a:buFont typeface="Symbol"/>
              <a:buChar char="·"/>
              <a:defRPr sz="1800">
                <a:solidFill>
                  <a:srgbClr val="FFFFFF"/>
                </a:solidFill>
                <a:latin typeface="Articulate"/>
                <a:ea typeface="Articulate"/>
                <a:cs typeface="Articulate"/>
                <a:sym typeface="Articulate"/>
              </a:defRPr>
            </a:pPr>
            <a:r>
              <a:t>Be sure forks are completely under the load before attempting to lift. The forks should go under at least 2/3 the length of the load.</a:t>
            </a:r>
          </a:p>
          <a:p>
            <a:pPr>
              <a:buSzPct val="100000"/>
              <a:buFont typeface="Symbol"/>
              <a:buChar char="·"/>
              <a:defRPr sz="1800">
                <a:solidFill>
                  <a:srgbClr val="FFFFFF"/>
                </a:solidFill>
                <a:latin typeface="Articulate"/>
                <a:ea typeface="Articulate"/>
                <a:cs typeface="Articulate"/>
                <a:sym typeface="Articulate"/>
              </a:defRPr>
            </a:pPr>
            <a:r>
              <a:t>Only use the rear towing pin for towing. Never drill a hole in the forks as a way to tow something or as a place for a chain hook. This ruins the integrity of the forks. Forklifts are equipped with a tow bar in the back for emergency towing. But not all forklifts are designed to tow all types of loads. Be sure to check the user’s manual for specific rules regarding towing. Safe attachments can be purchased for use when hoisting.</a:t>
            </a:r>
            <a:endParaRPr>
              <a:latin typeface="Microsoft Sans Serif"/>
              <a:ea typeface="Microsoft Sans Serif"/>
              <a:cs typeface="Microsoft Sans Serif"/>
              <a:sym typeface="Microsoft Sans Serif"/>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1" name="Shape 1781"/>
          <p:cNvSpPr/>
          <p:nvPr>
            <p:ph type="sldImg"/>
          </p:nvPr>
        </p:nvSpPr>
        <p:spPr>
          <a:prstGeom prst="rect">
            <a:avLst/>
          </a:prstGeom>
        </p:spPr>
        <p:txBody>
          <a:bodyPr/>
          <a:lstStyle/>
          <a:p>
            <a:pPr/>
          </a:p>
        </p:txBody>
      </p:sp>
      <p:sp>
        <p:nvSpPr>
          <p:cNvPr id="1782" name="Shape 1782"/>
          <p:cNvSpPr/>
          <p:nvPr>
            <p:ph type="body" sz="quarter" idx="1"/>
          </p:nvPr>
        </p:nvSpPr>
        <p:spPr>
          <a:prstGeom prst="rect">
            <a:avLst/>
          </a:prstGeom>
        </p:spPr>
        <p:txBody>
          <a:bodyPr/>
          <a:lstStyle>
            <a:lvl1pPr>
              <a:defRPr sz="1800">
                <a:solidFill>
                  <a:srgbClr val="FFFFFF"/>
                </a:solidFill>
                <a:latin typeface="Articulate"/>
                <a:ea typeface="Articulate"/>
                <a:cs typeface="Articulate"/>
                <a:sym typeface="Articulate"/>
              </a:defRPr>
            </a:lvl1pPr>
          </a:lstStyle>
          <a:p>
            <a:pPr/>
            <a:r>
              <a:t>There are a number of very important safety rules to remember when traveling in a forklift.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5" name="Shape 1805"/>
          <p:cNvSpPr/>
          <p:nvPr>
            <p:ph type="sldImg"/>
          </p:nvPr>
        </p:nvSpPr>
        <p:spPr>
          <a:prstGeom prst="rect">
            <a:avLst/>
          </a:prstGeom>
        </p:spPr>
        <p:txBody>
          <a:bodyPr/>
          <a:lstStyle/>
          <a:p>
            <a:pPr/>
          </a:p>
        </p:txBody>
      </p:sp>
      <p:sp>
        <p:nvSpPr>
          <p:cNvPr id="1806" name="Shape 1806"/>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Direction of Travel: </a:t>
            </a:r>
            <a:r>
              <a:rPr b="0"/>
              <a:t>Look in the direction you are traveling. This means looking behind you before and while backing up. You are required to travel with the load trailing if your forward view is obstructed.</a:t>
            </a:r>
            <a:endParaRPr b="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9" name="Shape 1829"/>
          <p:cNvSpPr/>
          <p:nvPr>
            <p:ph type="sldImg"/>
          </p:nvPr>
        </p:nvSpPr>
        <p:spPr>
          <a:prstGeom prst="rect">
            <a:avLst/>
          </a:prstGeom>
        </p:spPr>
        <p:txBody>
          <a:bodyPr/>
          <a:lstStyle/>
          <a:p>
            <a:pPr/>
          </a:p>
        </p:txBody>
      </p:sp>
      <p:sp>
        <p:nvSpPr>
          <p:cNvPr id="1830" name="Shape 1830"/>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Cage:</a:t>
            </a:r>
            <a:r>
              <a:rPr b="0"/>
              <a:t> Keep your body inside the cage. The cage is there to protect you.</a:t>
            </a:r>
            <a:endParaRPr b="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2" name="Shape 712"/>
          <p:cNvSpPr/>
          <p:nvPr>
            <p:ph type="sldImg"/>
          </p:nvPr>
        </p:nvSpPr>
        <p:spPr>
          <a:prstGeom prst="rect">
            <a:avLst/>
          </a:prstGeom>
        </p:spPr>
        <p:txBody>
          <a:bodyPr/>
          <a:lstStyle/>
          <a:p>
            <a:pPr/>
          </a:p>
        </p:txBody>
      </p:sp>
      <p:sp>
        <p:nvSpPr>
          <p:cNvPr id="713" name="Shape 713"/>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Tilt Control: </a:t>
            </a:r>
            <a:r>
              <a:rPr b="0"/>
              <a:t>The tilt control operates the forks forward and back.</a:t>
            </a:r>
            <a:endParaRPr b="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3" name="Shape 1853"/>
          <p:cNvSpPr/>
          <p:nvPr>
            <p:ph type="sldImg"/>
          </p:nvPr>
        </p:nvSpPr>
        <p:spPr>
          <a:prstGeom prst="rect">
            <a:avLst/>
          </a:prstGeom>
        </p:spPr>
        <p:txBody>
          <a:bodyPr/>
          <a:lstStyle/>
          <a:p>
            <a:pPr/>
          </a:p>
        </p:txBody>
      </p:sp>
      <p:sp>
        <p:nvSpPr>
          <p:cNvPr id="1854" name="Shape 1854"/>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Forks:</a:t>
            </a:r>
            <a:r>
              <a:rPr b="0"/>
              <a:t> Keep the forks as low as possible while traveling. Avoid raising or lowering the forks until you are as close as possible to the destination.</a:t>
            </a:r>
            <a:endParaRPr b="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7" name="Shape 1877"/>
          <p:cNvSpPr/>
          <p:nvPr>
            <p:ph type="sldImg"/>
          </p:nvPr>
        </p:nvSpPr>
        <p:spPr>
          <a:prstGeom prst="rect">
            <a:avLst/>
          </a:prstGeom>
        </p:spPr>
        <p:txBody>
          <a:bodyPr/>
          <a:lstStyle/>
          <a:p>
            <a:pPr/>
          </a:p>
        </p:txBody>
      </p:sp>
      <p:sp>
        <p:nvSpPr>
          <p:cNvPr id="1878" name="Shape 1878"/>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Horn:</a:t>
            </a:r>
            <a:r>
              <a:rPr b="0"/>
              <a:t> Sound the horn at corners, aisles, doorways, and anywhere else you might not see someone or someone might not see you.</a:t>
            </a:r>
            <a:endParaRPr b="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1" name="Shape 1901"/>
          <p:cNvSpPr/>
          <p:nvPr>
            <p:ph type="sldImg"/>
          </p:nvPr>
        </p:nvSpPr>
        <p:spPr>
          <a:prstGeom prst="rect">
            <a:avLst/>
          </a:prstGeom>
        </p:spPr>
        <p:txBody>
          <a:bodyPr/>
          <a:lstStyle/>
          <a:p>
            <a:pPr/>
          </a:p>
        </p:txBody>
      </p:sp>
      <p:sp>
        <p:nvSpPr>
          <p:cNvPr id="1902" name="Shape 1902"/>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Speed:</a:t>
            </a:r>
            <a:r>
              <a:rPr b="0"/>
              <a:t> Don’t speed. A safe speed is one at which you can quickly and easily stop if you need to.</a:t>
            </a:r>
            <a:endParaRPr b="0">
              <a:latin typeface="Microsoft Sans Serif"/>
              <a:ea typeface="Microsoft Sans Serif"/>
              <a:cs typeface="Microsoft Sans Serif"/>
              <a:sym typeface="Microsoft Sans Serif"/>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4" name="Shape 1924"/>
          <p:cNvSpPr/>
          <p:nvPr>
            <p:ph type="sldImg"/>
          </p:nvPr>
        </p:nvSpPr>
        <p:spPr>
          <a:prstGeom prst="rect">
            <a:avLst/>
          </a:prstGeom>
        </p:spPr>
        <p:txBody>
          <a:bodyPr/>
          <a:lstStyle/>
          <a:p>
            <a:pPr/>
          </a:p>
        </p:txBody>
      </p:sp>
      <p:sp>
        <p:nvSpPr>
          <p:cNvPr id="1925" name="Shape 1925"/>
          <p:cNvSpPr/>
          <p:nvPr>
            <p:ph type="body" sz="quarter" idx="1"/>
          </p:nvPr>
        </p:nvSpPr>
        <p:spPr>
          <a:prstGeom prst="rect">
            <a:avLst/>
          </a:prstGeom>
        </p:spPr>
        <p:txBody>
          <a:bodyPr/>
          <a:lstStyle>
            <a:lvl1pPr>
              <a:defRPr sz="1800">
                <a:solidFill>
                  <a:srgbClr val="FFFFFF"/>
                </a:solidFill>
                <a:latin typeface="Articulate"/>
                <a:ea typeface="Articulate"/>
                <a:cs typeface="Articulate"/>
                <a:sym typeface="Articulate"/>
              </a:defRPr>
            </a:lvl1pPr>
          </a:lstStyle>
          <a:p>
            <a:pPr/>
            <a:r>
              <a:t>Here are some additional forklift traveling safety rules.</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8" name="Shape 1948"/>
          <p:cNvSpPr/>
          <p:nvPr>
            <p:ph type="sldImg"/>
          </p:nvPr>
        </p:nvSpPr>
        <p:spPr>
          <a:prstGeom prst="rect">
            <a:avLst/>
          </a:prstGeom>
        </p:spPr>
        <p:txBody>
          <a:bodyPr/>
          <a:lstStyle/>
          <a:p>
            <a:pPr/>
          </a:p>
        </p:txBody>
      </p:sp>
      <p:sp>
        <p:nvSpPr>
          <p:cNvPr id="1949" name="Shape 1949"/>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Clearance: </a:t>
            </a:r>
            <a:r>
              <a:rPr b="0"/>
              <a:t>Check your clearances. Check overhead before lifting a load and check your turning clearance because the rear end of the forklift will swing wide.</a:t>
            </a:r>
            <a:endParaRPr b="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2" name="Shape 1972"/>
          <p:cNvSpPr/>
          <p:nvPr>
            <p:ph type="sldImg"/>
          </p:nvPr>
        </p:nvSpPr>
        <p:spPr>
          <a:prstGeom prst="rect">
            <a:avLst/>
          </a:prstGeom>
        </p:spPr>
        <p:txBody>
          <a:bodyPr/>
          <a:lstStyle/>
          <a:p>
            <a:pPr/>
          </a:p>
        </p:txBody>
      </p:sp>
      <p:sp>
        <p:nvSpPr>
          <p:cNvPr id="1973" name="Shape 1973"/>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Terrain: </a:t>
            </a:r>
            <a:r>
              <a:rPr b="0"/>
              <a:t>Avoid driving over loose objects or holes. Doing this could cause a tipover. If the tires lose traction, either the load is too heavy or the terrain is too slippery to operate safely.</a:t>
            </a:r>
            <a:endParaRPr b="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6" name="Shape 1996"/>
          <p:cNvSpPr/>
          <p:nvPr>
            <p:ph type="sldImg"/>
          </p:nvPr>
        </p:nvSpPr>
        <p:spPr>
          <a:prstGeom prst="rect">
            <a:avLst/>
          </a:prstGeom>
        </p:spPr>
        <p:txBody>
          <a:bodyPr/>
          <a:lstStyle/>
          <a:p>
            <a:pPr/>
          </a:p>
        </p:txBody>
      </p:sp>
      <p:sp>
        <p:nvSpPr>
          <p:cNvPr id="1997" name="Shape 1997"/>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Pedestrians: </a:t>
            </a:r>
            <a:r>
              <a:rPr b="0"/>
              <a:t>Always remember that pedestrians have the right of way.</a:t>
            </a:r>
            <a:endParaRPr b="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0" name="Shape 2020"/>
          <p:cNvSpPr/>
          <p:nvPr>
            <p:ph type="sldImg"/>
          </p:nvPr>
        </p:nvSpPr>
        <p:spPr>
          <a:prstGeom prst="rect">
            <a:avLst/>
          </a:prstGeom>
        </p:spPr>
        <p:txBody>
          <a:bodyPr/>
          <a:lstStyle/>
          <a:p>
            <a:pPr/>
          </a:p>
        </p:txBody>
      </p:sp>
      <p:sp>
        <p:nvSpPr>
          <p:cNvPr id="2021" name="Shape 2021"/>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Edges: </a:t>
            </a:r>
            <a:r>
              <a:rPr b="0"/>
              <a:t>Stay a safe distance from the edges of ramps and loading docks.</a:t>
            </a:r>
            <a:endParaRPr b="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5" name="Shape 2045"/>
          <p:cNvSpPr/>
          <p:nvPr>
            <p:ph type="sldImg"/>
          </p:nvPr>
        </p:nvSpPr>
        <p:spPr>
          <a:prstGeom prst="rect">
            <a:avLst/>
          </a:prstGeom>
        </p:spPr>
        <p:txBody>
          <a:bodyPr/>
          <a:lstStyle/>
          <a:p>
            <a:pPr/>
          </a:p>
        </p:txBody>
      </p:sp>
      <p:sp>
        <p:nvSpPr>
          <p:cNvPr id="2046" name="Shape 2046"/>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Food and Drink: </a:t>
            </a:r>
            <a:r>
              <a:rPr b="0"/>
              <a:t>Don’t eat or drink while operating a forklift. These activities create a distraction that could cause an accident.</a:t>
            </a:r>
            <a:endParaRPr b="0">
              <a:latin typeface="Microsoft Sans Serif"/>
              <a:ea typeface="Microsoft Sans Serif"/>
              <a:cs typeface="Microsoft Sans Serif"/>
              <a:sym typeface="Microsoft Sans Serif"/>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4" name="Shape 2054"/>
          <p:cNvSpPr/>
          <p:nvPr>
            <p:ph type="sldImg"/>
          </p:nvPr>
        </p:nvSpPr>
        <p:spPr>
          <a:prstGeom prst="rect">
            <a:avLst/>
          </a:prstGeom>
        </p:spPr>
        <p:txBody>
          <a:bodyPr/>
          <a:lstStyle/>
          <a:p>
            <a:pPr/>
          </a:p>
        </p:txBody>
      </p:sp>
      <p:sp>
        <p:nvSpPr>
          <p:cNvPr id="2055" name="Shape 2055"/>
          <p:cNvSpPr/>
          <p:nvPr>
            <p:ph type="body" sz="quarter" idx="1"/>
          </p:nvPr>
        </p:nvSpPr>
        <p:spPr>
          <a:prstGeom prst="rect">
            <a:avLst/>
          </a:prstGeom>
        </p:spPr>
        <p:txBody>
          <a:bodyPr/>
          <a:lstStyle/>
          <a:p>
            <a:pPr>
              <a:defRPr sz="1800">
                <a:solidFill>
                  <a:srgbClr val="FFFFFF"/>
                </a:solidFill>
                <a:latin typeface="Articulate"/>
                <a:ea typeface="Articulate"/>
                <a:cs typeface="Articulate"/>
                <a:sym typeface="Articulate"/>
              </a:defRPr>
            </a:pPr>
            <a:r>
              <a:t>Here’s a safety checklist to use when loading or unloading trailers from a loading dock:</a:t>
            </a:r>
          </a:p>
          <a:p>
            <a:pPr>
              <a:buSzPct val="100000"/>
              <a:buFont typeface="Symbol"/>
              <a:buChar char="·"/>
              <a:defRPr sz="1800">
                <a:solidFill>
                  <a:srgbClr val="FFFFFF"/>
                </a:solidFill>
                <a:latin typeface="Articulate"/>
                <a:ea typeface="Articulate"/>
                <a:cs typeface="Articulate"/>
                <a:sym typeface="Articulate"/>
              </a:defRPr>
            </a:pPr>
            <a:r>
              <a:t>Check the dock plate for cracks, and ensure that it is properly secured;</a:t>
            </a:r>
          </a:p>
          <a:p>
            <a:pPr>
              <a:buSzPct val="100000"/>
              <a:buFont typeface="Symbol"/>
              <a:buChar char="·"/>
              <a:defRPr sz="1800">
                <a:solidFill>
                  <a:srgbClr val="FFFFFF"/>
                </a:solidFill>
                <a:latin typeface="Articulate"/>
                <a:ea typeface="Articulate"/>
                <a:cs typeface="Articulate"/>
                <a:sym typeface="Articulate"/>
              </a:defRPr>
            </a:pPr>
            <a:r>
              <a:t>Check the condition of the trailer floor, and ensure that there are no holes that your forklift could fall into;</a:t>
            </a:r>
          </a:p>
          <a:p>
            <a:pPr>
              <a:buSzPct val="100000"/>
              <a:buFont typeface="Symbol"/>
              <a:buChar char="·"/>
              <a:defRPr sz="1800">
                <a:solidFill>
                  <a:srgbClr val="FFFFFF"/>
                </a:solidFill>
                <a:latin typeface="Articulate"/>
                <a:ea typeface="Articulate"/>
                <a:cs typeface="Articulate"/>
                <a:sym typeface="Articulate"/>
              </a:defRPr>
            </a:pPr>
            <a:r>
              <a:t>Check the trailer’s wheels, and ensure that they’re chocked; and</a:t>
            </a:r>
          </a:p>
          <a:p>
            <a:pPr>
              <a:buSzPct val="100000"/>
              <a:buFont typeface="Symbol"/>
              <a:buChar char="·"/>
              <a:defRPr sz="1800">
                <a:solidFill>
                  <a:srgbClr val="FFFFFF"/>
                </a:solidFill>
                <a:latin typeface="Articulate"/>
                <a:ea typeface="Articulate"/>
                <a:cs typeface="Articulate"/>
                <a:sym typeface="Articulate"/>
              </a:defRPr>
            </a:pPr>
            <a:r>
              <a:t>Check the nose of the trailer, and ensure that it’s supported by the tractor or a fixed jack. </a:t>
            </a:r>
            <a:endParaRPr>
              <a:latin typeface="Microsoft Sans Serif"/>
              <a:ea typeface="Microsoft Sans Serif"/>
              <a:cs typeface="Microsoft Sans Serif"/>
              <a:sym typeface="Microsoft Sans Serif"/>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7" name="Shape 737"/>
          <p:cNvSpPr/>
          <p:nvPr>
            <p:ph type="sldImg"/>
          </p:nvPr>
        </p:nvSpPr>
        <p:spPr>
          <a:prstGeom prst="rect">
            <a:avLst/>
          </a:prstGeom>
        </p:spPr>
        <p:txBody>
          <a:bodyPr/>
          <a:lstStyle/>
          <a:p>
            <a:pPr/>
          </a:p>
        </p:txBody>
      </p:sp>
      <p:sp>
        <p:nvSpPr>
          <p:cNvPr id="738" name="Shape 738"/>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Mast: </a:t>
            </a:r>
            <a:r>
              <a:rPr b="0"/>
              <a:t>The mast houses the chains and the lifting gear.</a:t>
            </a:r>
            <a:endParaRPr b="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7" name="Shape 2077"/>
          <p:cNvSpPr/>
          <p:nvPr>
            <p:ph type="sldImg"/>
          </p:nvPr>
        </p:nvSpPr>
        <p:spPr>
          <a:prstGeom prst="rect">
            <a:avLst/>
          </a:prstGeom>
        </p:spPr>
        <p:txBody>
          <a:bodyPr/>
          <a:lstStyle/>
          <a:p>
            <a:pPr/>
          </a:p>
        </p:txBody>
      </p:sp>
      <p:sp>
        <p:nvSpPr>
          <p:cNvPr id="2078" name="Shape 2078"/>
          <p:cNvSpPr/>
          <p:nvPr>
            <p:ph type="body" sz="quarter" idx="1"/>
          </p:nvPr>
        </p:nvSpPr>
        <p:spPr>
          <a:prstGeom prst="rect">
            <a:avLst/>
          </a:prstGeom>
        </p:spPr>
        <p:txBody>
          <a:bodyPr/>
          <a:lstStyle>
            <a:lvl1pPr>
              <a:defRPr sz="1800">
                <a:solidFill>
                  <a:srgbClr val="FFFFFF"/>
                </a:solidFill>
                <a:latin typeface="Articulate"/>
                <a:ea typeface="Articulate"/>
                <a:cs typeface="Articulate"/>
                <a:sym typeface="Articulate"/>
              </a:defRPr>
            </a:lvl1pPr>
          </a:lstStyle>
          <a:p>
            <a:pPr/>
            <a:r>
              <a:t>When traveling on ramps or near railroad tracks, there are several safety guidelines you should follow. </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1" name="Shape 2101"/>
          <p:cNvSpPr/>
          <p:nvPr>
            <p:ph type="sldImg"/>
          </p:nvPr>
        </p:nvSpPr>
        <p:spPr>
          <a:prstGeom prst="rect">
            <a:avLst/>
          </a:prstGeom>
        </p:spPr>
        <p:txBody>
          <a:bodyPr/>
          <a:lstStyle/>
          <a:p>
            <a:pPr/>
          </a:p>
        </p:txBody>
      </p:sp>
      <p:sp>
        <p:nvSpPr>
          <p:cNvPr id="2102" name="Shape 2102"/>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Don't Turn on Grades: </a:t>
            </a:r>
            <a:r>
              <a:rPr b="0"/>
              <a:t>Don’t make turns on a ramp or hill. You could cause a rollover because the load center of gravity shifts on a turn.</a:t>
            </a:r>
            <a:endParaRPr b="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5" name="Shape 2125"/>
          <p:cNvSpPr/>
          <p:nvPr>
            <p:ph type="sldImg"/>
          </p:nvPr>
        </p:nvSpPr>
        <p:spPr>
          <a:prstGeom prst="rect">
            <a:avLst/>
          </a:prstGeom>
        </p:spPr>
        <p:txBody>
          <a:bodyPr/>
          <a:lstStyle/>
          <a:p>
            <a:pPr/>
          </a:p>
        </p:txBody>
      </p:sp>
      <p:sp>
        <p:nvSpPr>
          <p:cNvPr id="2126" name="Shape 2126"/>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Face Load Uphill: </a:t>
            </a:r>
            <a:r>
              <a:rPr b="0"/>
              <a:t>Keep the load facing upwards on a ramp or hill. This keeps the combined center of gravity near the center of the stability triangle.</a:t>
            </a:r>
            <a:endParaRPr b="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9" name="Shape 2149"/>
          <p:cNvSpPr/>
          <p:nvPr>
            <p:ph type="sldImg"/>
          </p:nvPr>
        </p:nvSpPr>
        <p:spPr>
          <a:prstGeom prst="rect">
            <a:avLst/>
          </a:prstGeom>
        </p:spPr>
        <p:txBody>
          <a:bodyPr/>
          <a:lstStyle/>
          <a:p>
            <a:pPr/>
          </a:p>
        </p:txBody>
      </p:sp>
      <p:sp>
        <p:nvSpPr>
          <p:cNvPr id="2150" name="Shape 2150"/>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Go Slowly: </a:t>
            </a:r>
            <a:r>
              <a:rPr b="0"/>
              <a:t>Drive slowly, especially on ramp downgrades. Extra weight decreases the effectiveness of your brakes.</a:t>
            </a:r>
            <a:endParaRPr b="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3" name="Shape 2173"/>
          <p:cNvSpPr/>
          <p:nvPr>
            <p:ph type="sldImg"/>
          </p:nvPr>
        </p:nvSpPr>
        <p:spPr>
          <a:prstGeom prst="rect">
            <a:avLst/>
          </a:prstGeom>
        </p:spPr>
        <p:txBody>
          <a:bodyPr/>
          <a:lstStyle/>
          <a:p>
            <a:pPr/>
          </a:p>
        </p:txBody>
      </p:sp>
      <p:sp>
        <p:nvSpPr>
          <p:cNvPr id="2174" name="Shape 2174"/>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Cross Tracks Diagonally: </a:t>
            </a:r>
            <a:r>
              <a:rPr b="0"/>
              <a:t>Cross railroad tracks on the diagonal, which helps keep the forklift stable.</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7" name="Shape 2197"/>
          <p:cNvSpPr/>
          <p:nvPr>
            <p:ph type="sldImg"/>
          </p:nvPr>
        </p:nvSpPr>
        <p:spPr>
          <a:prstGeom prst="rect">
            <a:avLst/>
          </a:prstGeom>
        </p:spPr>
        <p:txBody>
          <a:bodyPr/>
          <a:lstStyle/>
          <a:p>
            <a:pPr/>
          </a:p>
        </p:txBody>
      </p:sp>
      <p:sp>
        <p:nvSpPr>
          <p:cNvPr id="2198" name="Shape 2198"/>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Park Away from Tracks: </a:t>
            </a:r>
            <a:r>
              <a:rPr b="0"/>
              <a:t>Never park within 8 feet of the center of a railroad track. Your forklift could be struck by a passing train.</a:t>
            </a:r>
            <a:endParaRPr b="0">
              <a:latin typeface="Microsoft Sans Serif"/>
              <a:ea typeface="Microsoft Sans Serif"/>
              <a:cs typeface="Microsoft Sans Serif"/>
              <a:sym typeface="Microsoft Sans Serif"/>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0" name="Shape 2220"/>
          <p:cNvSpPr/>
          <p:nvPr>
            <p:ph type="sldImg"/>
          </p:nvPr>
        </p:nvSpPr>
        <p:spPr>
          <a:prstGeom prst="rect">
            <a:avLst/>
          </a:prstGeom>
        </p:spPr>
        <p:txBody>
          <a:bodyPr/>
          <a:lstStyle/>
          <a:p>
            <a:pPr/>
          </a:p>
        </p:txBody>
      </p:sp>
      <p:sp>
        <p:nvSpPr>
          <p:cNvPr id="2221" name="Shape 2221"/>
          <p:cNvSpPr/>
          <p:nvPr>
            <p:ph type="body" sz="quarter" idx="1"/>
          </p:nvPr>
        </p:nvSpPr>
        <p:spPr>
          <a:prstGeom prst="rect">
            <a:avLst/>
          </a:prstGeom>
        </p:spPr>
        <p:txBody>
          <a:bodyPr/>
          <a:lstStyle>
            <a:lvl1pPr>
              <a:defRPr sz="1800">
                <a:solidFill>
                  <a:srgbClr val="FFFFFF"/>
                </a:solidFill>
                <a:latin typeface="Articulate"/>
                <a:ea typeface="Articulate"/>
                <a:cs typeface="Articulate"/>
                <a:sym typeface="Articulate"/>
              </a:defRPr>
            </a:lvl1pPr>
          </a:lstStyle>
          <a:p>
            <a:pPr/>
            <a:r>
              <a:t>When parking a forklift, you must follow certain safety rules.</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4" name="Shape 2244"/>
          <p:cNvSpPr/>
          <p:nvPr>
            <p:ph type="sldImg"/>
          </p:nvPr>
        </p:nvSpPr>
        <p:spPr>
          <a:prstGeom prst="rect">
            <a:avLst/>
          </a:prstGeom>
        </p:spPr>
        <p:txBody>
          <a:bodyPr/>
          <a:lstStyle/>
          <a:p>
            <a:pPr/>
          </a:p>
        </p:txBody>
      </p:sp>
      <p:sp>
        <p:nvSpPr>
          <p:cNvPr id="2245" name="Shape 2245"/>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Don't Block the Access: </a:t>
            </a:r>
            <a:r>
              <a:rPr b="0"/>
              <a:t>Never park a forklift in a way that blocks an exit or access to emergency equipment. Don’t park a forklift so that it blocks access to or movement through aisles.</a:t>
            </a:r>
            <a:endParaRPr b="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8" name="Shape 2268"/>
          <p:cNvSpPr/>
          <p:nvPr>
            <p:ph type="sldImg"/>
          </p:nvPr>
        </p:nvSpPr>
        <p:spPr>
          <a:prstGeom prst="rect">
            <a:avLst/>
          </a:prstGeom>
        </p:spPr>
        <p:txBody>
          <a:bodyPr/>
          <a:lstStyle/>
          <a:p>
            <a:pPr/>
          </a:p>
        </p:txBody>
      </p:sp>
      <p:sp>
        <p:nvSpPr>
          <p:cNvPr id="2269" name="Shape 2269"/>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Don't Park on a Slope: </a:t>
            </a:r>
            <a:r>
              <a:rPr b="0"/>
              <a:t>Don’t park on a sloping surface like a ramp or hill. The forklift might roll backward or forward, depending on which way it’s facing.</a:t>
            </a:r>
            <a:endParaRPr b="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2" name="Shape 2292"/>
          <p:cNvSpPr/>
          <p:nvPr>
            <p:ph type="sldImg"/>
          </p:nvPr>
        </p:nvSpPr>
        <p:spPr>
          <a:prstGeom prst="rect">
            <a:avLst/>
          </a:prstGeom>
        </p:spPr>
        <p:txBody>
          <a:bodyPr/>
          <a:lstStyle/>
          <a:p>
            <a:pPr/>
          </a:p>
        </p:txBody>
      </p:sp>
      <p:sp>
        <p:nvSpPr>
          <p:cNvPr id="2293" name="Shape 2293"/>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Lower the Forks to the Ground: </a:t>
            </a:r>
            <a:r>
              <a:rPr b="0"/>
              <a:t>Lower the forks to the ground so that no one can get under the forks.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2" name="Shape 762"/>
          <p:cNvSpPr/>
          <p:nvPr>
            <p:ph type="sldImg"/>
          </p:nvPr>
        </p:nvSpPr>
        <p:spPr>
          <a:prstGeom prst="rect">
            <a:avLst/>
          </a:prstGeom>
        </p:spPr>
        <p:txBody>
          <a:bodyPr/>
          <a:lstStyle/>
          <a:p>
            <a:pPr/>
          </a:p>
        </p:txBody>
      </p:sp>
      <p:sp>
        <p:nvSpPr>
          <p:cNvPr id="763" name="Shape 763"/>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Lift Cylinder: </a:t>
            </a:r>
            <a:r>
              <a:rPr b="0"/>
              <a:t>The lift cylinder is what actually powers the lift.</a:t>
            </a:r>
            <a:endParaRPr b="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6" name="Shape 2316"/>
          <p:cNvSpPr/>
          <p:nvPr>
            <p:ph type="sldImg"/>
          </p:nvPr>
        </p:nvSpPr>
        <p:spPr>
          <a:prstGeom prst="rect">
            <a:avLst/>
          </a:prstGeom>
        </p:spPr>
        <p:txBody>
          <a:bodyPr/>
          <a:lstStyle/>
          <a:p>
            <a:pPr/>
          </a:p>
        </p:txBody>
      </p:sp>
      <p:sp>
        <p:nvSpPr>
          <p:cNvPr id="2317" name="Shape 2317"/>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Gearshift in Neutral: </a:t>
            </a:r>
            <a:r>
              <a:rPr b="0"/>
              <a:t>Set the gearshift to neutral. </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0" name="Shape 2340"/>
          <p:cNvSpPr/>
          <p:nvPr>
            <p:ph type="sldImg"/>
          </p:nvPr>
        </p:nvSpPr>
        <p:spPr>
          <a:prstGeom prst="rect">
            <a:avLst/>
          </a:prstGeom>
        </p:spPr>
        <p:txBody>
          <a:bodyPr/>
          <a:lstStyle/>
          <a:p>
            <a:pPr/>
          </a:p>
        </p:txBody>
      </p:sp>
      <p:sp>
        <p:nvSpPr>
          <p:cNvPr id="2341" name="Shape 2341"/>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Set the Parking Brake: </a:t>
            </a:r>
            <a:r>
              <a:rPr b="0"/>
              <a:t>Always set the parking brake and remember to turn off the motor.</a:t>
            </a:r>
            <a:endParaRPr b="0">
              <a:latin typeface="Microsoft Sans Serif"/>
              <a:ea typeface="Microsoft Sans Serif"/>
              <a:cs typeface="Microsoft Sans Serif"/>
              <a:sym typeface="Microsoft Sans Serif"/>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1" name="Shape 2351"/>
          <p:cNvSpPr/>
          <p:nvPr>
            <p:ph type="sldImg"/>
          </p:nvPr>
        </p:nvSpPr>
        <p:spPr>
          <a:prstGeom prst="rect">
            <a:avLst/>
          </a:prstGeom>
        </p:spPr>
        <p:txBody>
          <a:bodyPr/>
          <a:lstStyle/>
          <a:p>
            <a:pPr/>
          </a:p>
        </p:txBody>
      </p:sp>
      <p:sp>
        <p:nvSpPr>
          <p:cNvPr id="2352" name="Shape 2352"/>
          <p:cNvSpPr/>
          <p:nvPr>
            <p:ph type="body" sz="quarter" idx="1"/>
          </p:nvPr>
        </p:nvSpPr>
        <p:spPr>
          <a:prstGeom prst="rect">
            <a:avLst/>
          </a:prstGeom>
        </p:spPr>
        <p:txBody>
          <a:bodyPr/>
          <a:lstStyle/>
          <a:p>
            <a:pPr>
              <a:defRPr sz="1800">
                <a:solidFill>
                  <a:srgbClr val="FFFFFF"/>
                </a:solidFill>
                <a:latin typeface="Articulate"/>
                <a:ea typeface="Articulate"/>
                <a:cs typeface="Articulate"/>
                <a:sym typeface="Articulate"/>
              </a:defRPr>
            </a:pPr>
            <a:r>
              <a:t>Refueling or recharging forklifts is an important part of their operation and must be done safely.</a:t>
            </a:r>
          </a:p>
          <a:p>
            <a:pPr>
              <a:defRPr sz="1800">
                <a:solidFill>
                  <a:srgbClr val="FFFFFF"/>
                </a:solidFill>
                <a:latin typeface="Articulate"/>
                <a:ea typeface="Articulate"/>
                <a:cs typeface="Articulate"/>
                <a:sym typeface="Articulate"/>
              </a:defRPr>
            </a:pPr>
            <a:r>
              <a:t>For forklifts that are fueled by propane, take these safety precautions.</a:t>
            </a:r>
          </a:p>
          <a:p>
            <a:pPr>
              <a:buSzPct val="100000"/>
              <a:buFont typeface="Symbol"/>
              <a:buChar char="·"/>
              <a:defRPr sz="1800">
                <a:solidFill>
                  <a:srgbClr val="FFFFFF"/>
                </a:solidFill>
                <a:latin typeface="Articulate"/>
                <a:ea typeface="Articulate"/>
                <a:cs typeface="Articulate"/>
                <a:sym typeface="Articulate"/>
              </a:defRPr>
            </a:pPr>
            <a:r>
              <a:t>Fueling must be done in a well-ventilated area, and proper grounding must be used.</a:t>
            </a:r>
          </a:p>
          <a:p>
            <a:pPr>
              <a:buSzPct val="100000"/>
              <a:buFont typeface="Symbol"/>
              <a:buChar char="·"/>
              <a:defRPr sz="1800">
                <a:solidFill>
                  <a:srgbClr val="FFFFFF"/>
                </a:solidFill>
                <a:latin typeface="Articulate"/>
                <a:ea typeface="Articulate"/>
                <a:cs typeface="Articulate"/>
                <a:sym typeface="Articulate"/>
              </a:defRPr>
            </a:pPr>
            <a:r>
              <a:t>Never smoke around propane. It is a highly combustible gas that can catch fire or even explode.</a:t>
            </a:r>
          </a:p>
          <a:p>
            <a:pPr>
              <a:buSzPct val="100000"/>
              <a:buFont typeface="Symbol"/>
              <a:buChar char="·"/>
              <a:defRPr sz="1800">
                <a:solidFill>
                  <a:srgbClr val="FFFFFF"/>
                </a:solidFill>
                <a:latin typeface="Articulate"/>
                <a:ea typeface="Articulate"/>
                <a:cs typeface="Articulate"/>
                <a:sym typeface="Articulate"/>
              </a:defRPr>
            </a:pPr>
            <a:r>
              <a:t>Report any propane leaks immediately. Signs of a leak include a:</a:t>
            </a:r>
          </a:p>
          <a:p>
            <a:pPr>
              <a:buSzPct val="100000"/>
              <a:buFont typeface="Symbol"/>
              <a:buChar char="·"/>
              <a:defRPr sz="1800">
                <a:solidFill>
                  <a:srgbClr val="FFFFFF"/>
                </a:solidFill>
                <a:latin typeface="Articulate"/>
                <a:ea typeface="Articulate"/>
                <a:cs typeface="Articulate"/>
                <a:sym typeface="Articulate"/>
              </a:defRPr>
            </a:pPr>
            <a:r>
              <a:t>Distinct odor;</a:t>
            </a:r>
          </a:p>
          <a:p>
            <a:pPr>
              <a:buSzPct val="100000"/>
              <a:buFont typeface="Symbol"/>
              <a:buChar char="·"/>
              <a:defRPr sz="1800">
                <a:solidFill>
                  <a:srgbClr val="FFFFFF"/>
                </a:solidFill>
                <a:latin typeface="Articulate"/>
                <a:ea typeface="Articulate"/>
                <a:cs typeface="Articulate"/>
                <a:sym typeface="Articulate"/>
              </a:defRPr>
            </a:pPr>
            <a:r>
              <a:t>Hissing sound; or</a:t>
            </a:r>
          </a:p>
          <a:p>
            <a:pPr>
              <a:buSzPct val="100000"/>
              <a:buFont typeface="Symbol"/>
              <a:buChar char="·"/>
              <a:defRPr sz="1800">
                <a:solidFill>
                  <a:srgbClr val="FFFFFF"/>
                </a:solidFill>
                <a:latin typeface="Articulate"/>
                <a:ea typeface="Articulate"/>
                <a:cs typeface="Articulate"/>
                <a:sym typeface="Articulate"/>
              </a:defRPr>
            </a:pPr>
            <a:r>
              <a:t>Frost on the fittings.</a:t>
            </a:r>
          </a:p>
          <a:p>
            <a:pPr>
              <a:defRPr sz="1800">
                <a:solidFill>
                  <a:srgbClr val="FFFFFF"/>
                </a:solidFill>
                <a:latin typeface="Articulate"/>
                <a:ea typeface="Articulate"/>
                <a:cs typeface="Articulate"/>
                <a:sym typeface="Articulate"/>
              </a:defRPr>
            </a:pPr>
            <a:r>
              <a:t>Wear gloves and safety glasses when refueling with propane. There may be additional state-mandated PPE requirements, such as goggles or a face shield.</a:t>
            </a:r>
            <a:endParaRPr>
              <a:latin typeface="Microsoft Sans Serif"/>
              <a:ea typeface="Microsoft Sans Serif"/>
              <a:cs typeface="Microsoft Sans Serif"/>
              <a:sym typeface="Microsoft Sans Serif"/>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9" name="Shape 2359"/>
          <p:cNvSpPr/>
          <p:nvPr>
            <p:ph type="sldImg"/>
          </p:nvPr>
        </p:nvSpPr>
        <p:spPr>
          <a:prstGeom prst="rect">
            <a:avLst/>
          </a:prstGeom>
        </p:spPr>
        <p:txBody>
          <a:bodyPr/>
          <a:lstStyle/>
          <a:p>
            <a:pPr/>
          </a:p>
        </p:txBody>
      </p:sp>
      <p:sp>
        <p:nvSpPr>
          <p:cNvPr id="2360" name="Shape 2360"/>
          <p:cNvSpPr/>
          <p:nvPr>
            <p:ph type="body" sz="quarter" idx="1"/>
          </p:nvPr>
        </p:nvSpPr>
        <p:spPr>
          <a:prstGeom prst="rect">
            <a:avLst/>
          </a:prstGeom>
        </p:spPr>
        <p:txBody>
          <a:bodyPr/>
          <a:lstStyle/>
          <a:p>
            <a:pPr>
              <a:defRPr sz="1800">
                <a:solidFill>
                  <a:srgbClr val="FFFFFF"/>
                </a:solidFill>
                <a:latin typeface="Articulate"/>
                <a:ea typeface="Articulate"/>
                <a:cs typeface="Articulate"/>
                <a:sym typeface="Articulate"/>
              </a:defRPr>
            </a:pPr>
            <a:r>
              <a:t>For electric-powered forklifts, follow these safety guidelines:</a:t>
            </a:r>
          </a:p>
          <a:p>
            <a:pPr>
              <a:buSzPct val="100000"/>
              <a:buFont typeface="Symbol"/>
              <a:buChar char="·"/>
              <a:defRPr sz="1800">
                <a:solidFill>
                  <a:srgbClr val="FFFFFF"/>
                </a:solidFill>
                <a:latin typeface="Articulate"/>
                <a:ea typeface="Articulate"/>
                <a:cs typeface="Articulate"/>
                <a:sym typeface="Articulate"/>
              </a:defRPr>
            </a:pPr>
            <a:r>
              <a:t>Charge batteries only in designated areas with appropriate ventilation.</a:t>
            </a:r>
          </a:p>
          <a:p>
            <a:pPr>
              <a:buSzPct val="100000"/>
              <a:buFont typeface="Symbol"/>
              <a:buChar char="·"/>
              <a:defRPr sz="1800">
                <a:solidFill>
                  <a:srgbClr val="FFFFFF"/>
                </a:solidFill>
                <a:latin typeface="Articulate"/>
                <a:ea typeface="Articulate"/>
                <a:cs typeface="Articulate"/>
                <a:sym typeface="Articulate"/>
              </a:defRPr>
            </a:pPr>
            <a:r>
              <a:t>Wear PPE, including a face shield, gloves, and a protective apron, when working with batteries. Battery electrolyte is highly corrosive.</a:t>
            </a:r>
          </a:p>
          <a:p>
            <a:pPr>
              <a:buSzPct val="100000"/>
              <a:buFont typeface="Symbol"/>
              <a:buChar char="·"/>
              <a:defRPr sz="1800">
                <a:solidFill>
                  <a:srgbClr val="FFFFFF"/>
                </a:solidFill>
                <a:latin typeface="Articulate"/>
                <a:ea typeface="Articulate"/>
                <a:cs typeface="Articulate"/>
                <a:sym typeface="Articulate"/>
              </a:defRPr>
            </a:pPr>
            <a:r>
              <a:t>Never smoke when recharging because hydrogen gas, which is flammable, is released during the refueling process.</a:t>
            </a:r>
          </a:p>
          <a:p>
            <a:pPr>
              <a:buSzPct val="100000"/>
              <a:buFont typeface="Symbol"/>
              <a:buChar char="·"/>
              <a:defRPr sz="1800">
                <a:solidFill>
                  <a:srgbClr val="FFFFFF"/>
                </a:solidFill>
                <a:latin typeface="Articulate"/>
                <a:ea typeface="Articulate"/>
                <a:cs typeface="Articulate"/>
                <a:sym typeface="Articulate"/>
              </a:defRPr>
            </a:pPr>
            <a:r>
              <a:t>Inspect battery connectors for corrosion and wear.</a:t>
            </a:r>
          </a:p>
          <a:p>
            <a:pPr>
              <a:buSzPct val="100000"/>
              <a:buFont typeface="Symbol"/>
              <a:buChar char="·"/>
              <a:defRPr sz="1800">
                <a:solidFill>
                  <a:srgbClr val="FFFFFF"/>
                </a:solidFill>
                <a:latin typeface="Articulate"/>
                <a:ea typeface="Articulate"/>
                <a:cs typeface="Articulate"/>
                <a:sym typeface="Articulate"/>
              </a:defRPr>
            </a:pPr>
            <a:r>
              <a:t>Remove battery caps only to add water or to take hydrometer readings.</a:t>
            </a:r>
          </a:p>
          <a:p>
            <a:pPr>
              <a:buSzPct val="100000"/>
              <a:buFont typeface="Symbol"/>
              <a:buChar char="·"/>
              <a:defRPr sz="1800">
                <a:solidFill>
                  <a:srgbClr val="FFFFFF"/>
                </a:solidFill>
                <a:latin typeface="Articulate"/>
                <a:ea typeface="Articulate"/>
                <a:cs typeface="Articulate"/>
                <a:sym typeface="Articulate"/>
              </a:defRPr>
            </a:pPr>
            <a:r>
              <a:t>And, clean up electrolyte spills immediately, using baking soda and water.</a:t>
            </a:r>
            <a:endParaRPr>
              <a:latin typeface="Microsoft Sans Serif"/>
              <a:ea typeface="Microsoft Sans Serif"/>
              <a:cs typeface="Microsoft Sans Serif"/>
              <a:sym typeface="Microsoft Sans Serif"/>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4" name="Shape 2364"/>
          <p:cNvSpPr/>
          <p:nvPr>
            <p:ph type="sldImg"/>
          </p:nvPr>
        </p:nvSpPr>
        <p:spPr>
          <a:prstGeom prst="rect">
            <a:avLst/>
          </a:prstGeom>
        </p:spPr>
        <p:txBody>
          <a:bodyPr/>
          <a:lstStyle/>
          <a:p>
            <a:pPr/>
          </a:p>
        </p:txBody>
      </p:sp>
      <p:sp>
        <p:nvSpPr>
          <p:cNvPr id="2365" name="Shape 2365"/>
          <p:cNvSpPr/>
          <p:nvPr>
            <p:ph type="body" sz="quarter" idx="1"/>
          </p:nvPr>
        </p:nvSpPr>
        <p:spPr>
          <a:prstGeom prst="rect">
            <a:avLst/>
          </a:prstGeom>
        </p:spPr>
        <p:txBody>
          <a:bodyPr/>
          <a:lstStyle/>
          <a:p>
            <a:pPr>
              <a:defRPr sz="1800">
                <a:solidFill>
                  <a:srgbClr val="FFFFFF"/>
                </a:solidFill>
                <a:latin typeface="Articulate"/>
                <a:ea typeface="Articulate"/>
                <a:cs typeface="Articulate"/>
                <a:sym typeface="Articulate"/>
              </a:defRPr>
            </a:pPr>
            <a:r>
              <a:t>Here are the key points to remember about this session on forklift operator safety:</a:t>
            </a:r>
          </a:p>
          <a:p>
            <a:pPr>
              <a:buSzPct val="100000"/>
              <a:buFont typeface="Symbol"/>
              <a:buChar char="·"/>
              <a:defRPr sz="1800">
                <a:solidFill>
                  <a:srgbClr val="FFFFFF"/>
                </a:solidFill>
                <a:latin typeface="Articulate"/>
                <a:ea typeface="Articulate"/>
                <a:cs typeface="Articulate"/>
                <a:sym typeface="Articulate"/>
              </a:defRPr>
            </a:pPr>
            <a:r>
              <a:t>Forklifts are specialized vehicles that lift heavy loads with counterbalancing to deliver a load to its destination. </a:t>
            </a:r>
          </a:p>
          <a:p>
            <a:pPr>
              <a:buSzPct val="100000"/>
              <a:buFont typeface="Symbol"/>
              <a:buChar char="·"/>
              <a:defRPr sz="1800">
                <a:solidFill>
                  <a:srgbClr val="FFFFFF"/>
                </a:solidFill>
                <a:latin typeface="Articulate"/>
                <a:ea typeface="Articulate"/>
                <a:cs typeface="Articulate"/>
                <a:sym typeface="Articulate"/>
              </a:defRPr>
            </a:pPr>
            <a:r>
              <a:t>Forklifts are very different from cars. They steer from the rear, collisions are greatly magnified, they’re often driven backward, and they’re driven with one hand.</a:t>
            </a:r>
          </a:p>
          <a:p>
            <a:pPr>
              <a:buSzPct val="100000"/>
              <a:buFont typeface="Symbol"/>
              <a:buChar char="·"/>
              <a:defRPr sz="1800">
                <a:solidFill>
                  <a:srgbClr val="FFFFFF"/>
                </a:solidFill>
                <a:latin typeface="Articulate"/>
                <a:ea typeface="Articulate"/>
                <a:cs typeface="Articulate"/>
                <a:sym typeface="Articulate"/>
              </a:defRPr>
            </a:pPr>
            <a:r>
              <a:t>The operation of a forklift must be performed by a trained and authorized operator. </a:t>
            </a:r>
          </a:p>
          <a:p>
            <a:pPr>
              <a:buSzPct val="100000"/>
              <a:buFont typeface="Symbol"/>
              <a:buChar char="·"/>
              <a:defRPr sz="1800">
                <a:solidFill>
                  <a:srgbClr val="FFFFFF"/>
                </a:solidFill>
                <a:latin typeface="Articulate"/>
                <a:ea typeface="Articulate"/>
                <a:cs typeface="Articulate"/>
                <a:sym typeface="Articulate"/>
              </a:defRPr>
            </a:pPr>
            <a:r>
              <a:t>Hazards of operating forklifts can include tipovers, pedestrian strikes, and unstable loads.</a:t>
            </a:r>
          </a:p>
          <a:p>
            <a:pPr>
              <a:buSzPct val="100000"/>
              <a:buFont typeface="Symbol"/>
              <a:buChar char="·"/>
              <a:defRPr sz="1800">
                <a:solidFill>
                  <a:srgbClr val="FFFFFF"/>
                </a:solidFill>
                <a:latin typeface="Articulate"/>
                <a:ea typeface="Articulate"/>
                <a:cs typeface="Articulate"/>
                <a:sym typeface="Articulate"/>
              </a:defRPr>
            </a:pPr>
            <a:r>
              <a:t>Thorough inspections of all the forklift’s operational components are essential to safe operation.</a:t>
            </a:r>
          </a:p>
          <a:p>
            <a:pPr>
              <a:defRPr sz="1800">
                <a:solidFill>
                  <a:srgbClr val="FFFFFF"/>
                </a:solidFill>
                <a:latin typeface="Articulate"/>
                <a:ea typeface="Articulate"/>
                <a:cs typeface="Articulate"/>
                <a:sym typeface="Articulate"/>
              </a:defRPr>
            </a:pPr>
            <a:r>
              <a:t>This concludes the Safe Forklift Operation training session.</a:t>
            </a:r>
          </a:p>
          <a:p>
            <a:pPr>
              <a:defRPr sz="1800">
                <a:solidFill>
                  <a:srgbClr val="FFFFFF"/>
                </a:solidFill>
                <a:latin typeface="Articulate"/>
                <a:ea typeface="Articulate"/>
                <a:cs typeface="Articulate"/>
                <a:sym typeface="Articulate"/>
              </a:defRPr>
            </a:pPr>
            <a:r>
              <a:t>Please be sure to go back and review any information that is not completely clear.</a:t>
            </a:r>
            <a:endParaRPr>
              <a:latin typeface="Microsoft Sans Serif"/>
              <a:ea typeface="Microsoft Sans Serif"/>
              <a:cs typeface="Microsoft Sans Serif"/>
              <a:sym typeface="Microsoft Sans Serif"/>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8" name="Shape 788"/>
          <p:cNvSpPr/>
          <p:nvPr>
            <p:ph type="sldImg"/>
          </p:nvPr>
        </p:nvSpPr>
        <p:spPr>
          <a:prstGeom prst="rect">
            <a:avLst/>
          </a:prstGeom>
        </p:spPr>
        <p:txBody>
          <a:bodyPr/>
          <a:lstStyle/>
          <a:p>
            <a:pPr/>
          </a:p>
        </p:txBody>
      </p:sp>
      <p:sp>
        <p:nvSpPr>
          <p:cNvPr id="789" name="Shape 789"/>
          <p:cNvSpPr/>
          <p:nvPr>
            <p:ph type="body" sz="quarter" idx="1"/>
          </p:nvPr>
        </p:nvSpPr>
        <p:spPr>
          <a:prstGeom prst="rect">
            <a:avLst/>
          </a:prstGeom>
        </p:spPr>
        <p:txBody>
          <a:bodyPr/>
          <a:lstStyle/>
          <a:p>
            <a:pPr>
              <a:defRPr b="1">
                <a:solidFill>
                  <a:srgbClr val="FFFFFF"/>
                </a:solidFill>
                <a:latin typeface="Articulate"/>
                <a:ea typeface="Articulate"/>
                <a:cs typeface="Articulate"/>
                <a:sym typeface="Articulate"/>
              </a:defRPr>
            </a:pPr>
            <a:r>
              <a:t>Lift Chains: </a:t>
            </a:r>
            <a:r>
              <a:rPr b="0"/>
              <a:t>Lift chains are used to lift heavy loads.</a:t>
            </a:r>
            <a:endParaRPr b="0"/>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8.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9.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1.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6.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ontent - Blank">
    <p:spTree>
      <p:nvGrpSpPr>
        <p:cNvPr id="1" name=""/>
        <p:cNvGrpSpPr/>
        <p:nvPr/>
      </p:nvGrpSpPr>
      <p:grpSpPr>
        <a:xfrm>
          <a:off x="0" y="0"/>
          <a:ext cx="0" cy="0"/>
          <a:chOff x="0" y="0"/>
          <a:chExt cx="0" cy="0"/>
        </a:xfrm>
      </p:grpSpPr>
      <p:sp>
        <p:nvSpPr>
          <p:cNvPr id="17" name="Type in Screen Title"/>
          <p:cNvSpPr txBox="1"/>
          <p:nvPr>
            <p:ph type="title" hasCustomPrompt="1"/>
          </p:nvPr>
        </p:nvSpPr>
        <p:spPr>
          <a:prstGeom prst="rect">
            <a:avLst/>
          </a:prstGeom>
        </p:spPr>
        <p:txBody>
          <a:bodyPr/>
          <a:lstStyle/>
          <a:p>
            <a:pPr/>
            <a:r>
              <a:t>Type in Screen Title</a:t>
            </a:r>
          </a:p>
        </p:txBody>
      </p:sp>
      <p:sp>
        <p:nvSpPr>
          <p:cNvPr id="18" name="Body Level One…"/>
          <p:cNvSpPr txBox="1"/>
          <p:nvPr>
            <p:ph type="body" sz="half"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4_Title + Content - Blank">
    <p:spTree>
      <p:nvGrpSpPr>
        <p:cNvPr id="1" name=""/>
        <p:cNvGrpSpPr/>
        <p:nvPr/>
      </p:nvGrpSpPr>
      <p:grpSpPr>
        <a:xfrm>
          <a:off x="0" y="0"/>
          <a:ext cx="0" cy="0"/>
          <a:chOff x="0" y="0"/>
          <a:chExt cx="0" cy="0"/>
        </a:xfrm>
      </p:grpSpPr>
      <p:pic>
        <p:nvPicPr>
          <p:cNvPr id="187" name="Picture 3" descr="Picture 3"/>
          <p:cNvPicPr>
            <a:picLocks noChangeAspect="1"/>
          </p:cNvPicPr>
          <p:nvPr/>
        </p:nvPicPr>
        <p:blipFill>
          <a:blip r:embed="rId2">
            <a:extLst/>
          </a:blip>
          <a:srcRect l="0" t="0" r="9844" b="0"/>
          <a:stretch>
            <a:fillRect/>
          </a:stretch>
        </p:blipFill>
        <p:spPr>
          <a:xfrm>
            <a:off x="6314328" y="539876"/>
            <a:ext cx="5877673" cy="6217922"/>
          </a:xfrm>
          <a:prstGeom prst="rect">
            <a:avLst/>
          </a:prstGeom>
          <a:ln w="12700">
            <a:miter lim="400000"/>
          </a:ln>
        </p:spPr>
      </p:pic>
      <p:sp>
        <p:nvSpPr>
          <p:cNvPr id="188" name="Footer Shape"/>
          <p:cNvSpPr/>
          <p:nvPr/>
        </p:nvSpPr>
        <p:spPr>
          <a:xfrm>
            <a:off x="0" y="6673249"/>
            <a:ext cx="12192000" cy="182958"/>
          </a:xfrm>
          <a:prstGeom prst="rect">
            <a:avLst/>
          </a:prstGeom>
          <a:solidFill>
            <a:srgbClr val="282828"/>
          </a:solidFill>
          <a:ln w="12700">
            <a:miter lim="400000"/>
          </a:ln>
        </p:spPr>
        <p:txBody>
          <a:bodyPr lIns="45719" rIns="45719" anchor="ctr"/>
          <a:lstStyle/>
          <a:p>
            <a:pPr algn="ctr">
              <a:defRPr sz="1000">
                <a:solidFill>
                  <a:srgbClr val="FFFFFF"/>
                </a:solidFill>
              </a:defRPr>
            </a:pPr>
          </a:p>
        </p:txBody>
      </p:sp>
      <p:sp>
        <p:nvSpPr>
          <p:cNvPr id="189" name="Course Code"/>
          <p:cNvSpPr txBox="1"/>
          <p:nvPr/>
        </p:nvSpPr>
        <p:spPr>
          <a:xfrm>
            <a:off x="11303657" y="6616457"/>
            <a:ext cx="842623" cy="2483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solidFill>
                  <a:srgbClr val="BFBFBF"/>
                </a:solidFill>
              </a:defRPr>
            </a:lvl1pPr>
          </a:lstStyle>
          <a:p>
            <a:pPr/>
            <a:r>
              <a:t>2311</a:t>
            </a:r>
          </a:p>
        </p:txBody>
      </p:sp>
      <p:pic>
        <p:nvPicPr>
          <p:cNvPr id="190" name="Header Graphic" descr="Header Graphic"/>
          <p:cNvPicPr>
            <a:picLocks noChangeAspect="1"/>
          </p:cNvPicPr>
          <p:nvPr/>
        </p:nvPicPr>
        <p:blipFill>
          <a:blip r:embed="rId3">
            <a:extLst/>
          </a:blip>
          <a:stretch>
            <a:fillRect/>
          </a:stretch>
        </p:blipFill>
        <p:spPr>
          <a:xfrm>
            <a:off x="-18291" y="1313"/>
            <a:ext cx="12207242" cy="761253"/>
          </a:xfrm>
          <a:prstGeom prst="rect">
            <a:avLst/>
          </a:prstGeom>
          <a:ln w="12700">
            <a:miter lim="400000"/>
          </a:ln>
        </p:spPr>
      </p:pic>
      <p:sp>
        <p:nvSpPr>
          <p:cNvPr id="191" name="Course Title"/>
          <p:cNvSpPr txBox="1"/>
          <p:nvPr/>
        </p:nvSpPr>
        <p:spPr>
          <a:xfrm>
            <a:off x="91353" y="78651"/>
            <a:ext cx="8659957" cy="2091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60903" defTabSz="914400">
              <a:lnSpc>
                <a:spcPct val="90000"/>
              </a:lnSpc>
              <a:defRPr sz="1600">
                <a:solidFill>
                  <a:srgbClr val="FFFFFF"/>
                </a:solidFill>
              </a:defRPr>
            </a:lvl1pPr>
          </a:lstStyle>
          <a:p>
            <a:pPr/>
            <a:r>
              <a:t>SAFE FORKLIFT OPERATION</a:t>
            </a:r>
          </a:p>
        </p:txBody>
      </p:sp>
      <p:pic>
        <p:nvPicPr>
          <p:cNvPr id="192" name="TT Logo" descr="TT Logo"/>
          <p:cNvPicPr>
            <a:picLocks noChangeAspect="1"/>
          </p:cNvPicPr>
          <p:nvPr/>
        </p:nvPicPr>
        <p:blipFill>
          <a:blip r:embed="rId4">
            <a:extLst/>
          </a:blip>
          <a:stretch>
            <a:fillRect/>
          </a:stretch>
        </p:blipFill>
        <p:spPr>
          <a:xfrm>
            <a:off x="9566539" y="208948"/>
            <a:ext cx="2455745" cy="436577"/>
          </a:xfrm>
          <a:prstGeom prst="rect">
            <a:avLst/>
          </a:prstGeom>
          <a:ln w="12700">
            <a:miter lim="400000"/>
          </a:ln>
        </p:spPr>
      </p:pic>
      <p:sp>
        <p:nvSpPr>
          <p:cNvPr id="193" name="Type in Screen Title"/>
          <p:cNvSpPr txBox="1"/>
          <p:nvPr>
            <p:ph type="title" hasCustomPrompt="1"/>
          </p:nvPr>
        </p:nvSpPr>
        <p:spPr>
          <a:prstGeom prst="rect">
            <a:avLst/>
          </a:prstGeom>
        </p:spPr>
        <p:txBody>
          <a:bodyPr/>
          <a:lstStyle/>
          <a:p>
            <a:pPr/>
            <a:r>
              <a:t>Type in Screen Title</a:t>
            </a:r>
          </a:p>
        </p:txBody>
      </p:sp>
      <p:sp>
        <p:nvSpPr>
          <p:cNvPr id="194" name="Picture Placeholder"/>
          <p:cNvSpPr/>
          <p:nvPr>
            <p:ph type="pic" idx="21"/>
          </p:nvPr>
        </p:nvSpPr>
        <p:spPr>
          <a:xfrm>
            <a:off x="-600" y="758951"/>
            <a:ext cx="12193200" cy="5929202"/>
          </a:xfrm>
          <a:prstGeom prst="rect">
            <a:avLst/>
          </a:prstGeom>
        </p:spPr>
        <p:txBody>
          <a:bodyPr lIns="91439" rIns="91439">
            <a:noAutofit/>
          </a:bodyPr>
          <a:lstStyle/>
          <a:p>
            <a:pPr/>
          </a:p>
        </p:txBody>
      </p:sp>
      <p:sp>
        <p:nvSpPr>
          <p:cNvPr id="195" name="Body Level One…"/>
          <p:cNvSpPr txBox="1"/>
          <p:nvPr>
            <p:ph type="body" sz="quarter" idx="1"/>
          </p:nvPr>
        </p:nvSpPr>
        <p:spPr>
          <a:xfrm>
            <a:off x="-24284" y="2866511"/>
            <a:ext cx="4163666" cy="752401"/>
          </a:xfrm>
          <a:prstGeom prst="rect">
            <a:avLst/>
          </a:prstGeom>
          <a:solidFill>
            <a:srgbClr val="00AEEF"/>
          </a:solidFill>
        </p:spPr>
        <p:txBody>
          <a:bodyPr anchor="ctr"/>
          <a:lstStyle>
            <a:lvl1pPr marL="0" indent="182711">
              <a:lnSpc>
                <a:spcPct val="100000"/>
              </a:lnSpc>
              <a:spcBef>
                <a:spcPts val="0"/>
              </a:spcBef>
              <a:buSzTx/>
              <a:buFontTx/>
              <a:buNone/>
              <a:defRPr b="1">
                <a:solidFill>
                  <a:srgbClr val="FFFFFF"/>
                </a:solidFill>
              </a:defRPr>
            </a:lvl1pPr>
            <a:lvl2pPr marL="310608" indent="-200981">
              <a:lnSpc>
                <a:spcPct val="100000"/>
              </a:lnSpc>
              <a:spcBef>
                <a:spcPts val="0"/>
              </a:spcBef>
              <a:buFontTx/>
              <a:buChar char="•"/>
              <a:defRPr b="1">
                <a:solidFill>
                  <a:srgbClr val="FFFFFF"/>
                </a:solidFill>
              </a:defRPr>
            </a:lvl2pPr>
            <a:lvl3pPr>
              <a:lnSpc>
                <a:spcPct val="100000"/>
              </a:lnSpc>
              <a:spcBef>
                <a:spcPts val="0"/>
              </a:spcBef>
              <a:buFontTx/>
              <a:defRPr b="1">
                <a:solidFill>
                  <a:srgbClr val="FFFFFF"/>
                </a:solidFill>
              </a:defRPr>
            </a:lvl3pPr>
            <a:lvl4pPr>
              <a:lnSpc>
                <a:spcPct val="100000"/>
              </a:lnSpc>
              <a:spcBef>
                <a:spcPts val="0"/>
              </a:spcBef>
              <a:buFontTx/>
              <a:defRPr b="1">
                <a:solidFill>
                  <a:srgbClr val="FFFFFF"/>
                </a:solidFill>
              </a:defRPr>
            </a:lvl4pPr>
            <a:lvl5pPr>
              <a:lnSpc>
                <a:spcPct val="100000"/>
              </a:lnSpc>
              <a:spcBef>
                <a:spcPts val="0"/>
              </a:spcBef>
              <a:buFontTx/>
              <a:defRPr b="1">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96" name="Text Placeholder 2"/>
          <p:cNvSpPr/>
          <p:nvPr>
            <p:ph type="body" sz="quarter" idx="22"/>
          </p:nvPr>
        </p:nvSpPr>
        <p:spPr>
          <a:xfrm>
            <a:off x="-24283" y="1999944"/>
            <a:ext cx="4163666" cy="752401"/>
          </a:xfrm>
          <a:prstGeom prst="rect">
            <a:avLst/>
          </a:prstGeom>
          <a:solidFill>
            <a:srgbClr val="00AEEF"/>
          </a:solidFill>
        </p:spPr>
        <p:txBody>
          <a:bodyPr anchor="ctr"/>
          <a:lstStyle/>
          <a:p>
            <a:pPr marL="0" indent="182711">
              <a:lnSpc>
                <a:spcPct val="100000"/>
              </a:lnSpc>
              <a:spcBef>
                <a:spcPts val="0"/>
              </a:spcBef>
              <a:buSzTx/>
              <a:buFontTx/>
              <a:buNone/>
              <a:defRPr b="1">
                <a:solidFill>
                  <a:srgbClr val="FFFFFF"/>
                </a:solidFill>
              </a:defRPr>
            </a:pPr>
          </a:p>
        </p:txBody>
      </p:sp>
      <p:sp>
        <p:nvSpPr>
          <p:cNvPr id="197" name="Text Placeholder 1"/>
          <p:cNvSpPr/>
          <p:nvPr>
            <p:ph type="body" sz="quarter" idx="23" hasCustomPrompt="1"/>
          </p:nvPr>
        </p:nvSpPr>
        <p:spPr>
          <a:xfrm>
            <a:off x="-24283" y="1133377"/>
            <a:ext cx="4163664" cy="752401"/>
          </a:xfrm>
          <a:prstGeom prst="rect">
            <a:avLst/>
          </a:prstGeom>
          <a:solidFill>
            <a:srgbClr val="00AEEF"/>
          </a:solidFill>
        </p:spPr>
        <p:txBody>
          <a:bodyPr anchor="ctr"/>
          <a:lstStyle>
            <a:lvl1pPr marL="0" indent="182711">
              <a:lnSpc>
                <a:spcPct val="100000"/>
              </a:lnSpc>
              <a:spcBef>
                <a:spcPts val="0"/>
              </a:spcBef>
              <a:buSzTx/>
              <a:buFontTx/>
              <a:buNone/>
              <a:defRPr b="1">
                <a:solidFill>
                  <a:srgbClr val="FFFFFF"/>
                </a:solidFill>
              </a:defRPr>
            </a:lvl1pPr>
          </a:lstStyle>
          <a:p>
            <a:pPr/>
            <a:r>
              <a:t>Click to edit Master text</a:t>
            </a:r>
          </a:p>
        </p:txBody>
      </p:sp>
      <p:sp>
        <p:nvSpPr>
          <p:cNvPr id="198" name="Text Placeholder 3"/>
          <p:cNvSpPr/>
          <p:nvPr>
            <p:ph type="body" sz="quarter" idx="24"/>
          </p:nvPr>
        </p:nvSpPr>
        <p:spPr>
          <a:xfrm>
            <a:off x="-24284" y="5466214"/>
            <a:ext cx="4163666" cy="752401"/>
          </a:xfrm>
          <a:prstGeom prst="rect">
            <a:avLst/>
          </a:prstGeom>
          <a:solidFill>
            <a:srgbClr val="00AEEF"/>
          </a:solidFill>
        </p:spPr>
        <p:txBody>
          <a:bodyPr anchor="ctr"/>
          <a:lstStyle/>
          <a:p>
            <a:pPr marL="0" indent="182711">
              <a:lnSpc>
                <a:spcPct val="100000"/>
              </a:lnSpc>
              <a:spcBef>
                <a:spcPts val="0"/>
              </a:spcBef>
              <a:buSzTx/>
              <a:buFontTx/>
              <a:buNone/>
              <a:defRPr b="1">
                <a:solidFill>
                  <a:srgbClr val="FFFFFF"/>
                </a:solidFill>
              </a:defRPr>
            </a:pPr>
          </a:p>
        </p:txBody>
      </p:sp>
      <p:sp>
        <p:nvSpPr>
          <p:cNvPr id="199" name="Text Placeholder 2"/>
          <p:cNvSpPr/>
          <p:nvPr>
            <p:ph type="body" sz="quarter" idx="25"/>
          </p:nvPr>
        </p:nvSpPr>
        <p:spPr>
          <a:xfrm>
            <a:off x="-24284" y="4599644"/>
            <a:ext cx="4163666" cy="752401"/>
          </a:xfrm>
          <a:prstGeom prst="rect">
            <a:avLst/>
          </a:prstGeom>
          <a:solidFill>
            <a:srgbClr val="00AEEF"/>
          </a:solidFill>
        </p:spPr>
        <p:txBody>
          <a:bodyPr anchor="ctr"/>
          <a:lstStyle/>
          <a:p>
            <a:pPr marL="0" indent="182711">
              <a:lnSpc>
                <a:spcPct val="100000"/>
              </a:lnSpc>
              <a:spcBef>
                <a:spcPts val="0"/>
              </a:spcBef>
              <a:buSzTx/>
              <a:buFontTx/>
              <a:buNone/>
              <a:defRPr b="1">
                <a:solidFill>
                  <a:srgbClr val="FFFFFF"/>
                </a:solidFill>
              </a:defRPr>
            </a:pPr>
          </a:p>
        </p:txBody>
      </p:sp>
      <p:sp>
        <p:nvSpPr>
          <p:cNvPr id="200" name="Text Placeholder 1"/>
          <p:cNvSpPr/>
          <p:nvPr>
            <p:ph type="body" sz="quarter" idx="26" hasCustomPrompt="1"/>
          </p:nvPr>
        </p:nvSpPr>
        <p:spPr>
          <a:xfrm>
            <a:off x="-24284" y="3733077"/>
            <a:ext cx="4163664" cy="752401"/>
          </a:xfrm>
          <a:prstGeom prst="rect">
            <a:avLst/>
          </a:prstGeom>
          <a:solidFill>
            <a:srgbClr val="00AEEF"/>
          </a:solidFill>
        </p:spPr>
        <p:txBody>
          <a:bodyPr anchor="ctr"/>
          <a:lstStyle>
            <a:lvl1pPr marL="0" indent="182711">
              <a:lnSpc>
                <a:spcPct val="100000"/>
              </a:lnSpc>
              <a:spcBef>
                <a:spcPts val="0"/>
              </a:spcBef>
              <a:buSzTx/>
              <a:buFontTx/>
              <a:buNone/>
              <a:defRPr b="1">
                <a:solidFill>
                  <a:srgbClr val="FFFFFF"/>
                </a:solidFill>
              </a:defRPr>
            </a:lvl1pPr>
          </a:lstStyle>
          <a:p>
            <a:pPr/>
            <a:r>
              <a:t>Click to edit Master text</a:t>
            </a:r>
          </a:p>
        </p:txBody>
      </p:sp>
      <p:sp>
        <p:nvSpPr>
          <p:cNvPr id="2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2_Title + Content - Blank">
    <p:spTree>
      <p:nvGrpSpPr>
        <p:cNvPr id="1" name=""/>
        <p:cNvGrpSpPr/>
        <p:nvPr/>
      </p:nvGrpSpPr>
      <p:grpSpPr>
        <a:xfrm>
          <a:off x="0" y="0"/>
          <a:ext cx="0" cy="0"/>
          <a:chOff x="0" y="0"/>
          <a:chExt cx="0" cy="0"/>
        </a:xfrm>
      </p:grpSpPr>
      <p:pic>
        <p:nvPicPr>
          <p:cNvPr id="208" name="Picture 3" descr="Picture 3"/>
          <p:cNvPicPr>
            <a:picLocks noChangeAspect="1"/>
          </p:cNvPicPr>
          <p:nvPr/>
        </p:nvPicPr>
        <p:blipFill>
          <a:blip r:embed="rId2">
            <a:extLst/>
          </a:blip>
          <a:srcRect l="0" t="0" r="9844" b="0"/>
          <a:stretch>
            <a:fillRect/>
          </a:stretch>
        </p:blipFill>
        <p:spPr>
          <a:xfrm>
            <a:off x="6314328" y="539876"/>
            <a:ext cx="5877673" cy="6217922"/>
          </a:xfrm>
          <a:prstGeom prst="rect">
            <a:avLst/>
          </a:prstGeom>
          <a:ln w="12700">
            <a:miter lim="400000"/>
          </a:ln>
        </p:spPr>
      </p:pic>
      <p:sp>
        <p:nvSpPr>
          <p:cNvPr id="209" name="Footer Shape"/>
          <p:cNvSpPr/>
          <p:nvPr/>
        </p:nvSpPr>
        <p:spPr>
          <a:xfrm>
            <a:off x="0" y="6673249"/>
            <a:ext cx="12192000" cy="182958"/>
          </a:xfrm>
          <a:prstGeom prst="rect">
            <a:avLst/>
          </a:prstGeom>
          <a:solidFill>
            <a:srgbClr val="282828"/>
          </a:solidFill>
          <a:ln w="12700">
            <a:miter lim="400000"/>
          </a:ln>
        </p:spPr>
        <p:txBody>
          <a:bodyPr lIns="45719" rIns="45719" anchor="ctr"/>
          <a:lstStyle/>
          <a:p>
            <a:pPr algn="ctr">
              <a:defRPr sz="1000">
                <a:solidFill>
                  <a:srgbClr val="FFFFFF"/>
                </a:solidFill>
              </a:defRPr>
            </a:pPr>
          </a:p>
        </p:txBody>
      </p:sp>
      <p:sp>
        <p:nvSpPr>
          <p:cNvPr id="210" name="Course Code"/>
          <p:cNvSpPr txBox="1"/>
          <p:nvPr/>
        </p:nvSpPr>
        <p:spPr>
          <a:xfrm>
            <a:off x="11303657" y="6616457"/>
            <a:ext cx="842623" cy="2483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solidFill>
                  <a:srgbClr val="BFBFBF"/>
                </a:solidFill>
              </a:defRPr>
            </a:lvl1pPr>
          </a:lstStyle>
          <a:p>
            <a:pPr/>
            <a:r>
              <a:t>2311</a:t>
            </a:r>
          </a:p>
        </p:txBody>
      </p:sp>
      <p:pic>
        <p:nvPicPr>
          <p:cNvPr id="211" name="Header Graphic" descr="Header Graphic"/>
          <p:cNvPicPr>
            <a:picLocks noChangeAspect="1"/>
          </p:cNvPicPr>
          <p:nvPr/>
        </p:nvPicPr>
        <p:blipFill>
          <a:blip r:embed="rId3">
            <a:extLst/>
          </a:blip>
          <a:stretch>
            <a:fillRect/>
          </a:stretch>
        </p:blipFill>
        <p:spPr>
          <a:xfrm>
            <a:off x="-18291" y="1313"/>
            <a:ext cx="12207242" cy="761253"/>
          </a:xfrm>
          <a:prstGeom prst="rect">
            <a:avLst/>
          </a:prstGeom>
          <a:ln w="12700">
            <a:miter lim="400000"/>
          </a:ln>
        </p:spPr>
      </p:pic>
      <p:sp>
        <p:nvSpPr>
          <p:cNvPr id="212" name="Course Title"/>
          <p:cNvSpPr txBox="1"/>
          <p:nvPr/>
        </p:nvSpPr>
        <p:spPr>
          <a:xfrm>
            <a:off x="91353" y="78651"/>
            <a:ext cx="8659957" cy="2091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60903" defTabSz="914400">
              <a:lnSpc>
                <a:spcPct val="90000"/>
              </a:lnSpc>
              <a:defRPr sz="1600">
                <a:solidFill>
                  <a:srgbClr val="FFFFFF"/>
                </a:solidFill>
              </a:defRPr>
            </a:lvl1pPr>
          </a:lstStyle>
          <a:p>
            <a:pPr/>
            <a:r>
              <a:t>SAFE FORKLIFT OPERATION</a:t>
            </a:r>
          </a:p>
        </p:txBody>
      </p:sp>
      <p:pic>
        <p:nvPicPr>
          <p:cNvPr id="213" name="TT Logo" descr="TT Logo"/>
          <p:cNvPicPr>
            <a:picLocks noChangeAspect="1"/>
          </p:cNvPicPr>
          <p:nvPr/>
        </p:nvPicPr>
        <p:blipFill>
          <a:blip r:embed="rId4">
            <a:extLst/>
          </a:blip>
          <a:stretch>
            <a:fillRect/>
          </a:stretch>
        </p:blipFill>
        <p:spPr>
          <a:xfrm>
            <a:off x="9566539" y="208948"/>
            <a:ext cx="2455745" cy="436577"/>
          </a:xfrm>
          <a:prstGeom prst="rect">
            <a:avLst/>
          </a:prstGeom>
          <a:ln w="12700">
            <a:miter lim="400000"/>
          </a:ln>
        </p:spPr>
      </p:pic>
      <p:sp>
        <p:nvSpPr>
          <p:cNvPr id="214" name="Picture Placeholder"/>
          <p:cNvSpPr/>
          <p:nvPr>
            <p:ph type="pic" idx="21"/>
          </p:nvPr>
        </p:nvSpPr>
        <p:spPr>
          <a:xfrm>
            <a:off x="5522976" y="758951"/>
            <a:ext cx="6668725" cy="5916169"/>
          </a:xfrm>
          <a:prstGeom prst="rect">
            <a:avLst/>
          </a:prstGeom>
        </p:spPr>
        <p:txBody>
          <a:bodyPr lIns="91439" rIns="91439">
            <a:noAutofit/>
          </a:bodyPr>
          <a:lstStyle/>
          <a:p>
            <a:pPr/>
          </a:p>
        </p:txBody>
      </p:sp>
      <p:sp>
        <p:nvSpPr>
          <p:cNvPr id="215" name="Background"/>
          <p:cNvSpPr/>
          <p:nvPr/>
        </p:nvSpPr>
        <p:spPr>
          <a:xfrm>
            <a:off x="-1" y="758951"/>
            <a:ext cx="5522978" cy="5916169"/>
          </a:xfrm>
          <a:prstGeom prst="rect">
            <a:avLst/>
          </a:prstGeom>
          <a:solidFill>
            <a:srgbClr val="404040"/>
          </a:solidFill>
          <a:ln w="12700">
            <a:miter lim="400000"/>
          </a:ln>
        </p:spPr>
        <p:txBody>
          <a:bodyPr lIns="45719" rIns="45719" anchor="ctr"/>
          <a:lstStyle/>
          <a:p>
            <a:pPr algn="ctr">
              <a:defRPr sz="1300">
                <a:solidFill>
                  <a:srgbClr val="FFFFFF"/>
                </a:solidFill>
              </a:defRPr>
            </a:pPr>
          </a:p>
        </p:txBody>
      </p:sp>
      <p:sp>
        <p:nvSpPr>
          <p:cNvPr id="216" name="Type in Screen Title"/>
          <p:cNvSpPr txBox="1"/>
          <p:nvPr>
            <p:ph type="title" hasCustomPrompt="1"/>
          </p:nvPr>
        </p:nvSpPr>
        <p:spPr>
          <a:prstGeom prst="rect">
            <a:avLst/>
          </a:prstGeom>
        </p:spPr>
        <p:txBody>
          <a:bodyPr/>
          <a:lstStyle/>
          <a:p>
            <a:pPr/>
            <a:r>
              <a:t>Type in Screen Title</a:t>
            </a:r>
          </a:p>
        </p:txBody>
      </p:sp>
      <p:sp>
        <p:nvSpPr>
          <p:cNvPr id="217" name="Body Level One…"/>
          <p:cNvSpPr txBox="1"/>
          <p:nvPr>
            <p:ph type="body" sz="half" idx="1"/>
          </p:nvPr>
        </p:nvSpPr>
        <p:spPr>
          <a:xfrm>
            <a:off x="308665" y="1033272"/>
            <a:ext cx="5139636" cy="5267412"/>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1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6_Title + Content - Blank">
    <p:spTree>
      <p:nvGrpSpPr>
        <p:cNvPr id="1" name=""/>
        <p:cNvGrpSpPr/>
        <p:nvPr/>
      </p:nvGrpSpPr>
      <p:grpSpPr>
        <a:xfrm>
          <a:off x="0" y="0"/>
          <a:ext cx="0" cy="0"/>
          <a:chOff x="0" y="0"/>
          <a:chExt cx="0" cy="0"/>
        </a:xfrm>
      </p:grpSpPr>
      <p:pic>
        <p:nvPicPr>
          <p:cNvPr id="225" name="Picture 3" descr="Picture 3"/>
          <p:cNvPicPr>
            <a:picLocks noChangeAspect="1"/>
          </p:cNvPicPr>
          <p:nvPr/>
        </p:nvPicPr>
        <p:blipFill>
          <a:blip r:embed="rId2">
            <a:extLst/>
          </a:blip>
          <a:srcRect l="0" t="0" r="9844" b="0"/>
          <a:stretch>
            <a:fillRect/>
          </a:stretch>
        </p:blipFill>
        <p:spPr>
          <a:xfrm>
            <a:off x="6314328" y="539876"/>
            <a:ext cx="5877673" cy="6217922"/>
          </a:xfrm>
          <a:prstGeom prst="rect">
            <a:avLst/>
          </a:prstGeom>
          <a:ln w="12700">
            <a:miter lim="400000"/>
          </a:ln>
        </p:spPr>
      </p:pic>
      <p:sp>
        <p:nvSpPr>
          <p:cNvPr id="226" name="Footer Shape"/>
          <p:cNvSpPr/>
          <p:nvPr/>
        </p:nvSpPr>
        <p:spPr>
          <a:xfrm>
            <a:off x="0" y="6673249"/>
            <a:ext cx="12192000" cy="182958"/>
          </a:xfrm>
          <a:prstGeom prst="rect">
            <a:avLst/>
          </a:prstGeom>
          <a:solidFill>
            <a:srgbClr val="282828"/>
          </a:solidFill>
          <a:ln w="12700">
            <a:miter lim="400000"/>
          </a:ln>
        </p:spPr>
        <p:txBody>
          <a:bodyPr lIns="45719" rIns="45719" anchor="ctr"/>
          <a:lstStyle/>
          <a:p>
            <a:pPr algn="ctr">
              <a:defRPr sz="1000">
                <a:solidFill>
                  <a:srgbClr val="FFFFFF"/>
                </a:solidFill>
              </a:defRPr>
            </a:pPr>
          </a:p>
        </p:txBody>
      </p:sp>
      <p:sp>
        <p:nvSpPr>
          <p:cNvPr id="227" name="Course Code"/>
          <p:cNvSpPr txBox="1"/>
          <p:nvPr/>
        </p:nvSpPr>
        <p:spPr>
          <a:xfrm>
            <a:off x="11303657" y="6616457"/>
            <a:ext cx="842623" cy="2483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solidFill>
                  <a:srgbClr val="BFBFBF"/>
                </a:solidFill>
              </a:defRPr>
            </a:lvl1pPr>
          </a:lstStyle>
          <a:p>
            <a:pPr/>
            <a:r>
              <a:t>2311</a:t>
            </a:r>
          </a:p>
        </p:txBody>
      </p:sp>
      <p:pic>
        <p:nvPicPr>
          <p:cNvPr id="228" name="Header Graphic" descr="Header Graphic"/>
          <p:cNvPicPr>
            <a:picLocks noChangeAspect="1"/>
          </p:cNvPicPr>
          <p:nvPr/>
        </p:nvPicPr>
        <p:blipFill>
          <a:blip r:embed="rId3">
            <a:extLst/>
          </a:blip>
          <a:stretch>
            <a:fillRect/>
          </a:stretch>
        </p:blipFill>
        <p:spPr>
          <a:xfrm>
            <a:off x="-18291" y="1313"/>
            <a:ext cx="12207242" cy="761253"/>
          </a:xfrm>
          <a:prstGeom prst="rect">
            <a:avLst/>
          </a:prstGeom>
          <a:ln w="12700">
            <a:miter lim="400000"/>
          </a:ln>
        </p:spPr>
      </p:pic>
      <p:sp>
        <p:nvSpPr>
          <p:cNvPr id="229" name="Course Title"/>
          <p:cNvSpPr txBox="1"/>
          <p:nvPr/>
        </p:nvSpPr>
        <p:spPr>
          <a:xfrm>
            <a:off x="91353" y="78651"/>
            <a:ext cx="8659957" cy="2091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60903" defTabSz="914400">
              <a:lnSpc>
                <a:spcPct val="90000"/>
              </a:lnSpc>
              <a:defRPr sz="1600">
                <a:solidFill>
                  <a:srgbClr val="FFFFFF"/>
                </a:solidFill>
              </a:defRPr>
            </a:lvl1pPr>
          </a:lstStyle>
          <a:p>
            <a:pPr/>
            <a:r>
              <a:t>SAFE FORKLIFT OPERATION</a:t>
            </a:r>
          </a:p>
        </p:txBody>
      </p:sp>
      <p:pic>
        <p:nvPicPr>
          <p:cNvPr id="230" name="TT Logo" descr="TT Logo"/>
          <p:cNvPicPr>
            <a:picLocks noChangeAspect="1"/>
          </p:cNvPicPr>
          <p:nvPr/>
        </p:nvPicPr>
        <p:blipFill>
          <a:blip r:embed="rId4">
            <a:extLst/>
          </a:blip>
          <a:stretch>
            <a:fillRect/>
          </a:stretch>
        </p:blipFill>
        <p:spPr>
          <a:xfrm>
            <a:off x="9566539" y="208948"/>
            <a:ext cx="2455745" cy="436577"/>
          </a:xfrm>
          <a:prstGeom prst="rect">
            <a:avLst/>
          </a:prstGeom>
          <a:ln w="12700">
            <a:miter lim="400000"/>
          </a:ln>
        </p:spPr>
      </p:pic>
      <p:sp>
        <p:nvSpPr>
          <p:cNvPr id="231" name="Rectangle 1"/>
          <p:cNvSpPr/>
          <p:nvPr/>
        </p:nvSpPr>
        <p:spPr>
          <a:xfrm>
            <a:off x="-3049" y="-1"/>
            <a:ext cx="12198098" cy="6684266"/>
          </a:xfrm>
          <a:prstGeom prst="rect">
            <a:avLst/>
          </a:prstGeom>
          <a:solidFill>
            <a:srgbClr val="FFFFFF"/>
          </a:solidFill>
          <a:ln w="12700">
            <a:miter lim="400000"/>
          </a:ln>
        </p:spPr>
        <p:txBody>
          <a:bodyPr lIns="45719" rIns="45719" anchor="ctr"/>
          <a:lstStyle/>
          <a:p>
            <a:pPr algn="ctr">
              <a:defRPr sz="1000">
                <a:solidFill>
                  <a:srgbClr val="FFFFFF"/>
                </a:solidFill>
              </a:defRPr>
            </a:pPr>
          </a:p>
        </p:txBody>
      </p:sp>
      <p:sp>
        <p:nvSpPr>
          <p:cNvPr id="232" name="Body Level One…"/>
          <p:cNvSpPr txBox="1"/>
          <p:nvPr>
            <p:ph type="body" idx="1"/>
          </p:nvPr>
        </p:nvSpPr>
        <p:spPr>
          <a:xfrm>
            <a:off x="4975914" y="492525"/>
            <a:ext cx="6873186" cy="5755875"/>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33" name="Rectangle 4"/>
          <p:cNvSpPr/>
          <p:nvPr/>
        </p:nvSpPr>
        <p:spPr>
          <a:xfrm>
            <a:off x="-3048" y="-1"/>
            <a:ext cx="4375023" cy="6684266"/>
          </a:xfrm>
          <a:prstGeom prst="rect">
            <a:avLst/>
          </a:prstGeom>
          <a:solidFill>
            <a:srgbClr val="0070C0"/>
          </a:solidFill>
          <a:ln w="12700">
            <a:miter lim="400000"/>
          </a:ln>
        </p:spPr>
        <p:txBody>
          <a:bodyPr lIns="45719" rIns="45719" anchor="ctr"/>
          <a:lstStyle/>
          <a:p>
            <a:pPr algn="ctr">
              <a:defRPr sz="1000">
                <a:solidFill>
                  <a:srgbClr val="FFFFFF"/>
                </a:solidFill>
              </a:defRPr>
            </a:pPr>
          </a:p>
        </p:txBody>
      </p:sp>
      <p:sp>
        <p:nvSpPr>
          <p:cNvPr id="234" name="Type in Screen Title"/>
          <p:cNvSpPr txBox="1"/>
          <p:nvPr>
            <p:ph type="title" hasCustomPrompt="1"/>
          </p:nvPr>
        </p:nvSpPr>
        <p:spPr>
          <a:xfrm>
            <a:off x="83127" y="492525"/>
            <a:ext cx="4041199" cy="1527264"/>
          </a:xfrm>
          <a:prstGeom prst="rect">
            <a:avLst/>
          </a:prstGeom>
        </p:spPr>
        <p:txBody>
          <a:bodyPr anchor="t"/>
          <a:lstStyle/>
          <a:p>
            <a:pPr/>
            <a:r>
              <a:t>Type in Screen Title</a:t>
            </a:r>
          </a:p>
        </p:txBody>
      </p:sp>
      <p:sp>
        <p:nvSpPr>
          <p:cNvPr id="2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5_Title + Content - Blank">
    <p:spTree>
      <p:nvGrpSpPr>
        <p:cNvPr id="1" name=""/>
        <p:cNvGrpSpPr/>
        <p:nvPr/>
      </p:nvGrpSpPr>
      <p:grpSpPr>
        <a:xfrm>
          <a:off x="0" y="0"/>
          <a:ext cx="0" cy="0"/>
          <a:chOff x="0" y="0"/>
          <a:chExt cx="0" cy="0"/>
        </a:xfrm>
      </p:grpSpPr>
      <p:pic>
        <p:nvPicPr>
          <p:cNvPr id="242" name="Picture 3" descr="Picture 3"/>
          <p:cNvPicPr>
            <a:picLocks noChangeAspect="1"/>
          </p:cNvPicPr>
          <p:nvPr/>
        </p:nvPicPr>
        <p:blipFill>
          <a:blip r:embed="rId2">
            <a:extLst/>
          </a:blip>
          <a:srcRect l="0" t="0" r="9844" b="0"/>
          <a:stretch>
            <a:fillRect/>
          </a:stretch>
        </p:blipFill>
        <p:spPr>
          <a:xfrm>
            <a:off x="6314328" y="539876"/>
            <a:ext cx="5877673" cy="6217922"/>
          </a:xfrm>
          <a:prstGeom prst="rect">
            <a:avLst/>
          </a:prstGeom>
          <a:ln w="12700">
            <a:miter lim="400000"/>
          </a:ln>
        </p:spPr>
      </p:pic>
      <p:sp>
        <p:nvSpPr>
          <p:cNvPr id="243" name="Footer Shape"/>
          <p:cNvSpPr/>
          <p:nvPr/>
        </p:nvSpPr>
        <p:spPr>
          <a:xfrm>
            <a:off x="0" y="6673249"/>
            <a:ext cx="12192000" cy="182958"/>
          </a:xfrm>
          <a:prstGeom prst="rect">
            <a:avLst/>
          </a:prstGeom>
          <a:solidFill>
            <a:srgbClr val="282828"/>
          </a:solidFill>
          <a:ln w="12700">
            <a:miter lim="400000"/>
          </a:ln>
        </p:spPr>
        <p:txBody>
          <a:bodyPr lIns="45719" rIns="45719" anchor="ctr"/>
          <a:lstStyle/>
          <a:p>
            <a:pPr algn="ctr">
              <a:defRPr sz="1000">
                <a:solidFill>
                  <a:srgbClr val="FFFFFF"/>
                </a:solidFill>
              </a:defRPr>
            </a:pPr>
          </a:p>
        </p:txBody>
      </p:sp>
      <p:sp>
        <p:nvSpPr>
          <p:cNvPr id="244" name="Course Code"/>
          <p:cNvSpPr txBox="1"/>
          <p:nvPr/>
        </p:nvSpPr>
        <p:spPr>
          <a:xfrm>
            <a:off x="11303657" y="6616457"/>
            <a:ext cx="842623" cy="2483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solidFill>
                  <a:srgbClr val="BFBFBF"/>
                </a:solidFill>
              </a:defRPr>
            </a:lvl1pPr>
          </a:lstStyle>
          <a:p>
            <a:pPr/>
            <a:r>
              <a:t>2311</a:t>
            </a:r>
          </a:p>
        </p:txBody>
      </p:sp>
      <p:pic>
        <p:nvPicPr>
          <p:cNvPr id="245" name="Header Graphic" descr="Header Graphic"/>
          <p:cNvPicPr>
            <a:picLocks noChangeAspect="1"/>
          </p:cNvPicPr>
          <p:nvPr/>
        </p:nvPicPr>
        <p:blipFill>
          <a:blip r:embed="rId3">
            <a:extLst/>
          </a:blip>
          <a:stretch>
            <a:fillRect/>
          </a:stretch>
        </p:blipFill>
        <p:spPr>
          <a:xfrm>
            <a:off x="-18291" y="1313"/>
            <a:ext cx="12207242" cy="761253"/>
          </a:xfrm>
          <a:prstGeom prst="rect">
            <a:avLst/>
          </a:prstGeom>
          <a:ln w="12700">
            <a:miter lim="400000"/>
          </a:ln>
        </p:spPr>
      </p:pic>
      <p:sp>
        <p:nvSpPr>
          <p:cNvPr id="246" name="Course Title"/>
          <p:cNvSpPr txBox="1"/>
          <p:nvPr/>
        </p:nvSpPr>
        <p:spPr>
          <a:xfrm>
            <a:off x="91353" y="78651"/>
            <a:ext cx="8659957" cy="2091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60903" defTabSz="914400">
              <a:lnSpc>
                <a:spcPct val="90000"/>
              </a:lnSpc>
              <a:defRPr sz="1600">
                <a:solidFill>
                  <a:srgbClr val="FFFFFF"/>
                </a:solidFill>
              </a:defRPr>
            </a:lvl1pPr>
          </a:lstStyle>
          <a:p>
            <a:pPr/>
            <a:r>
              <a:t>SAFE FORKLIFT OPERATION</a:t>
            </a:r>
          </a:p>
        </p:txBody>
      </p:sp>
      <p:pic>
        <p:nvPicPr>
          <p:cNvPr id="247" name="TT Logo" descr="TT Logo"/>
          <p:cNvPicPr>
            <a:picLocks noChangeAspect="1"/>
          </p:cNvPicPr>
          <p:nvPr/>
        </p:nvPicPr>
        <p:blipFill>
          <a:blip r:embed="rId4">
            <a:extLst/>
          </a:blip>
          <a:stretch>
            <a:fillRect/>
          </a:stretch>
        </p:blipFill>
        <p:spPr>
          <a:xfrm>
            <a:off x="9566539" y="208948"/>
            <a:ext cx="2455745" cy="436577"/>
          </a:xfrm>
          <a:prstGeom prst="rect">
            <a:avLst/>
          </a:prstGeom>
          <a:ln w="12700">
            <a:miter lim="400000"/>
          </a:ln>
        </p:spPr>
      </p:pic>
      <p:sp>
        <p:nvSpPr>
          <p:cNvPr id="248" name="Type in Screen Title"/>
          <p:cNvSpPr txBox="1"/>
          <p:nvPr>
            <p:ph type="title" hasCustomPrompt="1"/>
          </p:nvPr>
        </p:nvSpPr>
        <p:spPr>
          <a:prstGeom prst="rect">
            <a:avLst/>
          </a:prstGeom>
        </p:spPr>
        <p:txBody>
          <a:bodyPr/>
          <a:lstStyle/>
          <a:p>
            <a:pPr/>
            <a:r>
              <a:t>Type in Screen Title</a:t>
            </a:r>
          </a:p>
        </p:txBody>
      </p:sp>
      <p:sp>
        <p:nvSpPr>
          <p:cNvPr id="249" name="Body Level One…"/>
          <p:cNvSpPr txBox="1"/>
          <p:nvPr>
            <p:ph type="body" sz="quarter" idx="1"/>
          </p:nvPr>
        </p:nvSpPr>
        <p:spPr>
          <a:xfrm>
            <a:off x="775222" y="4077284"/>
            <a:ext cx="6071617" cy="612649"/>
          </a:xfrm>
          <a:prstGeom prst="rect">
            <a:avLst/>
          </a:prstGeom>
          <a:gradFill>
            <a:gsLst>
              <a:gs pos="0">
                <a:srgbClr val="FFD8A3">
                  <a:alpha val="20000"/>
                </a:srgbClr>
              </a:gs>
              <a:gs pos="50000">
                <a:srgbClr val="FFC574">
                  <a:alpha val="49804"/>
                </a:srgbClr>
              </a:gs>
              <a:gs pos="100000">
                <a:srgbClr val="D17900">
                  <a:alpha val="50000"/>
                </a:srgbClr>
              </a:gs>
            </a:gsLst>
          </a:gradFill>
        </p:spPr>
        <p:txBody>
          <a:bodyPr anchor="ctr"/>
          <a:lstStyle>
            <a:lvl1pPr marL="0" indent="109627">
              <a:lnSpc>
                <a:spcPts val="1700"/>
              </a:lnSpc>
              <a:spcBef>
                <a:spcPts val="900"/>
              </a:spcBef>
              <a:buSzTx/>
              <a:buFontTx/>
              <a:buNone/>
              <a:defRPr>
                <a:solidFill>
                  <a:srgbClr val="262626"/>
                </a:solidFill>
              </a:defRPr>
            </a:lvl1pPr>
            <a:lvl2pPr marL="0" indent="338376">
              <a:lnSpc>
                <a:spcPts val="1700"/>
              </a:lnSpc>
              <a:spcBef>
                <a:spcPts val="900"/>
              </a:spcBef>
              <a:buSzTx/>
              <a:buFontTx/>
              <a:buNone/>
              <a:defRPr>
                <a:solidFill>
                  <a:srgbClr val="262626"/>
                </a:solidFill>
              </a:defRPr>
            </a:lvl2pPr>
            <a:lvl3pPr>
              <a:lnSpc>
                <a:spcPts val="1700"/>
              </a:lnSpc>
              <a:spcBef>
                <a:spcPts val="900"/>
              </a:spcBef>
              <a:buFontTx/>
              <a:defRPr>
                <a:solidFill>
                  <a:srgbClr val="262626"/>
                </a:solidFill>
              </a:defRPr>
            </a:lvl3pPr>
            <a:lvl4pPr>
              <a:lnSpc>
                <a:spcPts val="1700"/>
              </a:lnSpc>
              <a:spcBef>
                <a:spcPts val="900"/>
              </a:spcBef>
              <a:buFontTx/>
              <a:defRPr>
                <a:solidFill>
                  <a:srgbClr val="262626"/>
                </a:solidFill>
              </a:defRPr>
            </a:lvl4pPr>
            <a:lvl5pPr>
              <a:lnSpc>
                <a:spcPts val="1700"/>
              </a:lnSpc>
              <a:spcBef>
                <a:spcPts val="900"/>
              </a:spcBef>
              <a:buFontTx/>
              <a:defRPr>
                <a:solidFill>
                  <a:srgbClr val="262626"/>
                </a:solidFill>
              </a:defRPr>
            </a:lvl5pPr>
          </a:lstStyle>
          <a:p>
            <a:pPr/>
            <a:r>
              <a:t>Body Level One</a:t>
            </a:r>
          </a:p>
          <a:p>
            <a:pPr lvl="1"/>
            <a:r>
              <a:t>Body Level Two</a:t>
            </a:r>
          </a:p>
          <a:p>
            <a:pPr lvl="2"/>
            <a:r>
              <a:t>Body Level Three</a:t>
            </a:r>
          </a:p>
          <a:p>
            <a:pPr lvl="3"/>
            <a:r>
              <a:t>Body Level Four</a:t>
            </a:r>
          </a:p>
          <a:p>
            <a:pPr lvl="4"/>
            <a:r>
              <a:t>Body Level Five</a:t>
            </a:r>
          </a:p>
        </p:txBody>
      </p:sp>
      <p:sp>
        <p:nvSpPr>
          <p:cNvPr id="250" name="Text Placeholder"/>
          <p:cNvSpPr/>
          <p:nvPr>
            <p:ph type="body" sz="quarter" idx="21"/>
          </p:nvPr>
        </p:nvSpPr>
        <p:spPr>
          <a:xfrm>
            <a:off x="775222" y="1021760"/>
            <a:ext cx="6071618" cy="612649"/>
          </a:xfrm>
          <a:prstGeom prst="rect">
            <a:avLst/>
          </a:prstGeom>
          <a:gradFill>
            <a:gsLst>
              <a:gs pos="0">
                <a:srgbClr val="FFD8A3">
                  <a:alpha val="20000"/>
                </a:srgbClr>
              </a:gs>
              <a:gs pos="50000">
                <a:srgbClr val="FFC574">
                  <a:alpha val="49804"/>
                </a:srgbClr>
              </a:gs>
              <a:gs pos="100000">
                <a:srgbClr val="D17900">
                  <a:alpha val="50000"/>
                </a:srgbClr>
              </a:gs>
            </a:gsLst>
          </a:gradFill>
        </p:spPr>
        <p:txBody>
          <a:bodyPr anchor="ctr"/>
          <a:lstStyle/>
          <a:p>
            <a:pPr marL="0" indent="109627">
              <a:lnSpc>
                <a:spcPts val="1700"/>
              </a:lnSpc>
              <a:spcBef>
                <a:spcPts val="900"/>
              </a:spcBef>
              <a:buSzTx/>
              <a:buFontTx/>
              <a:buNone/>
              <a:defRPr>
                <a:solidFill>
                  <a:srgbClr val="262626"/>
                </a:solidFill>
              </a:defRPr>
            </a:pPr>
          </a:p>
        </p:txBody>
      </p:sp>
      <p:sp>
        <p:nvSpPr>
          <p:cNvPr id="251" name="Text Placeholder"/>
          <p:cNvSpPr/>
          <p:nvPr>
            <p:ph type="body" sz="quarter" idx="22"/>
          </p:nvPr>
        </p:nvSpPr>
        <p:spPr>
          <a:xfrm>
            <a:off x="775222" y="1785641"/>
            <a:ext cx="6071618" cy="612649"/>
          </a:xfrm>
          <a:prstGeom prst="rect">
            <a:avLst/>
          </a:prstGeom>
          <a:gradFill>
            <a:gsLst>
              <a:gs pos="0">
                <a:srgbClr val="FFD8A3">
                  <a:alpha val="20000"/>
                </a:srgbClr>
              </a:gs>
              <a:gs pos="50000">
                <a:srgbClr val="FFC574">
                  <a:alpha val="49804"/>
                </a:srgbClr>
              </a:gs>
              <a:gs pos="100000">
                <a:srgbClr val="D17900">
                  <a:alpha val="50000"/>
                </a:srgbClr>
              </a:gs>
            </a:gsLst>
          </a:gradFill>
        </p:spPr>
        <p:txBody>
          <a:bodyPr anchor="ctr"/>
          <a:lstStyle/>
          <a:p>
            <a:pPr marL="0" indent="109627">
              <a:lnSpc>
                <a:spcPts val="1700"/>
              </a:lnSpc>
              <a:spcBef>
                <a:spcPts val="900"/>
              </a:spcBef>
              <a:buSzTx/>
              <a:buFontTx/>
              <a:buNone/>
              <a:defRPr>
                <a:solidFill>
                  <a:srgbClr val="262626"/>
                </a:solidFill>
              </a:defRPr>
            </a:pPr>
          </a:p>
        </p:txBody>
      </p:sp>
      <p:sp>
        <p:nvSpPr>
          <p:cNvPr id="252" name="Text Placeholder"/>
          <p:cNvSpPr/>
          <p:nvPr>
            <p:ph type="body" sz="quarter" idx="23"/>
          </p:nvPr>
        </p:nvSpPr>
        <p:spPr>
          <a:xfrm>
            <a:off x="775222" y="2549522"/>
            <a:ext cx="6071618" cy="612649"/>
          </a:xfrm>
          <a:prstGeom prst="rect">
            <a:avLst/>
          </a:prstGeom>
          <a:gradFill>
            <a:gsLst>
              <a:gs pos="0">
                <a:srgbClr val="FFD8A3">
                  <a:alpha val="20000"/>
                </a:srgbClr>
              </a:gs>
              <a:gs pos="50000">
                <a:srgbClr val="FFC574">
                  <a:alpha val="49804"/>
                </a:srgbClr>
              </a:gs>
              <a:gs pos="100000">
                <a:srgbClr val="D17900">
                  <a:alpha val="50000"/>
                </a:srgbClr>
              </a:gs>
            </a:gsLst>
          </a:gradFill>
        </p:spPr>
        <p:txBody>
          <a:bodyPr anchor="ctr"/>
          <a:lstStyle/>
          <a:p>
            <a:pPr marL="0" indent="109627">
              <a:lnSpc>
                <a:spcPts val="1700"/>
              </a:lnSpc>
              <a:spcBef>
                <a:spcPts val="900"/>
              </a:spcBef>
              <a:buSzTx/>
              <a:buFontTx/>
              <a:buNone/>
              <a:defRPr>
                <a:solidFill>
                  <a:srgbClr val="262626"/>
                </a:solidFill>
              </a:defRPr>
            </a:pPr>
          </a:p>
        </p:txBody>
      </p:sp>
      <p:sp>
        <p:nvSpPr>
          <p:cNvPr id="253" name="Text Placeholder"/>
          <p:cNvSpPr/>
          <p:nvPr>
            <p:ph type="body" sz="quarter" idx="24"/>
          </p:nvPr>
        </p:nvSpPr>
        <p:spPr>
          <a:xfrm>
            <a:off x="775222" y="3313403"/>
            <a:ext cx="6071618" cy="612649"/>
          </a:xfrm>
          <a:prstGeom prst="rect">
            <a:avLst/>
          </a:prstGeom>
          <a:gradFill>
            <a:gsLst>
              <a:gs pos="0">
                <a:srgbClr val="FFD8A3">
                  <a:alpha val="20000"/>
                </a:srgbClr>
              </a:gs>
              <a:gs pos="50000">
                <a:srgbClr val="FFC574">
                  <a:alpha val="49804"/>
                </a:srgbClr>
              </a:gs>
              <a:gs pos="100000">
                <a:srgbClr val="D17900">
                  <a:alpha val="50000"/>
                </a:srgbClr>
              </a:gs>
            </a:gsLst>
          </a:gradFill>
        </p:spPr>
        <p:txBody>
          <a:bodyPr anchor="ctr"/>
          <a:lstStyle/>
          <a:p>
            <a:pPr marL="0" indent="109627">
              <a:lnSpc>
                <a:spcPts val="1700"/>
              </a:lnSpc>
              <a:spcBef>
                <a:spcPts val="900"/>
              </a:spcBef>
              <a:buSzTx/>
              <a:buFontTx/>
              <a:buNone/>
              <a:defRPr>
                <a:solidFill>
                  <a:srgbClr val="262626"/>
                </a:solidFill>
              </a:defRPr>
            </a:pPr>
          </a:p>
        </p:txBody>
      </p:sp>
      <p:sp>
        <p:nvSpPr>
          <p:cNvPr id="254" name="Picture Placeholder"/>
          <p:cNvSpPr/>
          <p:nvPr>
            <p:ph type="pic" idx="25"/>
          </p:nvPr>
        </p:nvSpPr>
        <p:spPr>
          <a:xfrm>
            <a:off x="5729308" y="-4899"/>
            <a:ext cx="8302753" cy="6711699"/>
          </a:xfrm>
          <a:prstGeom prst="rect">
            <a:avLst/>
          </a:prstGeom>
          <a:ln w="57150">
            <a:solidFill>
              <a:srgbClr val="000000"/>
            </a:solidFill>
            <a:round/>
          </a:ln>
        </p:spPr>
        <p:txBody>
          <a:bodyPr lIns="91439" rIns="91439">
            <a:noAutofit/>
          </a:bodyPr>
          <a:lstStyle/>
          <a:p>
            <a:pPr/>
          </a:p>
        </p:txBody>
      </p:sp>
      <p:sp>
        <p:nvSpPr>
          <p:cNvPr id="2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2_Title + Content - Background">
    <p:spTree>
      <p:nvGrpSpPr>
        <p:cNvPr id="1" name=""/>
        <p:cNvGrpSpPr/>
        <p:nvPr/>
      </p:nvGrpSpPr>
      <p:grpSpPr>
        <a:xfrm>
          <a:off x="0" y="0"/>
          <a:ext cx="0" cy="0"/>
          <a:chOff x="0" y="0"/>
          <a:chExt cx="0" cy="0"/>
        </a:xfrm>
      </p:grpSpPr>
      <p:pic>
        <p:nvPicPr>
          <p:cNvPr id="262" name="Picture 3" descr="Picture 3"/>
          <p:cNvPicPr>
            <a:picLocks noChangeAspect="1"/>
          </p:cNvPicPr>
          <p:nvPr/>
        </p:nvPicPr>
        <p:blipFill>
          <a:blip r:embed="rId2">
            <a:extLst/>
          </a:blip>
          <a:srcRect l="0" t="0" r="9844" b="0"/>
          <a:stretch>
            <a:fillRect/>
          </a:stretch>
        </p:blipFill>
        <p:spPr>
          <a:xfrm>
            <a:off x="6314328" y="539876"/>
            <a:ext cx="5877673" cy="6217922"/>
          </a:xfrm>
          <a:prstGeom prst="rect">
            <a:avLst/>
          </a:prstGeom>
          <a:ln w="12700">
            <a:miter lim="400000"/>
          </a:ln>
        </p:spPr>
      </p:pic>
      <p:sp>
        <p:nvSpPr>
          <p:cNvPr id="263" name="Footer Shape"/>
          <p:cNvSpPr/>
          <p:nvPr/>
        </p:nvSpPr>
        <p:spPr>
          <a:xfrm>
            <a:off x="0" y="6673249"/>
            <a:ext cx="12192000" cy="182958"/>
          </a:xfrm>
          <a:prstGeom prst="rect">
            <a:avLst/>
          </a:prstGeom>
          <a:solidFill>
            <a:srgbClr val="282828"/>
          </a:solidFill>
          <a:ln w="12700">
            <a:miter lim="400000"/>
          </a:ln>
        </p:spPr>
        <p:txBody>
          <a:bodyPr lIns="45719" rIns="45719" anchor="ctr"/>
          <a:lstStyle/>
          <a:p>
            <a:pPr algn="ctr">
              <a:defRPr sz="1000">
                <a:solidFill>
                  <a:srgbClr val="FFFFFF"/>
                </a:solidFill>
              </a:defRPr>
            </a:pPr>
          </a:p>
        </p:txBody>
      </p:sp>
      <p:sp>
        <p:nvSpPr>
          <p:cNvPr id="264" name="Course Code"/>
          <p:cNvSpPr txBox="1"/>
          <p:nvPr/>
        </p:nvSpPr>
        <p:spPr>
          <a:xfrm>
            <a:off x="11303657" y="6616457"/>
            <a:ext cx="842623" cy="2483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solidFill>
                  <a:srgbClr val="BFBFBF"/>
                </a:solidFill>
              </a:defRPr>
            </a:lvl1pPr>
          </a:lstStyle>
          <a:p>
            <a:pPr/>
            <a:r>
              <a:t>2311</a:t>
            </a:r>
          </a:p>
        </p:txBody>
      </p:sp>
      <p:pic>
        <p:nvPicPr>
          <p:cNvPr id="265" name="Header Graphic" descr="Header Graphic"/>
          <p:cNvPicPr>
            <a:picLocks noChangeAspect="1"/>
          </p:cNvPicPr>
          <p:nvPr/>
        </p:nvPicPr>
        <p:blipFill>
          <a:blip r:embed="rId3">
            <a:extLst/>
          </a:blip>
          <a:stretch>
            <a:fillRect/>
          </a:stretch>
        </p:blipFill>
        <p:spPr>
          <a:xfrm>
            <a:off x="-18291" y="1313"/>
            <a:ext cx="12207242" cy="761253"/>
          </a:xfrm>
          <a:prstGeom prst="rect">
            <a:avLst/>
          </a:prstGeom>
          <a:ln w="12700">
            <a:miter lim="400000"/>
          </a:ln>
        </p:spPr>
      </p:pic>
      <p:sp>
        <p:nvSpPr>
          <p:cNvPr id="266" name="Course Title"/>
          <p:cNvSpPr txBox="1"/>
          <p:nvPr/>
        </p:nvSpPr>
        <p:spPr>
          <a:xfrm>
            <a:off x="91353" y="78651"/>
            <a:ext cx="8659957" cy="2091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60903" defTabSz="914400">
              <a:lnSpc>
                <a:spcPct val="90000"/>
              </a:lnSpc>
              <a:defRPr sz="1600">
                <a:solidFill>
                  <a:srgbClr val="FFFFFF"/>
                </a:solidFill>
              </a:defRPr>
            </a:lvl1pPr>
          </a:lstStyle>
          <a:p>
            <a:pPr/>
            <a:r>
              <a:t>SAFE FORKLIFT OPERATION</a:t>
            </a:r>
          </a:p>
        </p:txBody>
      </p:sp>
      <p:pic>
        <p:nvPicPr>
          <p:cNvPr id="267" name="TT Logo" descr="TT Logo"/>
          <p:cNvPicPr>
            <a:picLocks noChangeAspect="1"/>
          </p:cNvPicPr>
          <p:nvPr/>
        </p:nvPicPr>
        <p:blipFill>
          <a:blip r:embed="rId4">
            <a:extLst/>
          </a:blip>
          <a:stretch>
            <a:fillRect/>
          </a:stretch>
        </p:blipFill>
        <p:spPr>
          <a:xfrm>
            <a:off x="9566539" y="208948"/>
            <a:ext cx="2455745" cy="436577"/>
          </a:xfrm>
          <a:prstGeom prst="rect">
            <a:avLst/>
          </a:prstGeom>
          <a:ln w="12700">
            <a:miter lim="400000"/>
          </a:ln>
        </p:spPr>
      </p:pic>
      <p:sp>
        <p:nvSpPr>
          <p:cNvPr id="268" name="Rectangle 1"/>
          <p:cNvSpPr/>
          <p:nvPr/>
        </p:nvSpPr>
        <p:spPr>
          <a:xfrm>
            <a:off x="4943473" y="1286053"/>
            <a:ext cx="7248527" cy="5395036"/>
          </a:xfrm>
          <a:prstGeom prst="rect">
            <a:avLst/>
          </a:prstGeom>
          <a:solidFill>
            <a:srgbClr val="FFFFFF"/>
          </a:solidFill>
          <a:ln w="12700">
            <a:miter lim="400000"/>
          </a:ln>
        </p:spPr>
        <p:txBody>
          <a:bodyPr lIns="45719" rIns="45719" anchor="ctr"/>
          <a:lstStyle/>
          <a:p>
            <a:pPr algn="ctr">
              <a:defRPr sz="1000">
                <a:solidFill>
                  <a:srgbClr val="FFFFFF"/>
                </a:solidFill>
              </a:defRPr>
            </a:pPr>
          </a:p>
        </p:txBody>
      </p:sp>
      <p:pic>
        <p:nvPicPr>
          <p:cNvPr id="269" name="Picture 5" descr="Picture 5"/>
          <p:cNvPicPr>
            <a:picLocks noChangeAspect="1"/>
          </p:cNvPicPr>
          <p:nvPr/>
        </p:nvPicPr>
        <p:blipFill>
          <a:blip r:embed="rId5">
            <a:extLst/>
          </a:blip>
          <a:stretch>
            <a:fillRect/>
          </a:stretch>
        </p:blipFill>
        <p:spPr>
          <a:xfrm>
            <a:off x="4187140" y="0"/>
            <a:ext cx="9050013" cy="1276528"/>
          </a:xfrm>
          <a:prstGeom prst="rect">
            <a:avLst/>
          </a:prstGeom>
          <a:ln w="12700">
            <a:miter lim="400000"/>
          </a:ln>
        </p:spPr>
      </p:pic>
      <p:sp>
        <p:nvSpPr>
          <p:cNvPr id="270" name="Type in Screen Title"/>
          <p:cNvSpPr txBox="1"/>
          <p:nvPr>
            <p:ph type="title" hasCustomPrompt="1"/>
          </p:nvPr>
        </p:nvSpPr>
        <p:spPr>
          <a:xfrm>
            <a:off x="5135483" y="264639"/>
            <a:ext cx="4827669" cy="908740"/>
          </a:xfrm>
          <a:prstGeom prst="rect">
            <a:avLst/>
          </a:prstGeom>
        </p:spPr>
        <p:txBody>
          <a:bodyPr anchor="b"/>
          <a:lstStyle/>
          <a:p>
            <a:pPr/>
            <a:r>
              <a:t>Type in Screen Title</a:t>
            </a:r>
          </a:p>
        </p:txBody>
      </p:sp>
      <p:pic>
        <p:nvPicPr>
          <p:cNvPr id="271" name="Picture 8" descr="Picture 8"/>
          <p:cNvPicPr>
            <a:picLocks noChangeAspect="1"/>
          </p:cNvPicPr>
          <p:nvPr/>
        </p:nvPicPr>
        <p:blipFill>
          <a:blip r:embed="rId6">
            <a:extLst/>
          </a:blip>
          <a:stretch>
            <a:fillRect/>
          </a:stretch>
        </p:blipFill>
        <p:spPr>
          <a:xfrm>
            <a:off x="4267200" y="1225088"/>
            <a:ext cx="6868484" cy="57159"/>
          </a:xfrm>
          <a:prstGeom prst="rect">
            <a:avLst/>
          </a:prstGeom>
          <a:ln w="12700">
            <a:miter lim="400000"/>
          </a:ln>
        </p:spPr>
      </p:pic>
      <p:sp>
        <p:nvSpPr>
          <p:cNvPr id="272" name="Picture Placeholder"/>
          <p:cNvSpPr/>
          <p:nvPr>
            <p:ph type="pic" idx="21"/>
          </p:nvPr>
        </p:nvSpPr>
        <p:spPr>
          <a:xfrm>
            <a:off x="-2" y="-12700"/>
            <a:ext cx="5057776" cy="6684265"/>
          </a:xfrm>
          <a:prstGeom prst="rect">
            <a:avLst/>
          </a:prstGeom>
        </p:spPr>
        <p:txBody>
          <a:bodyPr lIns="91439" rIns="91439">
            <a:noAutofit/>
          </a:bodyPr>
          <a:lstStyle/>
          <a:p>
            <a:pPr/>
          </a:p>
        </p:txBody>
      </p:sp>
      <p:sp>
        <p:nvSpPr>
          <p:cNvPr id="273" name="Body Level One…"/>
          <p:cNvSpPr txBox="1"/>
          <p:nvPr>
            <p:ph type="body" sz="half" idx="1"/>
          </p:nvPr>
        </p:nvSpPr>
        <p:spPr>
          <a:xfrm>
            <a:off x="5163889" y="1397733"/>
            <a:ext cx="6466136" cy="508131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Title + Content - Background">
    <p:spTree>
      <p:nvGrpSpPr>
        <p:cNvPr id="1" name=""/>
        <p:cNvGrpSpPr/>
        <p:nvPr/>
      </p:nvGrpSpPr>
      <p:grpSpPr>
        <a:xfrm>
          <a:off x="0" y="0"/>
          <a:ext cx="0" cy="0"/>
          <a:chOff x="0" y="0"/>
          <a:chExt cx="0" cy="0"/>
        </a:xfrm>
      </p:grpSpPr>
      <p:pic>
        <p:nvPicPr>
          <p:cNvPr id="281" name="Picture 3" descr="Picture 3"/>
          <p:cNvPicPr>
            <a:picLocks noChangeAspect="1"/>
          </p:cNvPicPr>
          <p:nvPr/>
        </p:nvPicPr>
        <p:blipFill>
          <a:blip r:embed="rId2">
            <a:extLst/>
          </a:blip>
          <a:srcRect l="0" t="0" r="9844" b="0"/>
          <a:stretch>
            <a:fillRect/>
          </a:stretch>
        </p:blipFill>
        <p:spPr>
          <a:xfrm>
            <a:off x="6314328" y="539876"/>
            <a:ext cx="5877673" cy="6217922"/>
          </a:xfrm>
          <a:prstGeom prst="rect">
            <a:avLst/>
          </a:prstGeom>
          <a:ln w="12700">
            <a:miter lim="400000"/>
          </a:ln>
        </p:spPr>
      </p:pic>
      <p:sp>
        <p:nvSpPr>
          <p:cNvPr id="282" name="Footer Shape"/>
          <p:cNvSpPr/>
          <p:nvPr/>
        </p:nvSpPr>
        <p:spPr>
          <a:xfrm>
            <a:off x="0" y="6673249"/>
            <a:ext cx="12192000" cy="182958"/>
          </a:xfrm>
          <a:prstGeom prst="rect">
            <a:avLst/>
          </a:prstGeom>
          <a:solidFill>
            <a:srgbClr val="282828"/>
          </a:solidFill>
          <a:ln w="12700">
            <a:miter lim="400000"/>
          </a:ln>
        </p:spPr>
        <p:txBody>
          <a:bodyPr lIns="45719" rIns="45719" anchor="ctr"/>
          <a:lstStyle/>
          <a:p>
            <a:pPr algn="ctr">
              <a:defRPr sz="1000">
                <a:solidFill>
                  <a:srgbClr val="FFFFFF"/>
                </a:solidFill>
              </a:defRPr>
            </a:pPr>
          </a:p>
        </p:txBody>
      </p:sp>
      <p:sp>
        <p:nvSpPr>
          <p:cNvPr id="283" name="Course Code"/>
          <p:cNvSpPr txBox="1"/>
          <p:nvPr/>
        </p:nvSpPr>
        <p:spPr>
          <a:xfrm>
            <a:off x="11303657" y="6616457"/>
            <a:ext cx="842623" cy="2483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solidFill>
                  <a:srgbClr val="BFBFBF"/>
                </a:solidFill>
              </a:defRPr>
            </a:lvl1pPr>
          </a:lstStyle>
          <a:p>
            <a:pPr/>
            <a:r>
              <a:t>2311</a:t>
            </a:r>
          </a:p>
        </p:txBody>
      </p:sp>
      <p:pic>
        <p:nvPicPr>
          <p:cNvPr id="284" name="Header Graphic" descr="Header Graphic"/>
          <p:cNvPicPr>
            <a:picLocks noChangeAspect="1"/>
          </p:cNvPicPr>
          <p:nvPr/>
        </p:nvPicPr>
        <p:blipFill>
          <a:blip r:embed="rId3">
            <a:extLst/>
          </a:blip>
          <a:stretch>
            <a:fillRect/>
          </a:stretch>
        </p:blipFill>
        <p:spPr>
          <a:xfrm>
            <a:off x="-18291" y="1313"/>
            <a:ext cx="12207242" cy="761253"/>
          </a:xfrm>
          <a:prstGeom prst="rect">
            <a:avLst/>
          </a:prstGeom>
          <a:ln w="12700">
            <a:miter lim="400000"/>
          </a:ln>
        </p:spPr>
      </p:pic>
      <p:sp>
        <p:nvSpPr>
          <p:cNvPr id="285" name="Course Title"/>
          <p:cNvSpPr txBox="1"/>
          <p:nvPr/>
        </p:nvSpPr>
        <p:spPr>
          <a:xfrm>
            <a:off x="91353" y="78651"/>
            <a:ext cx="8659957" cy="2091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60903" defTabSz="914400">
              <a:lnSpc>
                <a:spcPct val="90000"/>
              </a:lnSpc>
              <a:defRPr sz="1600">
                <a:solidFill>
                  <a:srgbClr val="FFFFFF"/>
                </a:solidFill>
              </a:defRPr>
            </a:lvl1pPr>
          </a:lstStyle>
          <a:p>
            <a:pPr/>
            <a:r>
              <a:t>SAFE FORKLIFT OPERATION</a:t>
            </a:r>
          </a:p>
        </p:txBody>
      </p:sp>
      <p:pic>
        <p:nvPicPr>
          <p:cNvPr id="286" name="TT Logo" descr="TT Logo"/>
          <p:cNvPicPr>
            <a:picLocks noChangeAspect="1"/>
          </p:cNvPicPr>
          <p:nvPr/>
        </p:nvPicPr>
        <p:blipFill>
          <a:blip r:embed="rId4">
            <a:extLst/>
          </a:blip>
          <a:stretch>
            <a:fillRect/>
          </a:stretch>
        </p:blipFill>
        <p:spPr>
          <a:xfrm>
            <a:off x="9566539" y="208948"/>
            <a:ext cx="2455745" cy="436577"/>
          </a:xfrm>
          <a:prstGeom prst="rect">
            <a:avLst/>
          </a:prstGeom>
          <a:ln w="12700">
            <a:miter lim="400000"/>
          </a:ln>
        </p:spPr>
      </p:pic>
      <p:sp>
        <p:nvSpPr>
          <p:cNvPr id="287" name="Rectangle 8"/>
          <p:cNvSpPr/>
          <p:nvPr/>
        </p:nvSpPr>
        <p:spPr>
          <a:xfrm>
            <a:off x="0" y="-1"/>
            <a:ext cx="7248526" cy="6681091"/>
          </a:xfrm>
          <a:prstGeom prst="rect">
            <a:avLst/>
          </a:prstGeom>
          <a:solidFill>
            <a:srgbClr val="FFFFFF"/>
          </a:solidFill>
          <a:ln w="12700">
            <a:miter lim="400000"/>
          </a:ln>
        </p:spPr>
        <p:txBody>
          <a:bodyPr lIns="45719" rIns="45719" anchor="ctr"/>
          <a:lstStyle/>
          <a:p>
            <a:pPr algn="ctr">
              <a:defRPr sz="1000">
                <a:solidFill>
                  <a:srgbClr val="FFFFFF"/>
                </a:solidFill>
              </a:defRPr>
            </a:pPr>
          </a:p>
        </p:txBody>
      </p:sp>
      <p:pic>
        <p:nvPicPr>
          <p:cNvPr id="288" name="Picture 3" descr="Picture 3"/>
          <p:cNvPicPr>
            <a:picLocks noChangeAspect="1"/>
          </p:cNvPicPr>
          <p:nvPr/>
        </p:nvPicPr>
        <p:blipFill>
          <a:blip r:embed="rId5">
            <a:extLst/>
          </a:blip>
          <a:stretch>
            <a:fillRect/>
          </a:stretch>
        </p:blipFill>
        <p:spPr>
          <a:xfrm>
            <a:off x="132813" y="0"/>
            <a:ext cx="7678224" cy="1286054"/>
          </a:xfrm>
          <a:prstGeom prst="rect">
            <a:avLst/>
          </a:prstGeom>
          <a:ln w="12700">
            <a:miter lim="400000"/>
          </a:ln>
        </p:spPr>
      </p:pic>
      <p:sp>
        <p:nvSpPr>
          <p:cNvPr id="289" name="Type in Screen Title"/>
          <p:cNvSpPr txBox="1"/>
          <p:nvPr>
            <p:ph type="title" hasCustomPrompt="1"/>
          </p:nvPr>
        </p:nvSpPr>
        <p:spPr>
          <a:xfrm>
            <a:off x="630157" y="264639"/>
            <a:ext cx="4827670" cy="908740"/>
          </a:xfrm>
          <a:prstGeom prst="rect">
            <a:avLst/>
          </a:prstGeom>
        </p:spPr>
        <p:txBody>
          <a:bodyPr anchor="b"/>
          <a:lstStyle/>
          <a:p>
            <a:pPr/>
            <a:r>
              <a:t>Type in Screen Title</a:t>
            </a:r>
          </a:p>
        </p:txBody>
      </p:sp>
      <p:sp>
        <p:nvSpPr>
          <p:cNvPr id="290" name="Picture Placeholder"/>
          <p:cNvSpPr/>
          <p:nvPr>
            <p:ph type="pic" idx="21"/>
          </p:nvPr>
        </p:nvSpPr>
        <p:spPr>
          <a:xfrm>
            <a:off x="7134225" y="-12700"/>
            <a:ext cx="5057775" cy="6684265"/>
          </a:xfrm>
          <a:prstGeom prst="rect">
            <a:avLst/>
          </a:prstGeom>
        </p:spPr>
        <p:txBody>
          <a:bodyPr lIns="91439" rIns="91439">
            <a:noAutofit/>
          </a:bodyPr>
          <a:lstStyle/>
          <a:p>
            <a:pPr/>
          </a:p>
        </p:txBody>
      </p:sp>
      <p:sp>
        <p:nvSpPr>
          <p:cNvPr id="291" name="Body Level One…"/>
          <p:cNvSpPr txBox="1"/>
          <p:nvPr>
            <p:ph type="body" sz="half" idx="1"/>
          </p:nvPr>
        </p:nvSpPr>
        <p:spPr>
          <a:xfrm>
            <a:off x="658564" y="1397733"/>
            <a:ext cx="6266111" cy="508131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9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8_Title + Content - Blank">
    <p:spTree>
      <p:nvGrpSpPr>
        <p:cNvPr id="1" name=""/>
        <p:cNvGrpSpPr/>
        <p:nvPr/>
      </p:nvGrpSpPr>
      <p:grpSpPr>
        <a:xfrm>
          <a:off x="0" y="0"/>
          <a:ext cx="0" cy="0"/>
          <a:chOff x="0" y="0"/>
          <a:chExt cx="0" cy="0"/>
        </a:xfrm>
      </p:grpSpPr>
      <p:pic>
        <p:nvPicPr>
          <p:cNvPr id="299" name="Picture 3" descr="Picture 3"/>
          <p:cNvPicPr>
            <a:picLocks noChangeAspect="1"/>
          </p:cNvPicPr>
          <p:nvPr/>
        </p:nvPicPr>
        <p:blipFill>
          <a:blip r:embed="rId2">
            <a:extLst/>
          </a:blip>
          <a:srcRect l="0" t="0" r="9844" b="0"/>
          <a:stretch>
            <a:fillRect/>
          </a:stretch>
        </p:blipFill>
        <p:spPr>
          <a:xfrm>
            <a:off x="6314328" y="539876"/>
            <a:ext cx="5877673" cy="6217922"/>
          </a:xfrm>
          <a:prstGeom prst="rect">
            <a:avLst/>
          </a:prstGeom>
          <a:ln w="12700">
            <a:miter lim="400000"/>
          </a:ln>
        </p:spPr>
      </p:pic>
      <p:sp>
        <p:nvSpPr>
          <p:cNvPr id="300" name="Footer Shape"/>
          <p:cNvSpPr/>
          <p:nvPr/>
        </p:nvSpPr>
        <p:spPr>
          <a:xfrm>
            <a:off x="0" y="6673249"/>
            <a:ext cx="12192000" cy="182958"/>
          </a:xfrm>
          <a:prstGeom prst="rect">
            <a:avLst/>
          </a:prstGeom>
          <a:solidFill>
            <a:srgbClr val="282828"/>
          </a:solidFill>
          <a:ln w="12700">
            <a:miter lim="400000"/>
          </a:ln>
        </p:spPr>
        <p:txBody>
          <a:bodyPr lIns="45719" rIns="45719" anchor="ctr"/>
          <a:lstStyle/>
          <a:p>
            <a:pPr algn="ctr">
              <a:defRPr sz="1000">
                <a:solidFill>
                  <a:srgbClr val="FFFFFF"/>
                </a:solidFill>
              </a:defRPr>
            </a:pPr>
          </a:p>
        </p:txBody>
      </p:sp>
      <p:sp>
        <p:nvSpPr>
          <p:cNvPr id="301" name="Course Code"/>
          <p:cNvSpPr txBox="1"/>
          <p:nvPr/>
        </p:nvSpPr>
        <p:spPr>
          <a:xfrm>
            <a:off x="11303657" y="6616457"/>
            <a:ext cx="842623" cy="2483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solidFill>
                  <a:srgbClr val="BFBFBF"/>
                </a:solidFill>
              </a:defRPr>
            </a:lvl1pPr>
          </a:lstStyle>
          <a:p>
            <a:pPr/>
            <a:r>
              <a:t>2311</a:t>
            </a:r>
          </a:p>
        </p:txBody>
      </p:sp>
      <p:pic>
        <p:nvPicPr>
          <p:cNvPr id="302" name="Header Graphic" descr="Header Graphic"/>
          <p:cNvPicPr>
            <a:picLocks noChangeAspect="1"/>
          </p:cNvPicPr>
          <p:nvPr/>
        </p:nvPicPr>
        <p:blipFill>
          <a:blip r:embed="rId3">
            <a:extLst/>
          </a:blip>
          <a:stretch>
            <a:fillRect/>
          </a:stretch>
        </p:blipFill>
        <p:spPr>
          <a:xfrm>
            <a:off x="-18291" y="1313"/>
            <a:ext cx="12207242" cy="761253"/>
          </a:xfrm>
          <a:prstGeom prst="rect">
            <a:avLst/>
          </a:prstGeom>
          <a:ln w="12700">
            <a:miter lim="400000"/>
          </a:ln>
        </p:spPr>
      </p:pic>
      <p:sp>
        <p:nvSpPr>
          <p:cNvPr id="303" name="Course Title"/>
          <p:cNvSpPr txBox="1"/>
          <p:nvPr/>
        </p:nvSpPr>
        <p:spPr>
          <a:xfrm>
            <a:off x="91353" y="78651"/>
            <a:ext cx="8659957" cy="2091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60903" defTabSz="914400">
              <a:lnSpc>
                <a:spcPct val="90000"/>
              </a:lnSpc>
              <a:defRPr sz="1600">
                <a:solidFill>
                  <a:srgbClr val="FFFFFF"/>
                </a:solidFill>
              </a:defRPr>
            </a:lvl1pPr>
          </a:lstStyle>
          <a:p>
            <a:pPr/>
            <a:r>
              <a:t>SAFE FORKLIFT OPERATION</a:t>
            </a:r>
          </a:p>
        </p:txBody>
      </p:sp>
      <p:pic>
        <p:nvPicPr>
          <p:cNvPr id="304" name="TT Logo" descr="TT Logo"/>
          <p:cNvPicPr>
            <a:picLocks noChangeAspect="1"/>
          </p:cNvPicPr>
          <p:nvPr/>
        </p:nvPicPr>
        <p:blipFill>
          <a:blip r:embed="rId4">
            <a:extLst/>
          </a:blip>
          <a:stretch>
            <a:fillRect/>
          </a:stretch>
        </p:blipFill>
        <p:spPr>
          <a:xfrm>
            <a:off x="9566539" y="208948"/>
            <a:ext cx="2455745" cy="436577"/>
          </a:xfrm>
          <a:prstGeom prst="rect">
            <a:avLst/>
          </a:prstGeom>
          <a:ln w="12700">
            <a:miter lim="400000"/>
          </a:ln>
        </p:spPr>
      </p:pic>
      <p:sp>
        <p:nvSpPr>
          <p:cNvPr id="305" name="Type in Screen Title"/>
          <p:cNvSpPr txBox="1"/>
          <p:nvPr>
            <p:ph type="title" hasCustomPrompt="1"/>
          </p:nvPr>
        </p:nvSpPr>
        <p:spPr>
          <a:prstGeom prst="rect">
            <a:avLst/>
          </a:prstGeom>
        </p:spPr>
        <p:txBody>
          <a:bodyPr/>
          <a:lstStyle/>
          <a:p>
            <a:pPr/>
            <a:r>
              <a:t>Type in Screen Title</a:t>
            </a:r>
          </a:p>
        </p:txBody>
      </p:sp>
      <p:sp>
        <p:nvSpPr>
          <p:cNvPr id="306" name="Text Placeholder 1"/>
          <p:cNvSpPr/>
          <p:nvPr/>
        </p:nvSpPr>
        <p:spPr>
          <a:xfrm>
            <a:off x="6724650" y="758951"/>
            <a:ext cx="4914900" cy="5929202"/>
          </a:xfrm>
          <a:prstGeom prst="rect">
            <a:avLst/>
          </a:prstGeom>
          <a:solidFill>
            <a:srgbClr val="808080">
              <a:alpha val="50000"/>
            </a:srgbClr>
          </a:solidFill>
          <a:ln w="12700">
            <a:miter lim="400000"/>
          </a:ln>
        </p:spPr>
        <p:txBody>
          <a:bodyPr lIns="45719" rIns="45719"/>
          <a:lstStyle/>
          <a:p>
            <a:pPr defTabSz="913554">
              <a:spcBef>
                <a:spcPts val="1200"/>
              </a:spcBef>
              <a:defRPr sz="2200">
                <a:solidFill>
                  <a:srgbClr val="FFFFFF"/>
                </a:solidFill>
              </a:defRPr>
            </a:pPr>
          </a:p>
        </p:txBody>
      </p:sp>
      <p:sp>
        <p:nvSpPr>
          <p:cNvPr id="307" name="Picture Placeholder"/>
          <p:cNvSpPr/>
          <p:nvPr>
            <p:ph type="pic" sz="half" idx="21"/>
          </p:nvPr>
        </p:nvSpPr>
        <p:spPr>
          <a:xfrm>
            <a:off x="6915150" y="961956"/>
            <a:ext cx="4533900" cy="5523191"/>
          </a:xfrm>
          <a:prstGeom prst="rect">
            <a:avLst/>
          </a:prstGeom>
        </p:spPr>
        <p:txBody>
          <a:bodyPr lIns="91439" rIns="91439">
            <a:noAutofit/>
          </a:bodyPr>
          <a:lstStyle/>
          <a:p>
            <a:pPr/>
          </a:p>
        </p:txBody>
      </p:sp>
      <p:sp>
        <p:nvSpPr>
          <p:cNvPr id="308" name="Body Level One…"/>
          <p:cNvSpPr txBox="1"/>
          <p:nvPr>
            <p:ph type="body" sz="half" idx="1"/>
          </p:nvPr>
        </p:nvSpPr>
        <p:spPr>
          <a:xfrm>
            <a:off x="308664" y="1033272"/>
            <a:ext cx="5065777" cy="5267412"/>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0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ircle + Bullets B">
    <p:spTree>
      <p:nvGrpSpPr>
        <p:cNvPr id="1" name=""/>
        <p:cNvGrpSpPr/>
        <p:nvPr/>
      </p:nvGrpSpPr>
      <p:grpSpPr>
        <a:xfrm>
          <a:off x="0" y="0"/>
          <a:ext cx="0" cy="0"/>
          <a:chOff x="0" y="0"/>
          <a:chExt cx="0" cy="0"/>
        </a:xfrm>
      </p:grpSpPr>
      <p:pic>
        <p:nvPicPr>
          <p:cNvPr id="316" name="Picture 3" descr="Picture 3"/>
          <p:cNvPicPr>
            <a:picLocks noChangeAspect="1"/>
          </p:cNvPicPr>
          <p:nvPr/>
        </p:nvPicPr>
        <p:blipFill>
          <a:blip r:embed="rId2">
            <a:extLst/>
          </a:blip>
          <a:srcRect l="0" t="0" r="9844" b="0"/>
          <a:stretch>
            <a:fillRect/>
          </a:stretch>
        </p:blipFill>
        <p:spPr>
          <a:xfrm>
            <a:off x="6314328" y="539876"/>
            <a:ext cx="5877673" cy="6217922"/>
          </a:xfrm>
          <a:prstGeom prst="rect">
            <a:avLst/>
          </a:prstGeom>
          <a:ln w="12700">
            <a:miter lim="400000"/>
          </a:ln>
        </p:spPr>
      </p:pic>
      <p:sp>
        <p:nvSpPr>
          <p:cNvPr id="317" name="Footer Shape"/>
          <p:cNvSpPr/>
          <p:nvPr/>
        </p:nvSpPr>
        <p:spPr>
          <a:xfrm>
            <a:off x="0" y="6673249"/>
            <a:ext cx="12192000" cy="182958"/>
          </a:xfrm>
          <a:prstGeom prst="rect">
            <a:avLst/>
          </a:prstGeom>
          <a:solidFill>
            <a:srgbClr val="282828"/>
          </a:solidFill>
          <a:ln w="12700">
            <a:miter lim="400000"/>
          </a:ln>
        </p:spPr>
        <p:txBody>
          <a:bodyPr lIns="45719" rIns="45719" anchor="ctr"/>
          <a:lstStyle/>
          <a:p>
            <a:pPr algn="ctr">
              <a:defRPr sz="1000">
                <a:solidFill>
                  <a:srgbClr val="FFFFFF"/>
                </a:solidFill>
              </a:defRPr>
            </a:pPr>
          </a:p>
        </p:txBody>
      </p:sp>
      <p:sp>
        <p:nvSpPr>
          <p:cNvPr id="318" name="Course Code"/>
          <p:cNvSpPr txBox="1"/>
          <p:nvPr/>
        </p:nvSpPr>
        <p:spPr>
          <a:xfrm>
            <a:off x="11303657" y="6616457"/>
            <a:ext cx="842623" cy="2483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solidFill>
                  <a:srgbClr val="BFBFBF"/>
                </a:solidFill>
              </a:defRPr>
            </a:lvl1pPr>
          </a:lstStyle>
          <a:p>
            <a:pPr/>
            <a:r>
              <a:t>2311</a:t>
            </a:r>
          </a:p>
        </p:txBody>
      </p:sp>
      <p:pic>
        <p:nvPicPr>
          <p:cNvPr id="319" name="Header Graphic" descr="Header Graphic"/>
          <p:cNvPicPr>
            <a:picLocks noChangeAspect="1"/>
          </p:cNvPicPr>
          <p:nvPr/>
        </p:nvPicPr>
        <p:blipFill>
          <a:blip r:embed="rId3">
            <a:extLst/>
          </a:blip>
          <a:stretch>
            <a:fillRect/>
          </a:stretch>
        </p:blipFill>
        <p:spPr>
          <a:xfrm>
            <a:off x="-18291" y="1313"/>
            <a:ext cx="12207242" cy="761253"/>
          </a:xfrm>
          <a:prstGeom prst="rect">
            <a:avLst/>
          </a:prstGeom>
          <a:ln w="12700">
            <a:miter lim="400000"/>
          </a:ln>
        </p:spPr>
      </p:pic>
      <p:sp>
        <p:nvSpPr>
          <p:cNvPr id="320" name="Course Title"/>
          <p:cNvSpPr txBox="1"/>
          <p:nvPr/>
        </p:nvSpPr>
        <p:spPr>
          <a:xfrm>
            <a:off x="91353" y="78651"/>
            <a:ext cx="8659957" cy="2091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60903" defTabSz="914400">
              <a:lnSpc>
                <a:spcPct val="90000"/>
              </a:lnSpc>
              <a:defRPr sz="1600">
                <a:solidFill>
                  <a:srgbClr val="FFFFFF"/>
                </a:solidFill>
              </a:defRPr>
            </a:lvl1pPr>
          </a:lstStyle>
          <a:p>
            <a:pPr/>
            <a:r>
              <a:t>SAFE FORKLIFT OPERATION</a:t>
            </a:r>
          </a:p>
        </p:txBody>
      </p:sp>
      <p:pic>
        <p:nvPicPr>
          <p:cNvPr id="321" name="TT Logo" descr="TT Logo"/>
          <p:cNvPicPr>
            <a:picLocks noChangeAspect="1"/>
          </p:cNvPicPr>
          <p:nvPr/>
        </p:nvPicPr>
        <p:blipFill>
          <a:blip r:embed="rId4">
            <a:extLst/>
          </a:blip>
          <a:stretch>
            <a:fillRect/>
          </a:stretch>
        </p:blipFill>
        <p:spPr>
          <a:xfrm>
            <a:off x="9566539" y="208948"/>
            <a:ext cx="2455745" cy="436577"/>
          </a:xfrm>
          <a:prstGeom prst="rect">
            <a:avLst/>
          </a:prstGeom>
          <a:ln w="12700">
            <a:miter lim="400000"/>
          </a:ln>
        </p:spPr>
      </p:pic>
      <p:sp>
        <p:nvSpPr>
          <p:cNvPr id="322" name="Rectangle 12"/>
          <p:cNvSpPr/>
          <p:nvPr/>
        </p:nvSpPr>
        <p:spPr>
          <a:xfrm>
            <a:off x="0" y="857250"/>
            <a:ext cx="6219825" cy="5699212"/>
          </a:xfrm>
          <a:prstGeom prst="rect">
            <a:avLst/>
          </a:prstGeom>
          <a:solidFill>
            <a:srgbClr val="FFFFFF"/>
          </a:solidFill>
          <a:ln w="12700">
            <a:miter lim="400000"/>
          </a:ln>
        </p:spPr>
        <p:txBody>
          <a:bodyPr lIns="45719" rIns="45719" anchor="ctr"/>
          <a:lstStyle/>
          <a:p>
            <a:pPr algn="ctr">
              <a:defRPr sz="1000">
                <a:solidFill>
                  <a:srgbClr val="FFFFFF"/>
                </a:solidFill>
              </a:defRPr>
            </a:pPr>
          </a:p>
        </p:txBody>
      </p:sp>
      <p:sp>
        <p:nvSpPr>
          <p:cNvPr id="323" name="Body Level One…"/>
          <p:cNvSpPr txBox="1"/>
          <p:nvPr>
            <p:ph type="body" sz="quarter" idx="1"/>
          </p:nvPr>
        </p:nvSpPr>
        <p:spPr>
          <a:xfrm>
            <a:off x="3799842" y="2060693"/>
            <a:ext cx="7823429" cy="524958"/>
          </a:xfrm>
          <a:prstGeom prst="rect">
            <a:avLst/>
          </a:prstGeom>
          <a:solidFill>
            <a:srgbClr val="B1D551">
              <a:alpha val="50000"/>
            </a:srgbClr>
          </a:solidFill>
        </p:spPr>
        <p:txBody>
          <a:bodyPr anchor="ctr"/>
          <a:lstStyle>
            <a:lvl1pPr marL="0" indent="0" algn="r">
              <a:buSzTx/>
              <a:buFontTx/>
              <a:buNone/>
            </a:lvl1pPr>
            <a:lvl2pPr marL="310608" indent="-200981" algn="r">
              <a:buFontTx/>
              <a:buChar char="•"/>
            </a:lvl2pPr>
            <a:lvl3pPr algn="r">
              <a:buFontTx/>
            </a:lvl3pPr>
            <a:lvl4pPr algn="r">
              <a:buFontTx/>
            </a:lvl4pPr>
            <a:lvl5pPr algn="r">
              <a:buFontTx/>
            </a:lvl5pPr>
          </a:lstStyle>
          <a:p>
            <a:pPr/>
            <a:r>
              <a:t>Body Level One</a:t>
            </a:r>
          </a:p>
          <a:p>
            <a:pPr lvl="1"/>
            <a:r>
              <a:t>Body Level Two</a:t>
            </a:r>
          </a:p>
          <a:p>
            <a:pPr lvl="2"/>
            <a:r>
              <a:t>Body Level Three</a:t>
            </a:r>
          </a:p>
          <a:p>
            <a:pPr lvl="3"/>
            <a:r>
              <a:t>Body Level Four</a:t>
            </a:r>
          </a:p>
          <a:p>
            <a:pPr lvl="4"/>
            <a:r>
              <a:t>Body Level Five</a:t>
            </a:r>
          </a:p>
        </p:txBody>
      </p:sp>
      <p:sp>
        <p:nvSpPr>
          <p:cNvPr id="324" name="Text Placeholder"/>
          <p:cNvSpPr/>
          <p:nvPr>
            <p:ph type="body" sz="quarter" idx="21"/>
          </p:nvPr>
        </p:nvSpPr>
        <p:spPr>
          <a:xfrm>
            <a:off x="3799842" y="2869494"/>
            <a:ext cx="7823429" cy="524958"/>
          </a:xfrm>
          <a:prstGeom prst="rect">
            <a:avLst/>
          </a:prstGeom>
          <a:solidFill>
            <a:srgbClr val="B1D551">
              <a:alpha val="50000"/>
            </a:srgbClr>
          </a:solidFill>
        </p:spPr>
        <p:txBody>
          <a:bodyPr anchor="ctr"/>
          <a:lstStyle/>
          <a:p>
            <a:pPr marL="0" indent="0" algn="r">
              <a:buSzTx/>
              <a:buFontTx/>
              <a:buNone/>
            </a:pPr>
          </a:p>
        </p:txBody>
      </p:sp>
      <p:sp>
        <p:nvSpPr>
          <p:cNvPr id="325" name="Text Placeholder"/>
          <p:cNvSpPr/>
          <p:nvPr>
            <p:ph type="body" sz="quarter" idx="22"/>
          </p:nvPr>
        </p:nvSpPr>
        <p:spPr>
          <a:xfrm>
            <a:off x="3799842" y="3693753"/>
            <a:ext cx="7823429" cy="524959"/>
          </a:xfrm>
          <a:prstGeom prst="rect">
            <a:avLst/>
          </a:prstGeom>
          <a:solidFill>
            <a:srgbClr val="B1D551">
              <a:alpha val="50000"/>
            </a:srgbClr>
          </a:solidFill>
        </p:spPr>
        <p:txBody>
          <a:bodyPr anchor="ctr"/>
          <a:lstStyle/>
          <a:p>
            <a:pPr marL="0" indent="0" algn="r">
              <a:buSzTx/>
              <a:buFontTx/>
              <a:buNone/>
            </a:pPr>
          </a:p>
        </p:txBody>
      </p:sp>
      <p:sp>
        <p:nvSpPr>
          <p:cNvPr id="326" name="Text Placeholder"/>
          <p:cNvSpPr/>
          <p:nvPr>
            <p:ph type="body" sz="quarter" idx="23"/>
          </p:nvPr>
        </p:nvSpPr>
        <p:spPr>
          <a:xfrm>
            <a:off x="3799842" y="4500214"/>
            <a:ext cx="7823429" cy="524958"/>
          </a:xfrm>
          <a:prstGeom prst="rect">
            <a:avLst/>
          </a:prstGeom>
          <a:solidFill>
            <a:srgbClr val="B1D551">
              <a:alpha val="50000"/>
            </a:srgbClr>
          </a:solidFill>
        </p:spPr>
        <p:txBody>
          <a:bodyPr anchor="ctr"/>
          <a:lstStyle/>
          <a:p>
            <a:pPr marL="0" indent="0" algn="r">
              <a:buSzTx/>
              <a:buFontTx/>
              <a:buNone/>
            </a:pPr>
          </a:p>
        </p:txBody>
      </p:sp>
      <p:sp>
        <p:nvSpPr>
          <p:cNvPr id="327" name="Type in Screen Title"/>
          <p:cNvSpPr txBox="1"/>
          <p:nvPr>
            <p:ph type="title" hasCustomPrompt="1"/>
          </p:nvPr>
        </p:nvSpPr>
        <p:spPr>
          <a:prstGeom prst="rect">
            <a:avLst/>
          </a:prstGeom>
        </p:spPr>
        <p:txBody>
          <a:bodyPr/>
          <a:lstStyle/>
          <a:p>
            <a:pPr/>
            <a:r>
              <a:t>Type in Screen Title</a:t>
            </a:r>
          </a:p>
        </p:txBody>
      </p:sp>
      <p:sp>
        <p:nvSpPr>
          <p:cNvPr id="328" name="Oval 5"/>
          <p:cNvSpPr/>
          <p:nvPr/>
        </p:nvSpPr>
        <p:spPr>
          <a:xfrm>
            <a:off x="446758" y="1113973"/>
            <a:ext cx="5194628" cy="5194628"/>
          </a:xfrm>
          <a:prstGeom prst="ellipse">
            <a:avLst/>
          </a:prstGeom>
          <a:solidFill>
            <a:srgbClr val="FFFFFF"/>
          </a:solidFill>
          <a:ln w="19050">
            <a:solidFill>
              <a:srgbClr val="92D050"/>
            </a:solidFill>
            <a:miter/>
          </a:ln>
        </p:spPr>
        <p:txBody>
          <a:bodyPr lIns="45719" rIns="45719" anchor="ctr"/>
          <a:lstStyle/>
          <a:p>
            <a:pPr algn="ctr">
              <a:defRPr sz="1000">
                <a:solidFill>
                  <a:srgbClr val="FFFFFF"/>
                </a:solidFill>
              </a:defRPr>
            </a:pPr>
          </a:p>
        </p:txBody>
      </p:sp>
      <p:sp>
        <p:nvSpPr>
          <p:cNvPr id="329" name="Picture Frame 1"/>
          <p:cNvSpPr/>
          <p:nvPr>
            <p:ph type="pic" sz="half" idx="24"/>
          </p:nvPr>
        </p:nvSpPr>
        <p:spPr>
          <a:xfrm>
            <a:off x="568728" y="1255998"/>
            <a:ext cx="4939708" cy="4924466"/>
          </a:xfrm>
          <a:prstGeom prst="rect">
            <a:avLst/>
          </a:prstGeom>
        </p:spPr>
        <p:txBody>
          <a:bodyPr lIns="91439" rIns="91439">
            <a:noAutofit/>
          </a:bodyPr>
          <a:lstStyle/>
          <a:p>
            <a:pPr/>
          </a:p>
        </p:txBody>
      </p:sp>
      <p:sp>
        <p:nvSpPr>
          <p:cNvPr id="3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Content - Blank">
    <p:spTree>
      <p:nvGrpSpPr>
        <p:cNvPr id="1" name=""/>
        <p:cNvGrpSpPr/>
        <p:nvPr/>
      </p:nvGrpSpPr>
      <p:grpSpPr>
        <a:xfrm>
          <a:off x="0" y="0"/>
          <a:ext cx="0" cy="0"/>
          <a:chOff x="0" y="0"/>
          <a:chExt cx="0" cy="0"/>
        </a:xfrm>
      </p:grpSpPr>
      <p:pic>
        <p:nvPicPr>
          <p:cNvPr id="337" name="Picture 5" descr="Picture 5"/>
          <p:cNvPicPr>
            <a:picLocks noChangeAspect="1"/>
          </p:cNvPicPr>
          <p:nvPr/>
        </p:nvPicPr>
        <p:blipFill>
          <a:blip r:embed="rId2">
            <a:extLst/>
          </a:blip>
          <a:srcRect l="0" t="0" r="9845" b="0"/>
          <a:stretch>
            <a:fillRect/>
          </a:stretch>
        </p:blipFill>
        <p:spPr>
          <a:xfrm>
            <a:off x="6314330" y="539876"/>
            <a:ext cx="5877671" cy="6217922"/>
          </a:xfrm>
          <a:prstGeom prst="rect">
            <a:avLst/>
          </a:prstGeom>
          <a:ln w="12700">
            <a:miter lim="400000"/>
          </a:ln>
        </p:spPr>
      </p:pic>
      <p:sp>
        <p:nvSpPr>
          <p:cNvPr id="338" name="Footer Shape"/>
          <p:cNvSpPr/>
          <p:nvPr/>
        </p:nvSpPr>
        <p:spPr>
          <a:xfrm>
            <a:off x="0" y="6673249"/>
            <a:ext cx="12192000" cy="182958"/>
          </a:xfrm>
          <a:prstGeom prst="rect">
            <a:avLst/>
          </a:prstGeom>
          <a:solidFill>
            <a:srgbClr val="282828"/>
          </a:solidFill>
          <a:ln w="12700">
            <a:miter lim="400000"/>
          </a:ln>
        </p:spPr>
        <p:txBody>
          <a:bodyPr lIns="45719" rIns="45719" anchor="ctr"/>
          <a:lstStyle/>
          <a:p>
            <a:pPr algn="ctr">
              <a:defRPr sz="1000">
                <a:solidFill>
                  <a:srgbClr val="FFFFFF"/>
                </a:solidFill>
              </a:defRPr>
            </a:pPr>
          </a:p>
        </p:txBody>
      </p:sp>
      <p:sp>
        <p:nvSpPr>
          <p:cNvPr id="339" name="Course Code"/>
          <p:cNvSpPr txBox="1"/>
          <p:nvPr/>
        </p:nvSpPr>
        <p:spPr>
          <a:xfrm>
            <a:off x="11303657" y="6616457"/>
            <a:ext cx="842623" cy="2483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solidFill>
                  <a:srgbClr val="BFBFBF"/>
                </a:solidFill>
              </a:defRPr>
            </a:lvl1pPr>
          </a:lstStyle>
          <a:p>
            <a:pPr/>
            <a:r>
              <a:t>2311</a:t>
            </a:r>
          </a:p>
        </p:txBody>
      </p:sp>
      <p:pic>
        <p:nvPicPr>
          <p:cNvPr id="340" name="Header Graphic" descr="Header Graphic"/>
          <p:cNvPicPr>
            <a:picLocks noChangeAspect="1"/>
          </p:cNvPicPr>
          <p:nvPr/>
        </p:nvPicPr>
        <p:blipFill>
          <a:blip r:embed="rId3">
            <a:extLst/>
          </a:blip>
          <a:stretch>
            <a:fillRect/>
          </a:stretch>
        </p:blipFill>
        <p:spPr>
          <a:xfrm>
            <a:off x="-18291" y="1313"/>
            <a:ext cx="12207242" cy="761253"/>
          </a:xfrm>
          <a:prstGeom prst="rect">
            <a:avLst/>
          </a:prstGeom>
          <a:ln w="12700">
            <a:miter lim="400000"/>
          </a:ln>
        </p:spPr>
      </p:pic>
      <p:sp>
        <p:nvSpPr>
          <p:cNvPr id="341" name="Course Title"/>
          <p:cNvSpPr txBox="1"/>
          <p:nvPr/>
        </p:nvSpPr>
        <p:spPr>
          <a:xfrm>
            <a:off x="91353" y="78651"/>
            <a:ext cx="8659957" cy="2091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60903" defTabSz="914400">
              <a:lnSpc>
                <a:spcPct val="90000"/>
              </a:lnSpc>
              <a:defRPr sz="1600">
                <a:solidFill>
                  <a:srgbClr val="FFFFFF"/>
                </a:solidFill>
              </a:defRPr>
            </a:lvl1pPr>
          </a:lstStyle>
          <a:p>
            <a:pPr/>
            <a:r>
              <a:t>SAFE FORKLIFT OPERATION</a:t>
            </a:r>
          </a:p>
        </p:txBody>
      </p:sp>
      <p:pic>
        <p:nvPicPr>
          <p:cNvPr id="342" name="TT Logo" descr="TT Logo"/>
          <p:cNvPicPr>
            <a:picLocks noChangeAspect="1"/>
          </p:cNvPicPr>
          <p:nvPr/>
        </p:nvPicPr>
        <p:blipFill>
          <a:blip r:embed="rId4">
            <a:extLst/>
          </a:blip>
          <a:stretch>
            <a:fillRect/>
          </a:stretch>
        </p:blipFill>
        <p:spPr>
          <a:xfrm>
            <a:off x="9566539" y="208948"/>
            <a:ext cx="2455745" cy="436577"/>
          </a:xfrm>
          <a:prstGeom prst="rect">
            <a:avLst/>
          </a:prstGeom>
          <a:ln w="12700">
            <a:miter lim="400000"/>
          </a:ln>
        </p:spPr>
      </p:pic>
      <p:sp>
        <p:nvSpPr>
          <p:cNvPr id="343" name="Type in Screen Title"/>
          <p:cNvSpPr txBox="1"/>
          <p:nvPr>
            <p:ph type="title" hasCustomPrompt="1"/>
          </p:nvPr>
        </p:nvSpPr>
        <p:spPr>
          <a:prstGeom prst="rect">
            <a:avLst/>
          </a:prstGeom>
        </p:spPr>
        <p:txBody>
          <a:bodyPr/>
          <a:lstStyle/>
          <a:p>
            <a:pPr/>
            <a:r>
              <a:t>Type in Screen Title</a:t>
            </a:r>
          </a:p>
        </p:txBody>
      </p:sp>
      <p:sp>
        <p:nvSpPr>
          <p:cNvPr id="344" name="Body Level One…"/>
          <p:cNvSpPr txBox="1"/>
          <p:nvPr>
            <p:ph type="body" sz="half"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Content - Background">
    <p:spTree>
      <p:nvGrpSpPr>
        <p:cNvPr id="1" name=""/>
        <p:cNvGrpSpPr/>
        <p:nvPr/>
      </p:nvGrpSpPr>
      <p:grpSpPr>
        <a:xfrm>
          <a:off x="0" y="0"/>
          <a:ext cx="0" cy="0"/>
          <a:chOff x="0" y="0"/>
          <a:chExt cx="0" cy="0"/>
        </a:xfrm>
      </p:grpSpPr>
      <p:pic>
        <p:nvPicPr>
          <p:cNvPr id="352" name="Picture 5" descr="Picture 5"/>
          <p:cNvPicPr>
            <a:picLocks noChangeAspect="1"/>
          </p:cNvPicPr>
          <p:nvPr/>
        </p:nvPicPr>
        <p:blipFill>
          <a:blip r:embed="rId2">
            <a:extLst/>
          </a:blip>
          <a:srcRect l="0" t="0" r="9845" b="0"/>
          <a:stretch>
            <a:fillRect/>
          </a:stretch>
        </p:blipFill>
        <p:spPr>
          <a:xfrm>
            <a:off x="6314330" y="539876"/>
            <a:ext cx="5877671" cy="6217922"/>
          </a:xfrm>
          <a:prstGeom prst="rect">
            <a:avLst/>
          </a:prstGeom>
          <a:ln w="12700">
            <a:miter lim="400000"/>
          </a:ln>
        </p:spPr>
      </p:pic>
      <p:sp>
        <p:nvSpPr>
          <p:cNvPr id="353" name="Footer Shape"/>
          <p:cNvSpPr/>
          <p:nvPr/>
        </p:nvSpPr>
        <p:spPr>
          <a:xfrm>
            <a:off x="0" y="6673249"/>
            <a:ext cx="12192000" cy="182958"/>
          </a:xfrm>
          <a:prstGeom prst="rect">
            <a:avLst/>
          </a:prstGeom>
          <a:solidFill>
            <a:srgbClr val="282828"/>
          </a:solidFill>
          <a:ln w="12700">
            <a:miter lim="400000"/>
          </a:ln>
        </p:spPr>
        <p:txBody>
          <a:bodyPr lIns="45719" rIns="45719" anchor="ctr"/>
          <a:lstStyle/>
          <a:p>
            <a:pPr algn="ctr">
              <a:defRPr sz="1000">
                <a:solidFill>
                  <a:srgbClr val="FFFFFF"/>
                </a:solidFill>
              </a:defRPr>
            </a:pPr>
          </a:p>
        </p:txBody>
      </p:sp>
      <p:sp>
        <p:nvSpPr>
          <p:cNvPr id="354" name="Course Code"/>
          <p:cNvSpPr txBox="1"/>
          <p:nvPr/>
        </p:nvSpPr>
        <p:spPr>
          <a:xfrm>
            <a:off x="11303657" y="6616457"/>
            <a:ext cx="842623" cy="2483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solidFill>
                  <a:srgbClr val="BFBFBF"/>
                </a:solidFill>
              </a:defRPr>
            </a:lvl1pPr>
          </a:lstStyle>
          <a:p>
            <a:pPr/>
            <a:r>
              <a:t>2311</a:t>
            </a:r>
          </a:p>
        </p:txBody>
      </p:sp>
      <p:pic>
        <p:nvPicPr>
          <p:cNvPr id="355" name="Header Graphic" descr="Header Graphic"/>
          <p:cNvPicPr>
            <a:picLocks noChangeAspect="1"/>
          </p:cNvPicPr>
          <p:nvPr/>
        </p:nvPicPr>
        <p:blipFill>
          <a:blip r:embed="rId3">
            <a:extLst/>
          </a:blip>
          <a:stretch>
            <a:fillRect/>
          </a:stretch>
        </p:blipFill>
        <p:spPr>
          <a:xfrm>
            <a:off x="-18291" y="1313"/>
            <a:ext cx="12207242" cy="761253"/>
          </a:xfrm>
          <a:prstGeom prst="rect">
            <a:avLst/>
          </a:prstGeom>
          <a:ln w="12700">
            <a:miter lim="400000"/>
          </a:ln>
        </p:spPr>
      </p:pic>
      <p:sp>
        <p:nvSpPr>
          <p:cNvPr id="356" name="Course Title"/>
          <p:cNvSpPr txBox="1"/>
          <p:nvPr/>
        </p:nvSpPr>
        <p:spPr>
          <a:xfrm>
            <a:off x="91353" y="78651"/>
            <a:ext cx="8659957" cy="2091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60903" defTabSz="914400">
              <a:lnSpc>
                <a:spcPct val="90000"/>
              </a:lnSpc>
              <a:defRPr sz="1600">
                <a:solidFill>
                  <a:srgbClr val="FFFFFF"/>
                </a:solidFill>
              </a:defRPr>
            </a:lvl1pPr>
          </a:lstStyle>
          <a:p>
            <a:pPr/>
            <a:r>
              <a:t>SAFE FORKLIFT OPERATION</a:t>
            </a:r>
          </a:p>
        </p:txBody>
      </p:sp>
      <p:pic>
        <p:nvPicPr>
          <p:cNvPr id="357" name="TT Logo" descr="TT Logo"/>
          <p:cNvPicPr>
            <a:picLocks noChangeAspect="1"/>
          </p:cNvPicPr>
          <p:nvPr/>
        </p:nvPicPr>
        <p:blipFill>
          <a:blip r:embed="rId4">
            <a:extLst/>
          </a:blip>
          <a:stretch>
            <a:fillRect/>
          </a:stretch>
        </p:blipFill>
        <p:spPr>
          <a:xfrm>
            <a:off x="9566539" y="208948"/>
            <a:ext cx="2455745" cy="436577"/>
          </a:xfrm>
          <a:prstGeom prst="rect">
            <a:avLst/>
          </a:prstGeom>
          <a:ln w="12700">
            <a:miter lim="400000"/>
          </a:ln>
        </p:spPr>
      </p:pic>
      <p:pic>
        <p:nvPicPr>
          <p:cNvPr id="358" name="Picture 6" descr="Picture 6"/>
          <p:cNvPicPr>
            <a:picLocks noChangeAspect="1"/>
          </p:cNvPicPr>
          <p:nvPr/>
        </p:nvPicPr>
        <p:blipFill>
          <a:blip r:embed="rId5">
            <a:extLst/>
          </a:blip>
          <a:srcRect l="0" t="8432" r="0" b="2965"/>
          <a:stretch>
            <a:fillRect/>
          </a:stretch>
        </p:blipFill>
        <p:spPr>
          <a:xfrm>
            <a:off x="0" y="761999"/>
            <a:ext cx="12192000" cy="5898575"/>
          </a:xfrm>
          <a:prstGeom prst="rect">
            <a:avLst/>
          </a:prstGeom>
          <a:ln w="12700">
            <a:miter lim="400000"/>
          </a:ln>
        </p:spPr>
      </p:pic>
      <p:sp>
        <p:nvSpPr>
          <p:cNvPr id="359" name="Body Level One…"/>
          <p:cNvSpPr txBox="1"/>
          <p:nvPr>
            <p:ph type="body" sz="half"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60" name="Type in Screen Title"/>
          <p:cNvSpPr txBox="1"/>
          <p:nvPr>
            <p:ph type="title" hasCustomPrompt="1"/>
          </p:nvPr>
        </p:nvSpPr>
        <p:spPr>
          <a:prstGeom prst="rect">
            <a:avLst/>
          </a:prstGeom>
        </p:spPr>
        <p:txBody>
          <a:bodyPr/>
          <a:lstStyle/>
          <a:p>
            <a:pPr/>
            <a:r>
              <a:t>Type in Screen Title</a:t>
            </a:r>
          </a:p>
        </p:txBody>
      </p:sp>
      <p:sp>
        <p:nvSpPr>
          <p:cNvPr id="36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Title + Content - Blank">
    <p:spTree>
      <p:nvGrpSpPr>
        <p:cNvPr id="1" name=""/>
        <p:cNvGrpSpPr/>
        <p:nvPr/>
      </p:nvGrpSpPr>
      <p:grpSpPr>
        <a:xfrm>
          <a:off x="0" y="0"/>
          <a:ext cx="0" cy="0"/>
          <a:chOff x="0" y="0"/>
          <a:chExt cx="0" cy="0"/>
        </a:xfrm>
      </p:grpSpPr>
      <p:pic>
        <p:nvPicPr>
          <p:cNvPr id="26" name="Picture 3" descr="Picture 3"/>
          <p:cNvPicPr>
            <a:picLocks noChangeAspect="1"/>
          </p:cNvPicPr>
          <p:nvPr/>
        </p:nvPicPr>
        <p:blipFill>
          <a:blip r:embed="rId2">
            <a:extLst/>
          </a:blip>
          <a:srcRect l="0" t="0" r="9844" b="0"/>
          <a:stretch>
            <a:fillRect/>
          </a:stretch>
        </p:blipFill>
        <p:spPr>
          <a:xfrm>
            <a:off x="6314328" y="539876"/>
            <a:ext cx="5877673" cy="6217922"/>
          </a:xfrm>
          <a:prstGeom prst="rect">
            <a:avLst/>
          </a:prstGeom>
          <a:ln w="12700">
            <a:miter lim="400000"/>
          </a:ln>
        </p:spPr>
      </p:pic>
      <p:sp>
        <p:nvSpPr>
          <p:cNvPr id="27" name="Footer Shape"/>
          <p:cNvSpPr/>
          <p:nvPr/>
        </p:nvSpPr>
        <p:spPr>
          <a:xfrm>
            <a:off x="0" y="6673249"/>
            <a:ext cx="12192000" cy="182958"/>
          </a:xfrm>
          <a:prstGeom prst="rect">
            <a:avLst/>
          </a:prstGeom>
          <a:solidFill>
            <a:srgbClr val="282828"/>
          </a:solidFill>
          <a:ln w="12700">
            <a:miter lim="400000"/>
          </a:ln>
        </p:spPr>
        <p:txBody>
          <a:bodyPr lIns="45719" rIns="45719" anchor="ctr"/>
          <a:lstStyle/>
          <a:p>
            <a:pPr algn="ctr">
              <a:defRPr sz="1000">
                <a:solidFill>
                  <a:srgbClr val="FFFFFF"/>
                </a:solidFill>
              </a:defRPr>
            </a:pPr>
          </a:p>
        </p:txBody>
      </p:sp>
      <p:sp>
        <p:nvSpPr>
          <p:cNvPr id="28" name="Course Code"/>
          <p:cNvSpPr txBox="1"/>
          <p:nvPr/>
        </p:nvSpPr>
        <p:spPr>
          <a:xfrm>
            <a:off x="11303657" y="6616457"/>
            <a:ext cx="842623" cy="2483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solidFill>
                  <a:srgbClr val="BFBFBF"/>
                </a:solidFill>
              </a:defRPr>
            </a:lvl1pPr>
          </a:lstStyle>
          <a:p>
            <a:pPr/>
            <a:r>
              <a:t>2311</a:t>
            </a:r>
          </a:p>
        </p:txBody>
      </p:sp>
      <p:pic>
        <p:nvPicPr>
          <p:cNvPr id="29" name="Header Graphic" descr="Header Graphic"/>
          <p:cNvPicPr>
            <a:picLocks noChangeAspect="1"/>
          </p:cNvPicPr>
          <p:nvPr/>
        </p:nvPicPr>
        <p:blipFill>
          <a:blip r:embed="rId3">
            <a:extLst/>
          </a:blip>
          <a:stretch>
            <a:fillRect/>
          </a:stretch>
        </p:blipFill>
        <p:spPr>
          <a:xfrm>
            <a:off x="-18291" y="1313"/>
            <a:ext cx="12207242" cy="761253"/>
          </a:xfrm>
          <a:prstGeom prst="rect">
            <a:avLst/>
          </a:prstGeom>
          <a:ln w="12700">
            <a:miter lim="400000"/>
          </a:ln>
        </p:spPr>
      </p:pic>
      <p:sp>
        <p:nvSpPr>
          <p:cNvPr id="30" name="Course Title"/>
          <p:cNvSpPr txBox="1"/>
          <p:nvPr/>
        </p:nvSpPr>
        <p:spPr>
          <a:xfrm>
            <a:off x="91353" y="78651"/>
            <a:ext cx="8659957" cy="2091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60903" defTabSz="914400">
              <a:lnSpc>
                <a:spcPct val="90000"/>
              </a:lnSpc>
              <a:defRPr sz="1600">
                <a:solidFill>
                  <a:srgbClr val="FFFFFF"/>
                </a:solidFill>
              </a:defRPr>
            </a:lvl1pPr>
          </a:lstStyle>
          <a:p>
            <a:pPr/>
            <a:r>
              <a:t>SAFE FORKLIFT OPERATION</a:t>
            </a:r>
          </a:p>
        </p:txBody>
      </p:sp>
      <p:pic>
        <p:nvPicPr>
          <p:cNvPr id="31" name="TT Logo" descr="TT Logo"/>
          <p:cNvPicPr>
            <a:picLocks noChangeAspect="1"/>
          </p:cNvPicPr>
          <p:nvPr/>
        </p:nvPicPr>
        <p:blipFill>
          <a:blip r:embed="rId4">
            <a:extLst/>
          </a:blip>
          <a:stretch>
            <a:fillRect/>
          </a:stretch>
        </p:blipFill>
        <p:spPr>
          <a:xfrm>
            <a:off x="9566539" y="208948"/>
            <a:ext cx="2455745" cy="436577"/>
          </a:xfrm>
          <a:prstGeom prst="rect">
            <a:avLst/>
          </a:prstGeom>
          <a:ln w="12700">
            <a:miter lim="400000"/>
          </a:ln>
        </p:spPr>
      </p:pic>
      <p:sp>
        <p:nvSpPr>
          <p:cNvPr id="32" name="Type in Screen Title"/>
          <p:cNvSpPr txBox="1"/>
          <p:nvPr>
            <p:ph type="title" hasCustomPrompt="1"/>
          </p:nvPr>
        </p:nvSpPr>
        <p:spPr>
          <a:prstGeom prst="rect">
            <a:avLst/>
          </a:prstGeom>
        </p:spPr>
        <p:txBody>
          <a:bodyPr/>
          <a:lstStyle/>
          <a:p>
            <a:pPr/>
            <a:r>
              <a:t>Type in Screen Title</a:t>
            </a:r>
          </a:p>
        </p:txBody>
      </p:sp>
      <p:sp>
        <p:nvSpPr>
          <p:cNvPr id="33" name="Body Level One…"/>
          <p:cNvSpPr txBox="1"/>
          <p:nvPr>
            <p:ph type="body" sz="half"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Key Points">
    <p:spTree>
      <p:nvGrpSpPr>
        <p:cNvPr id="1" name=""/>
        <p:cNvGrpSpPr/>
        <p:nvPr/>
      </p:nvGrpSpPr>
      <p:grpSpPr>
        <a:xfrm>
          <a:off x="0" y="0"/>
          <a:ext cx="0" cy="0"/>
          <a:chOff x="0" y="0"/>
          <a:chExt cx="0" cy="0"/>
        </a:xfrm>
      </p:grpSpPr>
      <p:pic>
        <p:nvPicPr>
          <p:cNvPr id="368" name="Picture 5" descr="Picture 5"/>
          <p:cNvPicPr>
            <a:picLocks noChangeAspect="1"/>
          </p:cNvPicPr>
          <p:nvPr/>
        </p:nvPicPr>
        <p:blipFill>
          <a:blip r:embed="rId2">
            <a:extLst/>
          </a:blip>
          <a:srcRect l="0" t="0" r="9845" b="0"/>
          <a:stretch>
            <a:fillRect/>
          </a:stretch>
        </p:blipFill>
        <p:spPr>
          <a:xfrm>
            <a:off x="6314330" y="539876"/>
            <a:ext cx="5877671" cy="6217922"/>
          </a:xfrm>
          <a:prstGeom prst="rect">
            <a:avLst/>
          </a:prstGeom>
          <a:ln w="12700">
            <a:miter lim="400000"/>
          </a:ln>
        </p:spPr>
      </p:pic>
      <p:sp>
        <p:nvSpPr>
          <p:cNvPr id="369" name="Footer Shape"/>
          <p:cNvSpPr/>
          <p:nvPr/>
        </p:nvSpPr>
        <p:spPr>
          <a:xfrm>
            <a:off x="0" y="6673249"/>
            <a:ext cx="12192000" cy="182958"/>
          </a:xfrm>
          <a:prstGeom prst="rect">
            <a:avLst/>
          </a:prstGeom>
          <a:solidFill>
            <a:srgbClr val="282828"/>
          </a:solidFill>
          <a:ln w="12700">
            <a:miter lim="400000"/>
          </a:ln>
        </p:spPr>
        <p:txBody>
          <a:bodyPr lIns="45719" rIns="45719" anchor="ctr"/>
          <a:lstStyle/>
          <a:p>
            <a:pPr algn="ctr">
              <a:defRPr sz="1000">
                <a:solidFill>
                  <a:srgbClr val="FFFFFF"/>
                </a:solidFill>
              </a:defRPr>
            </a:pPr>
          </a:p>
        </p:txBody>
      </p:sp>
      <p:sp>
        <p:nvSpPr>
          <p:cNvPr id="370" name="Course Code"/>
          <p:cNvSpPr txBox="1"/>
          <p:nvPr/>
        </p:nvSpPr>
        <p:spPr>
          <a:xfrm>
            <a:off x="11303657" y="6616457"/>
            <a:ext cx="842623" cy="2483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solidFill>
                  <a:srgbClr val="BFBFBF"/>
                </a:solidFill>
              </a:defRPr>
            </a:lvl1pPr>
          </a:lstStyle>
          <a:p>
            <a:pPr/>
            <a:r>
              <a:t>2311</a:t>
            </a:r>
          </a:p>
        </p:txBody>
      </p:sp>
      <p:pic>
        <p:nvPicPr>
          <p:cNvPr id="371" name="Header Graphic" descr="Header Graphic"/>
          <p:cNvPicPr>
            <a:picLocks noChangeAspect="1"/>
          </p:cNvPicPr>
          <p:nvPr/>
        </p:nvPicPr>
        <p:blipFill>
          <a:blip r:embed="rId3">
            <a:extLst/>
          </a:blip>
          <a:stretch>
            <a:fillRect/>
          </a:stretch>
        </p:blipFill>
        <p:spPr>
          <a:xfrm>
            <a:off x="-18291" y="1313"/>
            <a:ext cx="12207242" cy="761253"/>
          </a:xfrm>
          <a:prstGeom prst="rect">
            <a:avLst/>
          </a:prstGeom>
          <a:ln w="12700">
            <a:miter lim="400000"/>
          </a:ln>
        </p:spPr>
      </p:pic>
      <p:sp>
        <p:nvSpPr>
          <p:cNvPr id="372" name="Course Title"/>
          <p:cNvSpPr txBox="1"/>
          <p:nvPr/>
        </p:nvSpPr>
        <p:spPr>
          <a:xfrm>
            <a:off x="91353" y="78651"/>
            <a:ext cx="8659957" cy="2091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60903" defTabSz="914400">
              <a:lnSpc>
                <a:spcPct val="90000"/>
              </a:lnSpc>
              <a:defRPr sz="1600">
                <a:solidFill>
                  <a:srgbClr val="FFFFFF"/>
                </a:solidFill>
              </a:defRPr>
            </a:lvl1pPr>
          </a:lstStyle>
          <a:p>
            <a:pPr/>
            <a:r>
              <a:t>SAFE FORKLIFT OPERATION</a:t>
            </a:r>
          </a:p>
        </p:txBody>
      </p:sp>
      <p:pic>
        <p:nvPicPr>
          <p:cNvPr id="373" name="TT Logo" descr="TT Logo"/>
          <p:cNvPicPr>
            <a:picLocks noChangeAspect="1"/>
          </p:cNvPicPr>
          <p:nvPr/>
        </p:nvPicPr>
        <p:blipFill>
          <a:blip r:embed="rId4">
            <a:extLst/>
          </a:blip>
          <a:stretch>
            <a:fillRect/>
          </a:stretch>
        </p:blipFill>
        <p:spPr>
          <a:xfrm>
            <a:off x="9566539" y="208948"/>
            <a:ext cx="2455745" cy="436577"/>
          </a:xfrm>
          <a:prstGeom prst="rect">
            <a:avLst/>
          </a:prstGeom>
          <a:ln w="12700">
            <a:miter lim="400000"/>
          </a:ln>
        </p:spPr>
      </p:pic>
      <p:pic>
        <p:nvPicPr>
          <p:cNvPr id="374" name="Picture 5" descr="Picture 5"/>
          <p:cNvPicPr>
            <a:picLocks noChangeAspect="1"/>
          </p:cNvPicPr>
          <p:nvPr/>
        </p:nvPicPr>
        <p:blipFill>
          <a:blip r:embed="rId5">
            <a:extLst/>
          </a:blip>
          <a:srcRect l="0" t="8432" r="0" b="2965"/>
          <a:stretch>
            <a:fillRect/>
          </a:stretch>
        </p:blipFill>
        <p:spPr>
          <a:xfrm>
            <a:off x="0" y="761999"/>
            <a:ext cx="12192000" cy="5898575"/>
          </a:xfrm>
          <a:prstGeom prst="rect">
            <a:avLst/>
          </a:prstGeom>
          <a:ln w="12700">
            <a:miter lim="400000"/>
          </a:ln>
        </p:spPr>
      </p:pic>
      <p:sp>
        <p:nvSpPr>
          <p:cNvPr id="375" name="Background"/>
          <p:cNvSpPr/>
          <p:nvPr/>
        </p:nvSpPr>
        <p:spPr>
          <a:xfrm>
            <a:off x="0" y="758951"/>
            <a:ext cx="8213815" cy="5929747"/>
          </a:xfrm>
          <a:prstGeom prst="rect">
            <a:avLst/>
          </a:prstGeom>
          <a:solidFill>
            <a:srgbClr val="5A5A5A">
              <a:alpha val="70000"/>
            </a:srgbClr>
          </a:solidFill>
          <a:ln w="12700">
            <a:miter lim="400000"/>
          </a:ln>
        </p:spPr>
        <p:txBody>
          <a:bodyPr lIns="45719" rIns="45719" anchor="ctr"/>
          <a:lstStyle/>
          <a:p>
            <a:pPr algn="ctr">
              <a:defRPr sz="1300">
                <a:solidFill>
                  <a:srgbClr val="FFFFFF"/>
                </a:solidFill>
              </a:defRPr>
            </a:pPr>
          </a:p>
        </p:txBody>
      </p:sp>
      <p:sp>
        <p:nvSpPr>
          <p:cNvPr id="376" name="Body Level One…"/>
          <p:cNvSpPr txBox="1"/>
          <p:nvPr>
            <p:ph type="body" idx="1"/>
          </p:nvPr>
        </p:nvSpPr>
        <p:spPr>
          <a:xfrm>
            <a:off x="308665" y="1036948"/>
            <a:ext cx="7661162" cy="5519514"/>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pic>
        <p:nvPicPr>
          <p:cNvPr id="377" name="Picture 3" descr="Picture 3"/>
          <p:cNvPicPr>
            <a:picLocks noChangeAspect="1"/>
          </p:cNvPicPr>
          <p:nvPr/>
        </p:nvPicPr>
        <p:blipFill>
          <a:blip r:embed="rId6">
            <a:extLst/>
          </a:blip>
          <a:stretch>
            <a:fillRect/>
          </a:stretch>
        </p:blipFill>
        <p:spPr>
          <a:xfrm>
            <a:off x="8213815" y="761998"/>
            <a:ext cx="3978185" cy="5929747"/>
          </a:xfrm>
          <a:prstGeom prst="rect">
            <a:avLst/>
          </a:prstGeom>
          <a:ln w="12700">
            <a:miter lim="400000"/>
          </a:ln>
        </p:spPr>
      </p:pic>
      <p:pic>
        <p:nvPicPr>
          <p:cNvPr id="378" name="Picture 10" descr="Picture 10"/>
          <p:cNvPicPr>
            <a:picLocks noChangeAspect="1"/>
          </p:cNvPicPr>
          <p:nvPr/>
        </p:nvPicPr>
        <p:blipFill>
          <a:blip r:embed="rId7">
            <a:extLst/>
          </a:blip>
          <a:stretch>
            <a:fillRect/>
          </a:stretch>
        </p:blipFill>
        <p:spPr>
          <a:xfrm>
            <a:off x="8213815" y="1551708"/>
            <a:ext cx="3978184" cy="3978185"/>
          </a:xfrm>
          <a:prstGeom prst="rect">
            <a:avLst/>
          </a:prstGeom>
          <a:ln w="12700">
            <a:miter lim="400000"/>
          </a:ln>
        </p:spPr>
      </p:pic>
      <p:sp>
        <p:nvSpPr>
          <p:cNvPr id="379" name="Key Points to Remember"/>
          <p:cNvSpPr txBox="1"/>
          <p:nvPr>
            <p:ph type="title" hasCustomPrompt="1"/>
          </p:nvPr>
        </p:nvSpPr>
        <p:spPr>
          <a:xfrm>
            <a:off x="83126" y="298491"/>
            <a:ext cx="9698182" cy="383217"/>
          </a:xfrm>
          <a:prstGeom prst="rect">
            <a:avLst/>
          </a:prstGeom>
        </p:spPr>
        <p:txBody>
          <a:bodyPr/>
          <a:lstStyle/>
          <a:p>
            <a:pPr/>
            <a:r>
              <a:t>Key Points to Remember</a:t>
            </a:r>
          </a:p>
        </p:txBody>
      </p:sp>
      <p:sp>
        <p:nvSpPr>
          <p:cNvPr id="3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arousel">
    <p:spTree>
      <p:nvGrpSpPr>
        <p:cNvPr id="1" name=""/>
        <p:cNvGrpSpPr/>
        <p:nvPr/>
      </p:nvGrpSpPr>
      <p:grpSpPr>
        <a:xfrm>
          <a:off x="0" y="0"/>
          <a:ext cx="0" cy="0"/>
          <a:chOff x="0" y="0"/>
          <a:chExt cx="0" cy="0"/>
        </a:xfrm>
      </p:grpSpPr>
      <p:pic>
        <p:nvPicPr>
          <p:cNvPr id="387" name="Picture 5" descr="Picture 5"/>
          <p:cNvPicPr>
            <a:picLocks noChangeAspect="1"/>
          </p:cNvPicPr>
          <p:nvPr/>
        </p:nvPicPr>
        <p:blipFill>
          <a:blip r:embed="rId2">
            <a:extLst/>
          </a:blip>
          <a:srcRect l="0" t="0" r="9845" b="0"/>
          <a:stretch>
            <a:fillRect/>
          </a:stretch>
        </p:blipFill>
        <p:spPr>
          <a:xfrm>
            <a:off x="6314330" y="539876"/>
            <a:ext cx="5877671" cy="6217922"/>
          </a:xfrm>
          <a:prstGeom prst="rect">
            <a:avLst/>
          </a:prstGeom>
          <a:ln w="12700">
            <a:miter lim="400000"/>
          </a:ln>
        </p:spPr>
      </p:pic>
      <p:sp>
        <p:nvSpPr>
          <p:cNvPr id="388" name="Footer Shape"/>
          <p:cNvSpPr/>
          <p:nvPr/>
        </p:nvSpPr>
        <p:spPr>
          <a:xfrm>
            <a:off x="0" y="6673249"/>
            <a:ext cx="12192000" cy="182958"/>
          </a:xfrm>
          <a:prstGeom prst="rect">
            <a:avLst/>
          </a:prstGeom>
          <a:solidFill>
            <a:srgbClr val="282828"/>
          </a:solidFill>
          <a:ln w="12700">
            <a:miter lim="400000"/>
          </a:ln>
        </p:spPr>
        <p:txBody>
          <a:bodyPr lIns="45719" rIns="45719" anchor="ctr"/>
          <a:lstStyle/>
          <a:p>
            <a:pPr algn="ctr">
              <a:defRPr sz="1000">
                <a:solidFill>
                  <a:srgbClr val="FFFFFF"/>
                </a:solidFill>
              </a:defRPr>
            </a:pPr>
          </a:p>
        </p:txBody>
      </p:sp>
      <p:sp>
        <p:nvSpPr>
          <p:cNvPr id="389" name="Course Code"/>
          <p:cNvSpPr txBox="1"/>
          <p:nvPr/>
        </p:nvSpPr>
        <p:spPr>
          <a:xfrm>
            <a:off x="11303657" y="6616457"/>
            <a:ext cx="842623" cy="2483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solidFill>
                  <a:srgbClr val="BFBFBF"/>
                </a:solidFill>
              </a:defRPr>
            </a:lvl1pPr>
          </a:lstStyle>
          <a:p>
            <a:pPr/>
            <a:r>
              <a:t>2311</a:t>
            </a:r>
          </a:p>
        </p:txBody>
      </p:sp>
      <p:pic>
        <p:nvPicPr>
          <p:cNvPr id="390" name="Header Graphic" descr="Header Graphic"/>
          <p:cNvPicPr>
            <a:picLocks noChangeAspect="1"/>
          </p:cNvPicPr>
          <p:nvPr/>
        </p:nvPicPr>
        <p:blipFill>
          <a:blip r:embed="rId3">
            <a:extLst/>
          </a:blip>
          <a:stretch>
            <a:fillRect/>
          </a:stretch>
        </p:blipFill>
        <p:spPr>
          <a:xfrm>
            <a:off x="-18291" y="1313"/>
            <a:ext cx="12207242" cy="761253"/>
          </a:xfrm>
          <a:prstGeom prst="rect">
            <a:avLst/>
          </a:prstGeom>
          <a:ln w="12700">
            <a:miter lim="400000"/>
          </a:ln>
        </p:spPr>
      </p:pic>
      <p:sp>
        <p:nvSpPr>
          <p:cNvPr id="391" name="Course Title"/>
          <p:cNvSpPr txBox="1"/>
          <p:nvPr/>
        </p:nvSpPr>
        <p:spPr>
          <a:xfrm>
            <a:off x="91353" y="78651"/>
            <a:ext cx="8659957" cy="2091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60903" defTabSz="914400">
              <a:lnSpc>
                <a:spcPct val="90000"/>
              </a:lnSpc>
              <a:defRPr sz="1600">
                <a:solidFill>
                  <a:srgbClr val="FFFFFF"/>
                </a:solidFill>
              </a:defRPr>
            </a:lvl1pPr>
          </a:lstStyle>
          <a:p>
            <a:pPr/>
            <a:r>
              <a:t>SAFE FORKLIFT OPERATION</a:t>
            </a:r>
          </a:p>
        </p:txBody>
      </p:sp>
      <p:pic>
        <p:nvPicPr>
          <p:cNvPr id="392" name="TT Logo" descr="TT Logo"/>
          <p:cNvPicPr>
            <a:picLocks noChangeAspect="1"/>
          </p:cNvPicPr>
          <p:nvPr/>
        </p:nvPicPr>
        <p:blipFill>
          <a:blip r:embed="rId4">
            <a:extLst/>
          </a:blip>
          <a:stretch>
            <a:fillRect/>
          </a:stretch>
        </p:blipFill>
        <p:spPr>
          <a:xfrm>
            <a:off x="9566539" y="208948"/>
            <a:ext cx="2455745" cy="436577"/>
          </a:xfrm>
          <a:prstGeom prst="rect">
            <a:avLst/>
          </a:prstGeom>
          <a:ln w="12700">
            <a:miter lim="400000"/>
          </a:ln>
        </p:spPr>
      </p:pic>
      <p:sp>
        <p:nvSpPr>
          <p:cNvPr id="393" name="Type in Screen Title"/>
          <p:cNvSpPr txBox="1"/>
          <p:nvPr>
            <p:ph type="title" hasCustomPrompt="1"/>
          </p:nvPr>
        </p:nvSpPr>
        <p:spPr>
          <a:prstGeom prst="rect">
            <a:avLst/>
          </a:prstGeom>
        </p:spPr>
        <p:txBody>
          <a:bodyPr/>
          <a:lstStyle/>
          <a:p>
            <a:pPr/>
            <a:r>
              <a:t>Type in Screen Title</a:t>
            </a:r>
          </a:p>
        </p:txBody>
      </p:sp>
      <p:pic>
        <p:nvPicPr>
          <p:cNvPr id="394" name="Picture 7" descr="Picture 7"/>
          <p:cNvPicPr>
            <a:picLocks noChangeAspect="1"/>
          </p:cNvPicPr>
          <p:nvPr/>
        </p:nvPicPr>
        <p:blipFill>
          <a:blip r:embed="rId5">
            <a:extLst/>
          </a:blip>
          <a:stretch>
            <a:fillRect/>
          </a:stretch>
        </p:blipFill>
        <p:spPr>
          <a:xfrm>
            <a:off x="1975373" y="1924098"/>
            <a:ext cx="8226246" cy="3442369"/>
          </a:xfrm>
          <a:prstGeom prst="rect">
            <a:avLst/>
          </a:prstGeom>
          <a:ln w="12700">
            <a:miter lim="400000"/>
          </a:ln>
        </p:spPr>
      </p:pic>
      <p:grpSp>
        <p:nvGrpSpPr>
          <p:cNvPr id="397" name="Group 11"/>
          <p:cNvGrpSpPr/>
          <p:nvPr/>
        </p:nvGrpSpPr>
        <p:grpSpPr>
          <a:xfrm>
            <a:off x="784003" y="2934156"/>
            <a:ext cx="1114542" cy="1167791"/>
            <a:chOff x="0" y="0"/>
            <a:chExt cx="1114540" cy="1167790"/>
          </a:xfrm>
        </p:grpSpPr>
        <p:sp>
          <p:nvSpPr>
            <p:cNvPr id="395" name="Rectangle: Top Corners Rounded 9"/>
            <p:cNvSpPr/>
            <p:nvPr/>
          </p:nvSpPr>
          <p:spPr>
            <a:xfrm rot="16200000">
              <a:off x="-26625" y="26624"/>
              <a:ext cx="1167791" cy="1114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08" y="0"/>
                  </a:moveTo>
                  <a:lnTo>
                    <a:pt x="11292" y="0"/>
                  </a:lnTo>
                  <a:cubicBezTo>
                    <a:pt x="16985" y="0"/>
                    <a:pt x="21600" y="4835"/>
                    <a:pt x="21600" y="10800"/>
                  </a:cubicBezTo>
                  <a:lnTo>
                    <a:pt x="21600" y="21600"/>
                  </a:lnTo>
                  <a:lnTo>
                    <a:pt x="0" y="21600"/>
                  </a:lnTo>
                  <a:lnTo>
                    <a:pt x="0" y="10800"/>
                  </a:lnTo>
                  <a:cubicBezTo>
                    <a:pt x="0" y="4835"/>
                    <a:pt x="4615" y="0"/>
                    <a:pt x="10308" y="0"/>
                  </a:cubicBezTo>
                  <a:close/>
                </a:path>
              </a:pathLst>
            </a:custGeom>
            <a:solidFill>
              <a:srgbClr val="BFBFBF"/>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sp>
          <p:nvSpPr>
            <p:cNvPr id="396" name="Isosceles Triangle 10"/>
            <p:cNvSpPr/>
            <p:nvPr/>
          </p:nvSpPr>
          <p:spPr>
            <a:xfrm rot="16200000">
              <a:off x="151484" y="443431"/>
              <a:ext cx="517795" cy="280931"/>
            </a:xfrm>
            <a:prstGeom prst="triangle">
              <a:avLst/>
            </a:prstGeom>
            <a:solidFill>
              <a:srgbClr val="DADADA"/>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grpSp>
      <p:grpSp>
        <p:nvGrpSpPr>
          <p:cNvPr id="400" name="Group 12"/>
          <p:cNvGrpSpPr/>
          <p:nvPr/>
        </p:nvGrpSpPr>
        <p:grpSpPr>
          <a:xfrm>
            <a:off x="10298348" y="2934159"/>
            <a:ext cx="1114542" cy="1167791"/>
            <a:chOff x="0" y="0"/>
            <a:chExt cx="1114541" cy="1167790"/>
          </a:xfrm>
        </p:grpSpPr>
        <p:sp>
          <p:nvSpPr>
            <p:cNvPr id="398" name="Rectangle: Top Corners Rounded 13"/>
            <p:cNvSpPr/>
            <p:nvPr/>
          </p:nvSpPr>
          <p:spPr>
            <a:xfrm rot="5400000">
              <a:off x="-26625" y="26624"/>
              <a:ext cx="1167791" cy="1114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08" y="0"/>
                  </a:moveTo>
                  <a:lnTo>
                    <a:pt x="11292" y="0"/>
                  </a:lnTo>
                  <a:cubicBezTo>
                    <a:pt x="16985" y="0"/>
                    <a:pt x="21600" y="4835"/>
                    <a:pt x="21600" y="10800"/>
                  </a:cubicBezTo>
                  <a:lnTo>
                    <a:pt x="21600" y="21600"/>
                  </a:lnTo>
                  <a:lnTo>
                    <a:pt x="0" y="21600"/>
                  </a:lnTo>
                  <a:lnTo>
                    <a:pt x="0" y="10800"/>
                  </a:lnTo>
                  <a:cubicBezTo>
                    <a:pt x="0" y="4835"/>
                    <a:pt x="4615" y="0"/>
                    <a:pt x="10308" y="0"/>
                  </a:cubicBezTo>
                  <a:close/>
                </a:path>
              </a:pathLst>
            </a:custGeom>
            <a:solidFill>
              <a:srgbClr val="54C0E8"/>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sp>
          <p:nvSpPr>
            <p:cNvPr id="399" name="Isosceles Triangle 14"/>
            <p:cNvSpPr/>
            <p:nvPr/>
          </p:nvSpPr>
          <p:spPr>
            <a:xfrm rot="5400000">
              <a:off x="445263" y="443429"/>
              <a:ext cx="517795" cy="280931"/>
            </a:xfrm>
            <a:prstGeom prst="triangle">
              <a:avLst/>
            </a:prstGeom>
            <a:solidFill>
              <a:srgbClr val="FFFFFF"/>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grpSp>
      <p:sp>
        <p:nvSpPr>
          <p:cNvPr id="401" name="Oval 17"/>
          <p:cNvSpPr/>
          <p:nvPr/>
        </p:nvSpPr>
        <p:spPr>
          <a:xfrm>
            <a:off x="5133859" y="5959002"/>
            <a:ext cx="110171" cy="110171"/>
          </a:xfrm>
          <a:prstGeom prst="ellipse">
            <a:avLst/>
          </a:prstGeom>
          <a:solidFill>
            <a:srgbClr val="54C0E8"/>
          </a:solidFill>
          <a:ln w="12700">
            <a:miter lim="400000"/>
          </a:ln>
        </p:spPr>
        <p:txBody>
          <a:bodyPr lIns="45719" rIns="45719" anchor="ctr"/>
          <a:lstStyle/>
          <a:p>
            <a:pPr algn="ctr">
              <a:defRPr sz="1000">
                <a:solidFill>
                  <a:srgbClr val="595959"/>
                </a:solidFill>
              </a:defRPr>
            </a:pPr>
          </a:p>
        </p:txBody>
      </p:sp>
      <p:sp>
        <p:nvSpPr>
          <p:cNvPr id="402" name="Oval 18"/>
          <p:cNvSpPr/>
          <p:nvPr/>
        </p:nvSpPr>
        <p:spPr>
          <a:xfrm>
            <a:off x="5497784" y="5959002"/>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403" name="Oval 19"/>
          <p:cNvSpPr/>
          <p:nvPr/>
        </p:nvSpPr>
        <p:spPr>
          <a:xfrm>
            <a:off x="5861710" y="5959002"/>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404" name="Oval 20"/>
          <p:cNvSpPr/>
          <p:nvPr/>
        </p:nvSpPr>
        <p:spPr>
          <a:xfrm>
            <a:off x="6225635" y="5959002"/>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405" name="Oval 21"/>
          <p:cNvSpPr/>
          <p:nvPr/>
        </p:nvSpPr>
        <p:spPr>
          <a:xfrm>
            <a:off x="6589559" y="5959002"/>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406" name="Oval 22"/>
          <p:cNvSpPr/>
          <p:nvPr/>
        </p:nvSpPr>
        <p:spPr>
          <a:xfrm>
            <a:off x="6953485" y="5959002"/>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407" name="Rectangle 23"/>
          <p:cNvSpPr/>
          <p:nvPr/>
        </p:nvSpPr>
        <p:spPr>
          <a:xfrm>
            <a:off x="1990381" y="2934157"/>
            <a:ext cx="8211238" cy="1167791"/>
          </a:xfrm>
          <a:prstGeom prst="rect">
            <a:avLst/>
          </a:prstGeom>
          <a:solidFill>
            <a:srgbClr val="54C0E8">
              <a:alpha val="80000"/>
            </a:srgbClr>
          </a:solidFill>
          <a:ln w="12700">
            <a:miter lim="400000"/>
          </a:ln>
        </p:spPr>
        <p:txBody>
          <a:bodyPr lIns="45719" rIns="45719" anchor="ctr"/>
          <a:lstStyle/>
          <a:p>
            <a:pPr algn="ctr">
              <a:defRPr sz="1000">
                <a:solidFill>
                  <a:srgbClr val="FFFFFF"/>
                </a:solidFill>
              </a:defRPr>
            </a:pPr>
          </a:p>
        </p:txBody>
      </p:sp>
      <p:sp>
        <p:nvSpPr>
          <p:cNvPr id="408" name="Body Level One…"/>
          <p:cNvSpPr txBox="1"/>
          <p:nvPr>
            <p:ph type="body" sz="quarter" idx="1"/>
          </p:nvPr>
        </p:nvSpPr>
        <p:spPr>
          <a:xfrm>
            <a:off x="1971860" y="1387748"/>
            <a:ext cx="8226247" cy="524958"/>
          </a:xfrm>
          <a:prstGeom prst="rect">
            <a:avLst/>
          </a:prstGeom>
          <a:solidFill>
            <a:srgbClr val="0086B3"/>
          </a:solidFill>
        </p:spPr>
        <p:txBody>
          <a:bodyPr anchor="ctr"/>
          <a:lstStyle>
            <a:lvl1pPr marL="0" indent="0" algn="ctr">
              <a:buSzTx/>
              <a:buFontTx/>
              <a:buNone/>
              <a:defRPr>
                <a:solidFill>
                  <a:srgbClr val="FFFFFF"/>
                </a:solidFill>
              </a:defRPr>
            </a:lvl1pPr>
            <a:lvl2pPr marL="310608" indent="-200981" algn="ctr">
              <a:buFontTx/>
              <a:buChar char="•"/>
              <a:defRPr>
                <a:solidFill>
                  <a:srgbClr val="FFFFFF"/>
                </a:solidFill>
              </a:defRPr>
            </a:lvl2pPr>
            <a:lvl3pPr algn="ctr">
              <a:buFontTx/>
              <a:defRPr>
                <a:solidFill>
                  <a:srgbClr val="FFFFFF"/>
                </a:solidFill>
              </a:defRPr>
            </a:lvl3pPr>
            <a:lvl4pPr algn="ctr">
              <a:buFontTx/>
              <a:defRPr>
                <a:solidFill>
                  <a:srgbClr val="FFFFFF"/>
                </a:solidFill>
              </a:defRPr>
            </a:lvl4pPr>
            <a:lvl5pPr algn="ctr">
              <a:buFontTx/>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0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estion Slide">
    <p:spTree>
      <p:nvGrpSpPr>
        <p:cNvPr id="1" name=""/>
        <p:cNvGrpSpPr/>
        <p:nvPr/>
      </p:nvGrpSpPr>
      <p:grpSpPr>
        <a:xfrm>
          <a:off x="0" y="0"/>
          <a:ext cx="0" cy="0"/>
          <a:chOff x="0" y="0"/>
          <a:chExt cx="0" cy="0"/>
        </a:xfrm>
      </p:grpSpPr>
      <p:pic>
        <p:nvPicPr>
          <p:cNvPr id="416" name="Picture 5" descr="Picture 5"/>
          <p:cNvPicPr>
            <a:picLocks noChangeAspect="1"/>
          </p:cNvPicPr>
          <p:nvPr/>
        </p:nvPicPr>
        <p:blipFill>
          <a:blip r:embed="rId2">
            <a:extLst/>
          </a:blip>
          <a:srcRect l="0" t="0" r="9845" b="0"/>
          <a:stretch>
            <a:fillRect/>
          </a:stretch>
        </p:blipFill>
        <p:spPr>
          <a:xfrm>
            <a:off x="6314330" y="539876"/>
            <a:ext cx="5877671" cy="6217922"/>
          </a:xfrm>
          <a:prstGeom prst="rect">
            <a:avLst/>
          </a:prstGeom>
          <a:ln w="12700">
            <a:miter lim="400000"/>
          </a:ln>
        </p:spPr>
      </p:pic>
      <p:sp>
        <p:nvSpPr>
          <p:cNvPr id="417" name="Footer Shape"/>
          <p:cNvSpPr/>
          <p:nvPr/>
        </p:nvSpPr>
        <p:spPr>
          <a:xfrm>
            <a:off x="0" y="6673249"/>
            <a:ext cx="12192000" cy="182958"/>
          </a:xfrm>
          <a:prstGeom prst="rect">
            <a:avLst/>
          </a:prstGeom>
          <a:solidFill>
            <a:srgbClr val="282828"/>
          </a:solidFill>
          <a:ln w="12700">
            <a:miter lim="400000"/>
          </a:ln>
        </p:spPr>
        <p:txBody>
          <a:bodyPr lIns="45719" rIns="45719" anchor="ctr"/>
          <a:lstStyle/>
          <a:p>
            <a:pPr algn="ctr">
              <a:defRPr sz="1000">
                <a:solidFill>
                  <a:srgbClr val="FFFFFF"/>
                </a:solidFill>
              </a:defRPr>
            </a:pPr>
          </a:p>
        </p:txBody>
      </p:sp>
      <p:sp>
        <p:nvSpPr>
          <p:cNvPr id="418" name="Course Code"/>
          <p:cNvSpPr txBox="1"/>
          <p:nvPr/>
        </p:nvSpPr>
        <p:spPr>
          <a:xfrm>
            <a:off x="11303657" y="6616457"/>
            <a:ext cx="842623" cy="2483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solidFill>
                  <a:srgbClr val="BFBFBF"/>
                </a:solidFill>
              </a:defRPr>
            </a:lvl1pPr>
          </a:lstStyle>
          <a:p>
            <a:pPr/>
            <a:r>
              <a:t>2311</a:t>
            </a:r>
          </a:p>
        </p:txBody>
      </p:sp>
      <p:pic>
        <p:nvPicPr>
          <p:cNvPr id="419" name="Header Graphic" descr="Header Graphic"/>
          <p:cNvPicPr>
            <a:picLocks noChangeAspect="1"/>
          </p:cNvPicPr>
          <p:nvPr/>
        </p:nvPicPr>
        <p:blipFill>
          <a:blip r:embed="rId3">
            <a:extLst/>
          </a:blip>
          <a:stretch>
            <a:fillRect/>
          </a:stretch>
        </p:blipFill>
        <p:spPr>
          <a:xfrm>
            <a:off x="-18291" y="1313"/>
            <a:ext cx="12207242" cy="761253"/>
          </a:xfrm>
          <a:prstGeom prst="rect">
            <a:avLst/>
          </a:prstGeom>
          <a:ln w="12700">
            <a:miter lim="400000"/>
          </a:ln>
        </p:spPr>
      </p:pic>
      <p:sp>
        <p:nvSpPr>
          <p:cNvPr id="420" name="Course Title"/>
          <p:cNvSpPr txBox="1"/>
          <p:nvPr/>
        </p:nvSpPr>
        <p:spPr>
          <a:xfrm>
            <a:off x="91353" y="78651"/>
            <a:ext cx="8659957" cy="2091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60903" defTabSz="914400">
              <a:lnSpc>
                <a:spcPct val="90000"/>
              </a:lnSpc>
              <a:defRPr sz="1600">
                <a:solidFill>
                  <a:srgbClr val="FFFFFF"/>
                </a:solidFill>
              </a:defRPr>
            </a:lvl1pPr>
          </a:lstStyle>
          <a:p>
            <a:pPr/>
            <a:r>
              <a:t>SAFE FORKLIFT OPERATION</a:t>
            </a:r>
          </a:p>
        </p:txBody>
      </p:sp>
      <p:pic>
        <p:nvPicPr>
          <p:cNvPr id="421" name="TT Logo" descr="TT Logo"/>
          <p:cNvPicPr>
            <a:picLocks noChangeAspect="1"/>
          </p:cNvPicPr>
          <p:nvPr/>
        </p:nvPicPr>
        <p:blipFill>
          <a:blip r:embed="rId4">
            <a:extLst/>
          </a:blip>
          <a:stretch>
            <a:fillRect/>
          </a:stretch>
        </p:blipFill>
        <p:spPr>
          <a:xfrm>
            <a:off x="9566539" y="208948"/>
            <a:ext cx="2455745" cy="436577"/>
          </a:xfrm>
          <a:prstGeom prst="rect">
            <a:avLst/>
          </a:prstGeom>
          <a:ln w="12700">
            <a:miter lim="400000"/>
          </a:ln>
        </p:spPr>
      </p:pic>
      <p:pic>
        <p:nvPicPr>
          <p:cNvPr id="422" name="Picture 6" descr="Picture 6"/>
          <p:cNvPicPr>
            <a:picLocks noChangeAspect="1"/>
          </p:cNvPicPr>
          <p:nvPr/>
        </p:nvPicPr>
        <p:blipFill>
          <a:blip r:embed="rId5">
            <a:extLst/>
          </a:blip>
          <a:srcRect l="0" t="8432" r="0" b="2965"/>
          <a:stretch>
            <a:fillRect/>
          </a:stretch>
        </p:blipFill>
        <p:spPr>
          <a:xfrm>
            <a:off x="0" y="761999"/>
            <a:ext cx="12192000" cy="5898575"/>
          </a:xfrm>
          <a:prstGeom prst="rect">
            <a:avLst/>
          </a:prstGeom>
          <a:ln w="12700">
            <a:miter lim="400000"/>
          </a:ln>
        </p:spPr>
      </p:pic>
      <p:sp>
        <p:nvSpPr>
          <p:cNvPr id="423" name="Background"/>
          <p:cNvSpPr/>
          <p:nvPr/>
        </p:nvSpPr>
        <p:spPr>
          <a:xfrm>
            <a:off x="-1" y="758951"/>
            <a:ext cx="12192000" cy="5929747"/>
          </a:xfrm>
          <a:prstGeom prst="rect">
            <a:avLst/>
          </a:prstGeom>
          <a:solidFill>
            <a:srgbClr val="5A5A5A">
              <a:alpha val="25000"/>
            </a:srgbClr>
          </a:solidFill>
          <a:ln w="12700">
            <a:miter lim="400000"/>
          </a:ln>
        </p:spPr>
        <p:txBody>
          <a:bodyPr lIns="45719" rIns="45719" anchor="ctr"/>
          <a:lstStyle/>
          <a:p>
            <a:pPr algn="ctr">
              <a:defRPr sz="1300">
                <a:solidFill>
                  <a:srgbClr val="FFFFFF"/>
                </a:solidFill>
              </a:defRPr>
            </a:pPr>
          </a:p>
        </p:txBody>
      </p:sp>
      <p:sp>
        <p:nvSpPr>
          <p:cNvPr id="424" name="Type in Screen Title"/>
          <p:cNvSpPr txBox="1"/>
          <p:nvPr>
            <p:ph type="title" hasCustomPrompt="1"/>
          </p:nvPr>
        </p:nvSpPr>
        <p:spPr>
          <a:prstGeom prst="rect">
            <a:avLst/>
          </a:prstGeom>
        </p:spPr>
        <p:txBody>
          <a:bodyPr/>
          <a:lstStyle/>
          <a:p>
            <a:pPr/>
            <a:r>
              <a:t>Type in Screen Title</a:t>
            </a:r>
          </a:p>
        </p:txBody>
      </p:sp>
      <p:sp>
        <p:nvSpPr>
          <p:cNvPr id="425" name="Rectangle 9"/>
          <p:cNvSpPr/>
          <p:nvPr/>
        </p:nvSpPr>
        <p:spPr>
          <a:xfrm>
            <a:off x="372820" y="1132294"/>
            <a:ext cx="8273668" cy="5468237"/>
          </a:xfrm>
          <a:prstGeom prst="rect">
            <a:avLst/>
          </a:prstGeom>
          <a:solidFill>
            <a:srgbClr val="F2F2F2"/>
          </a:solidFill>
          <a:ln w="12700">
            <a:miter lim="400000"/>
          </a:ln>
        </p:spPr>
        <p:txBody>
          <a:bodyPr lIns="45719" rIns="45719" anchor="ctr"/>
          <a:lstStyle/>
          <a:p>
            <a:pPr algn="ctr">
              <a:defRPr sz="1000">
                <a:solidFill>
                  <a:srgbClr val="FFFFFF"/>
                </a:solidFill>
              </a:defRPr>
            </a:pPr>
          </a:p>
        </p:txBody>
      </p:sp>
      <p:sp>
        <p:nvSpPr>
          <p:cNvPr id="426" name="Body Level One…"/>
          <p:cNvSpPr txBox="1"/>
          <p:nvPr>
            <p:ph type="body" idx="1"/>
          </p:nvPr>
        </p:nvSpPr>
        <p:spPr>
          <a:xfrm>
            <a:off x="1180897" y="1333118"/>
            <a:ext cx="7346158" cy="5267412"/>
          </a:xfrm>
          <a:prstGeom prst="rect">
            <a:avLst/>
          </a:prstGeom>
        </p:spPr>
        <p:txBody>
          <a:bodyPr/>
          <a:lstStyle>
            <a:lvl1pPr marL="0" indent="115970">
              <a:buSzTx/>
              <a:buFontTx/>
              <a:buNone/>
            </a:lvl1pPr>
            <a:lvl2pPr marL="0" indent="298850">
              <a:buSzTx/>
              <a:buFontTx/>
              <a:buNone/>
            </a:lvl2pPr>
            <a:lvl3pPr>
              <a:buFontTx/>
            </a:lvl3pPr>
            <a:lvl4pPr>
              <a:buFontTx/>
            </a:lvl4pPr>
            <a:lvl5pPr>
              <a:buFontTx/>
            </a:lvl5pPr>
          </a:lstStyle>
          <a:p>
            <a:pPr/>
            <a:r>
              <a:t>Body Level One</a:t>
            </a:r>
          </a:p>
          <a:p>
            <a:pPr lvl="1"/>
            <a:r>
              <a:t>Body Level Two</a:t>
            </a:r>
          </a:p>
          <a:p>
            <a:pPr lvl="2"/>
            <a:r>
              <a:t>Body Level Three</a:t>
            </a:r>
          </a:p>
          <a:p>
            <a:pPr lvl="3"/>
            <a:r>
              <a:t>Body Level Four</a:t>
            </a:r>
          </a:p>
          <a:p>
            <a:pPr lvl="4"/>
            <a:r>
              <a:t>Body Level Five</a:t>
            </a:r>
          </a:p>
        </p:txBody>
      </p:sp>
      <p:sp>
        <p:nvSpPr>
          <p:cNvPr id="427" name="Rectangle: Top Corners Rounded 5"/>
          <p:cNvSpPr/>
          <p:nvPr/>
        </p:nvSpPr>
        <p:spPr>
          <a:xfrm rot="5400000">
            <a:off x="-373058" y="1177104"/>
            <a:ext cx="1519836" cy="1430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163" y="0"/>
                </a:moveTo>
                <a:lnTo>
                  <a:pt x="11437" y="0"/>
                </a:lnTo>
                <a:cubicBezTo>
                  <a:pt x="17050" y="0"/>
                  <a:pt x="21600" y="4835"/>
                  <a:pt x="21600" y="10800"/>
                </a:cubicBezTo>
                <a:lnTo>
                  <a:pt x="21600" y="21600"/>
                </a:lnTo>
                <a:lnTo>
                  <a:pt x="0" y="21600"/>
                </a:lnTo>
                <a:lnTo>
                  <a:pt x="0" y="10800"/>
                </a:lnTo>
                <a:cubicBezTo>
                  <a:pt x="0" y="4835"/>
                  <a:pt x="4550" y="0"/>
                  <a:pt x="10163" y="0"/>
                </a:cubicBezTo>
                <a:close/>
              </a:path>
            </a:pathLst>
          </a:custGeom>
          <a:solidFill>
            <a:srgbClr val="FFFFFF"/>
          </a:solidFill>
          <a:ln w="12700">
            <a:miter lim="400000"/>
          </a:ln>
        </p:spPr>
        <p:txBody>
          <a:bodyPr lIns="45719" rIns="45719" anchor="ctr"/>
          <a:lstStyle/>
          <a:p>
            <a:pPr algn="ctr">
              <a:defRPr sz="1000">
                <a:solidFill>
                  <a:srgbClr val="FFFFFF"/>
                </a:solidFill>
              </a:defRPr>
            </a:pPr>
          </a:p>
        </p:txBody>
      </p:sp>
      <p:sp>
        <p:nvSpPr>
          <p:cNvPr id="428" name="TextBox 7"/>
          <p:cNvSpPr txBox="1"/>
          <p:nvPr/>
        </p:nvSpPr>
        <p:spPr>
          <a:xfrm>
            <a:off x="268457" y="1303047"/>
            <a:ext cx="705730" cy="94784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6600">
                <a:solidFill>
                  <a:srgbClr val="919191"/>
                </a:solidFill>
              </a:defRPr>
            </a:lvl1pPr>
          </a:lstStyle>
          <a:p>
            <a:pPr/>
            <a:r>
              <a:t>Q</a:t>
            </a:r>
          </a:p>
        </p:txBody>
      </p:sp>
      <p:sp>
        <p:nvSpPr>
          <p:cNvPr id="429" name="Picture Placeholder"/>
          <p:cNvSpPr/>
          <p:nvPr>
            <p:ph type="pic" sz="half" idx="21"/>
          </p:nvPr>
        </p:nvSpPr>
        <p:spPr>
          <a:xfrm>
            <a:off x="8646487" y="762000"/>
            <a:ext cx="3545511" cy="5898575"/>
          </a:xfrm>
          <a:prstGeom prst="rect">
            <a:avLst/>
          </a:prstGeom>
        </p:spPr>
        <p:txBody>
          <a:bodyPr lIns="91439" rIns="91439">
            <a:noAutofit/>
          </a:bodyPr>
          <a:lstStyle/>
          <a:p>
            <a:pPr/>
          </a:p>
        </p:txBody>
      </p:sp>
      <p:sp>
        <p:nvSpPr>
          <p:cNvPr id="4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Answer Slide">
    <p:spTree>
      <p:nvGrpSpPr>
        <p:cNvPr id="1" name=""/>
        <p:cNvGrpSpPr/>
        <p:nvPr/>
      </p:nvGrpSpPr>
      <p:grpSpPr>
        <a:xfrm>
          <a:off x="0" y="0"/>
          <a:ext cx="0" cy="0"/>
          <a:chOff x="0" y="0"/>
          <a:chExt cx="0" cy="0"/>
        </a:xfrm>
      </p:grpSpPr>
      <p:pic>
        <p:nvPicPr>
          <p:cNvPr id="437" name="Picture 5" descr="Picture 5"/>
          <p:cNvPicPr>
            <a:picLocks noChangeAspect="1"/>
          </p:cNvPicPr>
          <p:nvPr/>
        </p:nvPicPr>
        <p:blipFill>
          <a:blip r:embed="rId2">
            <a:extLst/>
          </a:blip>
          <a:srcRect l="0" t="0" r="9845" b="0"/>
          <a:stretch>
            <a:fillRect/>
          </a:stretch>
        </p:blipFill>
        <p:spPr>
          <a:xfrm>
            <a:off x="6314330" y="539876"/>
            <a:ext cx="5877671" cy="6217922"/>
          </a:xfrm>
          <a:prstGeom prst="rect">
            <a:avLst/>
          </a:prstGeom>
          <a:ln w="12700">
            <a:miter lim="400000"/>
          </a:ln>
        </p:spPr>
      </p:pic>
      <p:sp>
        <p:nvSpPr>
          <p:cNvPr id="438" name="Footer Shape"/>
          <p:cNvSpPr/>
          <p:nvPr/>
        </p:nvSpPr>
        <p:spPr>
          <a:xfrm>
            <a:off x="0" y="6673249"/>
            <a:ext cx="12192000" cy="182958"/>
          </a:xfrm>
          <a:prstGeom prst="rect">
            <a:avLst/>
          </a:prstGeom>
          <a:solidFill>
            <a:srgbClr val="282828"/>
          </a:solidFill>
          <a:ln w="12700">
            <a:miter lim="400000"/>
          </a:ln>
        </p:spPr>
        <p:txBody>
          <a:bodyPr lIns="45719" rIns="45719" anchor="ctr"/>
          <a:lstStyle/>
          <a:p>
            <a:pPr algn="ctr">
              <a:defRPr sz="1000">
                <a:solidFill>
                  <a:srgbClr val="FFFFFF"/>
                </a:solidFill>
              </a:defRPr>
            </a:pPr>
          </a:p>
        </p:txBody>
      </p:sp>
      <p:sp>
        <p:nvSpPr>
          <p:cNvPr id="439" name="Course Code"/>
          <p:cNvSpPr txBox="1"/>
          <p:nvPr/>
        </p:nvSpPr>
        <p:spPr>
          <a:xfrm>
            <a:off x="11303657" y="6616457"/>
            <a:ext cx="842623" cy="2483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solidFill>
                  <a:srgbClr val="BFBFBF"/>
                </a:solidFill>
              </a:defRPr>
            </a:lvl1pPr>
          </a:lstStyle>
          <a:p>
            <a:pPr/>
            <a:r>
              <a:t>2311</a:t>
            </a:r>
          </a:p>
        </p:txBody>
      </p:sp>
      <p:pic>
        <p:nvPicPr>
          <p:cNvPr id="440" name="Header Graphic" descr="Header Graphic"/>
          <p:cNvPicPr>
            <a:picLocks noChangeAspect="1"/>
          </p:cNvPicPr>
          <p:nvPr/>
        </p:nvPicPr>
        <p:blipFill>
          <a:blip r:embed="rId3">
            <a:extLst/>
          </a:blip>
          <a:stretch>
            <a:fillRect/>
          </a:stretch>
        </p:blipFill>
        <p:spPr>
          <a:xfrm>
            <a:off x="-18291" y="1313"/>
            <a:ext cx="12207242" cy="761253"/>
          </a:xfrm>
          <a:prstGeom prst="rect">
            <a:avLst/>
          </a:prstGeom>
          <a:ln w="12700">
            <a:miter lim="400000"/>
          </a:ln>
        </p:spPr>
      </p:pic>
      <p:sp>
        <p:nvSpPr>
          <p:cNvPr id="441" name="Course Title"/>
          <p:cNvSpPr txBox="1"/>
          <p:nvPr/>
        </p:nvSpPr>
        <p:spPr>
          <a:xfrm>
            <a:off x="91353" y="78651"/>
            <a:ext cx="8659957" cy="2091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60903" defTabSz="914400">
              <a:lnSpc>
                <a:spcPct val="90000"/>
              </a:lnSpc>
              <a:defRPr sz="1600">
                <a:solidFill>
                  <a:srgbClr val="FFFFFF"/>
                </a:solidFill>
              </a:defRPr>
            </a:lvl1pPr>
          </a:lstStyle>
          <a:p>
            <a:pPr/>
            <a:r>
              <a:t>SAFE FORKLIFT OPERATION</a:t>
            </a:r>
          </a:p>
        </p:txBody>
      </p:sp>
      <p:pic>
        <p:nvPicPr>
          <p:cNvPr id="442" name="TT Logo" descr="TT Logo"/>
          <p:cNvPicPr>
            <a:picLocks noChangeAspect="1"/>
          </p:cNvPicPr>
          <p:nvPr/>
        </p:nvPicPr>
        <p:blipFill>
          <a:blip r:embed="rId4">
            <a:extLst/>
          </a:blip>
          <a:stretch>
            <a:fillRect/>
          </a:stretch>
        </p:blipFill>
        <p:spPr>
          <a:xfrm>
            <a:off x="9566539" y="208948"/>
            <a:ext cx="2455745" cy="436577"/>
          </a:xfrm>
          <a:prstGeom prst="rect">
            <a:avLst/>
          </a:prstGeom>
          <a:ln w="12700">
            <a:miter lim="400000"/>
          </a:ln>
        </p:spPr>
      </p:pic>
      <p:pic>
        <p:nvPicPr>
          <p:cNvPr id="443" name="Picture 6" descr="Picture 6"/>
          <p:cNvPicPr>
            <a:picLocks noChangeAspect="1"/>
          </p:cNvPicPr>
          <p:nvPr/>
        </p:nvPicPr>
        <p:blipFill>
          <a:blip r:embed="rId5">
            <a:extLst/>
          </a:blip>
          <a:srcRect l="0" t="8432" r="0" b="2965"/>
          <a:stretch>
            <a:fillRect/>
          </a:stretch>
        </p:blipFill>
        <p:spPr>
          <a:xfrm>
            <a:off x="0" y="761999"/>
            <a:ext cx="12192000" cy="5898575"/>
          </a:xfrm>
          <a:prstGeom prst="rect">
            <a:avLst/>
          </a:prstGeom>
          <a:ln w="12700">
            <a:miter lim="400000"/>
          </a:ln>
        </p:spPr>
      </p:pic>
      <p:sp>
        <p:nvSpPr>
          <p:cNvPr id="444" name="Background"/>
          <p:cNvSpPr/>
          <p:nvPr/>
        </p:nvSpPr>
        <p:spPr>
          <a:xfrm>
            <a:off x="-1" y="758951"/>
            <a:ext cx="12192000" cy="5929747"/>
          </a:xfrm>
          <a:prstGeom prst="rect">
            <a:avLst/>
          </a:prstGeom>
          <a:solidFill>
            <a:srgbClr val="5A5A5A">
              <a:alpha val="25000"/>
            </a:srgbClr>
          </a:solidFill>
          <a:ln w="12700">
            <a:miter lim="400000"/>
          </a:ln>
        </p:spPr>
        <p:txBody>
          <a:bodyPr lIns="45719" rIns="45719" anchor="ctr"/>
          <a:lstStyle/>
          <a:p>
            <a:pPr algn="ctr">
              <a:defRPr sz="1300">
                <a:solidFill>
                  <a:srgbClr val="FFFFFF"/>
                </a:solidFill>
              </a:defRPr>
            </a:pPr>
          </a:p>
        </p:txBody>
      </p:sp>
      <p:sp>
        <p:nvSpPr>
          <p:cNvPr id="445" name="Type in Screen Title"/>
          <p:cNvSpPr txBox="1"/>
          <p:nvPr>
            <p:ph type="title" hasCustomPrompt="1"/>
          </p:nvPr>
        </p:nvSpPr>
        <p:spPr>
          <a:prstGeom prst="rect">
            <a:avLst/>
          </a:prstGeom>
        </p:spPr>
        <p:txBody>
          <a:bodyPr/>
          <a:lstStyle/>
          <a:p>
            <a:pPr/>
            <a:r>
              <a:t>Type in Screen Title</a:t>
            </a:r>
          </a:p>
        </p:txBody>
      </p:sp>
      <p:sp>
        <p:nvSpPr>
          <p:cNvPr id="446" name="Rectangle 9"/>
          <p:cNvSpPr/>
          <p:nvPr/>
        </p:nvSpPr>
        <p:spPr>
          <a:xfrm>
            <a:off x="372820" y="1132294"/>
            <a:ext cx="8273668" cy="5468237"/>
          </a:xfrm>
          <a:prstGeom prst="rect">
            <a:avLst/>
          </a:prstGeom>
          <a:solidFill>
            <a:srgbClr val="F2F2F2"/>
          </a:solidFill>
          <a:ln w="12700">
            <a:miter lim="400000"/>
          </a:ln>
        </p:spPr>
        <p:txBody>
          <a:bodyPr lIns="45719" rIns="45719" anchor="ctr"/>
          <a:lstStyle/>
          <a:p>
            <a:pPr algn="ctr">
              <a:defRPr sz="1000">
                <a:solidFill>
                  <a:srgbClr val="FFFFFF"/>
                </a:solidFill>
              </a:defRPr>
            </a:pPr>
          </a:p>
        </p:txBody>
      </p:sp>
      <p:sp>
        <p:nvSpPr>
          <p:cNvPr id="447" name="Body Level One…"/>
          <p:cNvSpPr txBox="1"/>
          <p:nvPr>
            <p:ph type="body" idx="1"/>
          </p:nvPr>
        </p:nvSpPr>
        <p:spPr>
          <a:xfrm>
            <a:off x="1180897" y="1333118"/>
            <a:ext cx="7346158" cy="5267412"/>
          </a:xfrm>
          <a:prstGeom prst="rect">
            <a:avLst/>
          </a:prstGeom>
        </p:spPr>
        <p:txBody>
          <a:bodyPr/>
          <a:lstStyle>
            <a:lvl1pPr marL="0" indent="115970">
              <a:buSzTx/>
              <a:buFontTx/>
              <a:buNone/>
            </a:lvl1pPr>
            <a:lvl2pPr marL="0" indent="298850">
              <a:buSzTx/>
              <a:buFontTx/>
              <a:buNone/>
            </a:lvl2pPr>
            <a:lvl3pPr>
              <a:buFontTx/>
            </a:lvl3pPr>
            <a:lvl4pPr>
              <a:buFontTx/>
            </a:lvl4pPr>
            <a:lvl5pPr>
              <a:buFontTx/>
            </a:lvl5pPr>
          </a:lstStyle>
          <a:p>
            <a:pPr/>
            <a:r>
              <a:t>Body Level One</a:t>
            </a:r>
          </a:p>
          <a:p>
            <a:pPr lvl="1"/>
            <a:r>
              <a:t>Body Level Two</a:t>
            </a:r>
          </a:p>
          <a:p>
            <a:pPr lvl="2"/>
            <a:r>
              <a:t>Body Level Three</a:t>
            </a:r>
          </a:p>
          <a:p>
            <a:pPr lvl="3"/>
            <a:r>
              <a:t>Body Level Four</a:t>
            </a:r>
          </a:p>
          <a:p>
            <a:pPr lvl="4"/>
            <a:r>
              <a:t>Body Level Five</a:t>
            </a:r>
          </a:p>
        </p:txBody>
      </p:sp>
      <p:sp>
        <p:nvSpPr>
          <p:cNvPr id="448" name="Rectangle: Top Corners Rounded 5"/>
          <p:cNvSpPr/>
          <p:nvPr/>
        </p:nvSpPr>
        <p:spPr>
          <a:xfrm rot="5400000">
            <a:off x="-373058" y="1177104"/>
            <a:ext cx="1519836" cy="1430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163" y="0"/>
                </a:moveTo>
                <a:lnTo>
                  <a:pt x="11437" y="0"/>
                </a:lnTo>
                <a:cubicBezTo>
                  <a:pt x="17050" y="0"/>
                  <a:pt x="21600" y="4835"/>
                  <a:pt x="21600" y="10800"/>
                </a:cubicBezTo>
                <a:lnTo>
                  <a:pt x="21600" y="21600"/>
                </a:lnTo>
                <a:lnTo>
                  <a:pt x="0" y="21600"/>
                </a:lnTo>
                <a:lnTo>
                  <a:pt x="0" y="10800"/>
                </a:lnTo>
                <a:cubicBezTo>
                  <a:pt x="0" y="4835"/>
                  <a:pt x="4550" y="0"/>
                  <a:pt x="10163" y="0"/>
                </a:cubicBezTo>
                <a:close/>
              </a:path>
            </a:pathLst>
          </a:custGeom>
          <a:solidFill>
            <a:srgbClr val="FFFFFF"/>
          </a:solidFill>
          <a:ln w="12700">
            <a:miter lim="400000"/>
          </a:ln>
        </p:spPr>
        <p:txBody>
          <a:bodyPr lIns="45719" rIns="45719" anchor="ctr"/>
          <a:lstStyle/>
          <a:p>
            <a:pPr algn="ctr">
              <a:defRPr sz="1000">
                <a:solidFill>
                  <a:srgbClr val="FFFFFF"/>
                </a:solidFill>
              </a:defRPr>
            </a:pPr>
          </a:p>
        </p:txBody>
      </p:sp>
      <p:sp>
        <p:nvSpPr>
          <p:cNvPr id="449" name="TextBox 7"/>
          <p:cNvSpPr txBox="1"/>
          <p:nvPr/>
        </p:nvSpPr>
        <p:spPr>
          <a:xfrm>
            <a:off x="268457" y="1303047"/>
            <a:ext cx="705730" cy="94784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6600">
                <a:solidFill>
                  <a:srgbClr val="919191"/>
                </a:solidFill>
              </a:defRPr>
            </a:lvl1pPr>
          </a:lstStyle>
          <a:p>
            <a:pPr/>
            <a:r>
              <a:t>A</a:t>
            </a:r>
          </a:p>
        </p:txBody>
      </p:sp>
      <p:sp>
        <p:nvSpPr>
          <p:cNvPr id="450" name="Picture Placeholder"/>
          <p:cNvSpPr/>
          <p:nvPr>
            <p:ph type="pic" sz="half" idx="21"/>
          </p:nvPr>
        </p:nvSpPr>
        <p:spPr>
          <a:xfrm>
            <a:off x="8646487" y="762000"/>
            <a:ext cx="3545511" cy="5898575"/>
          </a:xfrm>
          <a:prstGeom prst="rect">
            <a:avLst/>
          </a:prstGeom>
        </p:spPr>
        <p:txBody>
          <a:bodyPr lIns="91439" rIns="91439">
            <a:noAutofit/>
          </a:bodyPr>
          <a:lstStyle/>
          <a:p>
            <a:pPr/>
          </a:p>
        </p:txBody>
      </p:sp>
      <p:sp>
        <p:nvSpPr>
          <p:cNvPr id="45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ircle + Bullets B">
    <p:spTree>
      <p:nvGrpSpPr>
        <p:cNvPr id="1" name=""/>
        <p:cNvGrpSpPr/>
        <p:nvPr/>
      </p:nvGrpSpPr>
      <p:grpSpPr>
        <a:xfrm>
          <a:off x="0" y="0"/>
          <a:ext cx="0" cy="0"/>
          <a:chOff x="0" y="0"/>
          <a:chExt cx="0" cy="0"/>
        </a:xfrm>
      </p:grpSpPr>
      <p:pic>
        <p:nvPicPr>
          <p:cNvPr id="458" name="Picture 5" descr="Picture 5"/>
          <p:cNvPicPr>
            <a:picLocks noChangeAspect="1"/>
          </p:cNvPicPr>
          <p:nvPr/>
        </p:nvPicPr>
        <p:blipFill>
          <a:blip r:embed="rId2">
            <a:extLst/>
          </a:blip>
          <a:srcRect l="0" t="0" r="9845" b="0"/>
          <a:stretch>
            <a:fillRect/>
          </a:stretch>
        </p:blipFill>
        <p:spPr>
          <a:xfrm>
            <a:off x="6314330" y="539876"/>
            <a:ext cx="5877671" cy="6217922"/>
          </a:xfrm>
          <a:prstGeom prst="rect">
            <a:avLst/>
          </a:prstGeom>
          <a:ln w="12700">
            <a:miter lim="400000"/>
          </a:ln>
        </p:spPr>
      </p:pic>
      <p:sp>
        <p:nvSpPr>
          <p:cNvPr id="459" name="Footer Shape"/>
          <p:cNvSpPr/>
          <p:nvPr/>
        </p:nvSpPr>
        <p:spPr>
          <a:xfrm>
            <a:off x="0" y="6673249"/>
            <a:ext cx="12192000" cy="182958"/>
          </a:xfrm>
          <a:prstGeom prst="rect">
            <a:avLst/>
          </a:prstGeom>
          <a:solidFill>
            <a:srgbClr val="282828"/>
          </a:solidFill>
          <a:ln w="12700">
            <a:miter lim="400000"/>
          </a:ln>
        </p:spPr>
        <p:txBody>
          <a:bodyPr lIns="45719" rIns="45719" anchor="ctr"/>
          <a:lstStyle/>
          <a:p>
            <a:pPr algn="ctr">
              <a:defRPr sz="1000">
                <a:solidFill>
                  <a:srgbClr val="FFFFFF"/>
                </a:solidFill>
              </a:defRPr>
            </a:pPr>
          </a:p>
        </p:txBody>
      </p:sp>
      <p:sp>
        <p:nvSpPr>
          <p:cNvPr id="460" name="Course Code"/>
          <p:cNvSpPr txBox="1"/>
          <p:nvPr/>
        </p:nvSpPr>
        <p:spPr>
          <a:xfrm>
            <a:off x="11303657" y="6616457"/>
            <a:ext cx="842623" cy="2483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solidFill>
                  <a:srgbClr val="BFBFBF"/>
                </a:solidFill>
              </a:defRPr>
            </a:lvl1pPr>
          </a:lstStyle>
          <a:p>
            <a:pPr/>
            <a:r>
              <a:t>2311</a:t>
            </a:r>
          </a:p>
        </p:txBody>
      </p:sp>
      <p:pic>
        <p:nvPicPr>
          <p:cNvPr id="461" name="Header Graphic" descr="Header Graphic"/>
          <p:cNvPicPr>
            <a:picLocks noChangeAspect="1"/>
          </p:cNvPicPr>
          <p:nvPr/>
        </p:nvPicPr>
        <p:blipFill>
          <a:blip r:embed="rId3">
            <a:extLst/>
          </a:blip>
          <a:stretch>
            <a:fillRect/>
          </a:stretch>
        </p:blipFill>
        <p:spPr>
          <a:xfrm>
            <a:off x="-18291" y="1313"/>
            <a:ext cx="12207242" cy="761253"/>
          </a:xfrm>
          <a:prstGeom prst="rect">
            <a:avLst/>
          </a:prstGeom>
          <a:ln w="12700">
            <a:miter lim="400000"/>
          </a:ln>
        </p:spPr>
      </p:pic>
      <p:sp>
        <p:nvSpPr>
          <p:cNvPr id="462" name="Course Title"/>
          <p:cNvSpPr txBox="1"/>
          <p:nvPr/>
        </p:nvSpPr>
        <p:spPr>
          <a:xfrm>
            <a:off x="91353" y="78651"/>
            <a:ext cx="8659957" cy="2091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60903" defTabSz="914400">
              <a:lnSpc>
                <a:spcPct val="90000"/>
              </a:lnSpc>
              <a:defRPr sz="1600">
                <a:solidFill>
                  <a:srgbClr val="FFFFFF"/>
                </a:solidFill>
              </a:defRPr>
            </a:lvl1pPr>
          </a:lstStyle>
          <a:p>
            <a:pPr/>
            <a:r>
              <a:t>SAFE FORKLIFT OPERATION</a:t>
            </a:r>
          </a:p>
        </p:txBody>
      </p:sp>
      <p:pic>
        <p:nvPicPr>
          <p:cNvPr id="463" name="TT Logo" descr="TT Logo"/>
          <p:cNvPicPr>
            <a:picLocks noChangeAspect="1"/>
          </p:cNvPicPr>
          <p:nvPr/>
        </p:nvPicPr>
        <p:blipFill>
          <a:blip r:embed="rId4">
            <a:extLst/>
          </a:blip>
          <a:stretch>
            <a:fillRect/>
          </a:stretch>
        </p:blipFill>
        <p:spPr>
          <a:xfrm>
            <a:off x="9566539" y="208948"/>
            <a:ext cx="2455745" cy="436577"/>
          </a:xfrm>
          <a:prstGeom prst="rect">
            <a:avLst/>
          </a:prstGeom>
          <a:ln w="12700">
            <a:miter lim="400000"/>
          </a:ln>
        </p:spPr>
      </p:pic>
      <p:sp>
        <p:nvSpPr>
          <p:cNvPr id="464" name="Rectangle 12"/>
          <p:cNvSpPr/>
          <p:nvPr/>
        </p:nvSpPr>
        <p:spPr>
          <a:xfrm>
            <a:off x="0" y="857250"/>
            <a:ext cx="6219825" cy="5699212"/>
          </a:xfrm>
          <a:prstGeom prst="rect">
            <a:avLst/>
          </a:prstGeom>
          <a:solidFill>
            <a:srgbClr val="FFFFFF"/>
          </a:solidFill>
          <a:ln w="12700">
            <a:miter lim="400000"/>
          </a:ln>
        </p:spPr>
        <p:txBody>
          <a:bodyPr lIns="45719" rIns="45719" anchor="ctr"/>
          <a:lstStyle/>
          <a:p>
            <a:pPr algn="ctr">
              <a:defRPr sz="1000">
                <a:solidFill>
                  <a:srgbClr val="FFFFFF"/>
                </a:solidFill>
              </a:defRPr>
            </a:pPr>
          </a:p>
        </p:txBody>
      </p:sp>
      <p:sp>
        <p:nvSpPr>
          <p:cNvPr id="465" name="Body Level One…"/>
          <p:cNvSpPr txBox="1"/>
          <p:nvPr>
            <p:ph type="body" sz="quarter" idx="1"/>
          </p:nvPr>
        </p:nvSpPr>
        <p:spPr>
          <a:xfrm>
            <a:off x="3799842" y="2060693"/>
            <a:ext cx="7823429" cy="524958"/>
          </a:xfrm>
          <a:prstGeom prst="rect">
            <a:avLst/>
          </a:prstGeom>
          <a:solidFill>
            <a:srgbClr val="B1D551">
              <a:alpha val="50000"/>
            </a:srgbClr>
          </a:solidFill>
        </p:spPr>
        <p:txBody>
          <a:bodyPr anchor="ctr"/>
          <a:lstStyle>
            <a:lvl1pPr marL="0" indent="0" algn="r">
              <a:buSzTx/>
              <a:buFontTx/>
              <a:buNone/>
            </a:lvl1pPr>
            <a:lvl2pPr marL="310608" indent="-200981" algn="r">
              <a:buFontTx/>
              <a:buChar char="•"/>
            </a:lvl2pPr>
            <a:lvl3pPr algn="r">
              <a:buFontTx/>
            </a:lvl3pPr>
            <a:lvl4pPr algn="r">
              <a:buFontTx/>
            </a:lvl4pPr>
            <a:lvl5pPr algn="r">
              <a:buFontTx/>
            </a:lvl5pPr>
          </a:lstStyle>
          <a:p>
            <a:pPr/>
            <a:r>
              <a:t>Body Level One</a:t>
            </a:r>
          </a:p>
          <a:p>
            <a:pPr lvl="1"/>
            <a:r>
              <a:t>Body Level Two</a:t>
            </a:r>
          </a:p>
          <a:p>
            <a:pPr lvl="2"/>
            <a:r>
              <a:t>Body Level Three</a:t>
            </a:r>
          </a:p>
          <a:p>
            <a:pPr lvl="3"/>
            <a:r>
              <a:t>Body Level Four</a:t>
            </a:r>
          </a:p>
          <a:p>
            <a:pPr lvl="4"/>
            <a:r>
              <a:t>Body Level Five</a:t>
            </a:r>
          </a:p>
        </p:txBody>
      </p:sp>
      <p:sp>
        <p:nvSpPr>
          <p:cNvPr id="466" name="Text Placeholder"/>
          <p:cNvSpPr/>
          <p:nvPr>
            <p:ph type="body" sz="quarter" idx="21"/>
          </p:nvPr>
        </p:nvSpPr>
        <p:spPr>
          <a:xfrm>
            <a:off x="3799842" y="2869494"/>
            <a:ext cx="7823429" cy="524958"/>
          </a:xfrm>
          <a:prstGeom prst="rect">
            <a:avLst/>
          </a:prstGeom>
          <a:solidFill>
            <a:srgbClr val="B1D551">
              <a:alpha val="50000"/>
            </a:srgbClr>
          </a:solidFill>
        </p:spPr>
        <p:txBody>
          <a:bodyPr anchor="ctr"/>
          <a:lstStyle/>
          <a:p>
            <a:pPr marL="0" indent="0" algn="r">
              <a:buSzTx/>
              <a:buFontTx/>
              <a:buNone/>
            </a:pPr>
          </a:p>
        </p:txBody>
      </p:sp>
      <p:sp>
        <p:nvSpPr>
          <p:cNvPr id="467" name="Text Placeholder"/>
          <p:cNvSpPr/>
          <p:nvPr>
            <p:ph type="body" sz="quarter" idx="22"/>
          </p:nvPr>
        </p:nvSpPr>
        <p:spPr>
          <a:xfrm>
            <a:off x="3799842" y="3693753"/>
            <a:ext cx="7823429" cy="524959"/>
          </a:xfrm>
          <a:prstGeom prst="rect">
            <a:avLst/>
          </a:prstGeom>
          <a:solidFill>
            <a:srgbClr val="B1D551">
              <a:alpha val="50000"/>
            </a:srgbClr>
          </a:solidFill>
        </p:spPr>
        <p:txBody>
          <a:bodyPr anchor="ctr"/>
          <a:lstStyle/>
          <a:p>
            <a:pPr marL="0" indent="0" algn="r">
              <a:buSzTx/>
              <a:buFontTx/>
              <a:buNone/>
            </a:pPr>
          </a:p>
        </p:txBody>
      </p:sp>
      <p:sp>
        <p:nvSpPr>
          <p:cNvPr id="468" name="Text Placeholder"/>
          <p:cNvSpPr/>
          <p:nvPr>
            <p:ph type="body" sz="quarter" idx="23"/>
          </p:nvPr>
        </p:nvSpPr>
        <p:spPr>
          <a:xfrm>
            <a:off x="3799842" y="4500214"/>
            <a:ext cx="7823429" cy="524958"/>
          </a:xfrm>
          <a:prstGeom prst="rect">
            <a:avLst/>
          </a:prstGeom>
          <a:solidFill>
            <a:srgbClr val="B1D551">
              <a:alpha val="50000"/>
            </a:srgbClr>
          </a:solidFill>
        </p:spPr>
        <p:txBody>
          <a:bodyPr anchor="ctr"/>
          <a:lstStyle/>
          <a:p>
            <a:pPr marL="0" indent="0" algn="r">
              <a:buSzTx/>
              <a:buFontTx/>
              <a:buNone/>
            </a:pPr>
          </a:p>
        </p:txBody>
      </p:sp>
      <p:sp>
        <p:nvSpPr>
          <p:cNvPr id="469" name="Type in Screen Title"/>
          <p:cNvSpPr txBox="1"/>
          <p:nvPr>
            <p:ph type="title" hasCustomPrompt="1"/>
          </p:nvPr>
        </p:nvSpPr>
        <p:spPr>
          <a:prstGeom prst="rect">
            <a:avLst/>
          </a:prstGeom>
        </p:spPr>
        <p:txBody>
          <a:bodyPr/>
          <a:lstStyle/>
          <a:p>
            <a:pPr/>
            <a:r>
              <a:t>Type in Screen Title</a:t>
            </a:r>
          </a:p>
        </p:txBody>
      </p:sp>
      <p:sp>
        <p:nvSpPr>
          <p:cNvPr id="470" name="Oval 5"/>
          <p:cNvSpPr/>
          <p:nvPr/>
        </p:nvSpPr>
        <p:spPr>
          <a:xfrm>
            <a:off x="446758" y="1113973"/>
            <a:ext cx="5194628" cy="5194628"/>
          </a:xfrm>
          <a:prstGeom prst="ellipse">
            <a:avLst/>
          </a:prstGeom>
          <a:solidFill>
            <a:srgbClr val="FFFFFF"/>
          </a:solidFill>
          <a:ln w="19050">
            <a:solidFill>
              <a:srgbClr val="92D050"/>
            </a:solidFill>
            <a:miter/>
          </a:ln>
        </p:spPr>
        <p:txBody>
          <a:bodyPr lIns="45719" rIns="45719" anchor="ctr"/>
          <a:lstStyle/>
          <a:p>
            <a:pPr algn="ctr">
              <a:defRPr sz="1000">
                <a:solidFill>
                  <a:srgbClr val="FFFFFF"/>
                </a:solidFill>
              </a:defRPr>
            </a:pPr>
          </a:p>
        </p:txBody>
      </p:sp>
      <p:sp>
        <p:nvSpPr>
          <p:cNvPr id="471" name="Picture Frame 1"/>
          <p:cNvSpPr/>
          <p:nvPr>
            <p:ph type="pic" sz="half" idx="24"/>
          </p:nvPr>
        </p:nvSpPr>
        <p:spPr>
          <a:xfrm>
            <a:off x="568728" y="1255998"/>
            <a:ext cx="4939708" cy="4924466"/>
          </a:xfrm>
          <a:prstGeom prst="rect">
            <a:avLst/>
          </a:prstGeom>
        </p:spPr>
        <p:txBody>
          <a:bodyPr lIns="91439" rIns="91439">
            <a:noAutofit/>
          </a:bodyPr>
          <a:lstStyle/>
          <a:p>
            <a:pPr/>
          </a:p>
        </p:txBody>
      </p:sp>
      <p:sp>
        <p:nvSpPr>
          <p:cNvPr id="47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ircle + Bullets A">
    <p:spTree>
      <p:nvGrpSpPr>
        <p:cNvPr id="1" name=""/>
        <p:cNvGrpSpPr/>
        <p:nvPr/>
      </p:nvGrpSpPr>
      <p:grpSpPr>
        <a:xfrm>
          <a:off x="0" y="0"/>
          <a:ext cx="0" cy="0"/>
          <a:chOff x="0" y="0"/>
          <a:chExt cx="0" cy="0"/>
        </a:xfrm>
      </p:grpSpPr>
      <p:pic>
        <p:nvPicPr>
          <p:cNvPr id="479" name="Picture 5" descr="Picture 5"/>
          <p:cNvPicPr>
            <a:picLocks noChangeAspect="1"/>
          </p:cNvPicPr>
          <p:nvPr/>
        </p:nvPicPr>
        <p:blipFill>
          <a:blip r:embed="rId2">
            <a:extLst/>
          </a:blip>
          <a:srcRect l="0" t="0" r="9845" b="0"/>
          <a:stretch>
            <a:fillRect/>
          </a:stretch>
        </p:blipFill>
        <p:spPr>
          <a:xfrm>
            <a:off x="6314330" y="539876"/>
            <a:ext cx="5877671" cy="6217922"/>
          </a:xfrm>
          <a:prstGeom prst="rect">
            <a:avLst/>
          </a:prstGeom>
          <a:ln w="12700">
            <a:miter lim="400000"/>
          </a:ln>
        </p:spPr>
      </p:pic>
      <p:sp>
        <p:nvSpPr>
          <p:cNvPr id="480" name="Footer Shape"/>
          <p:cNvSpPr/>
          <p:nvPr/>
        </p:nvSpPr>
        <p:spPr>
          <a:xfrm>
            <a:off x="0" y="6673249"/>
            <a:ext cx="12192000" cy="182958"/>
          </a:xfrm>
          <a:prstGeom prst="rect">
            <a:avLst/>
          </a:prstGeom>
          <a:solidFill>
            <a:srgbClr val="282828"/>
          </a:solidFill>
          <a:ln w="12700">
            <a:miter lim="400000"/>
          </a:ln>
        </p:spPr>
        <p:txBody>
          <a:bodyPr lIns="45719" rIns="45719" anchor="ctr"/>
          <a:lstStyle/>
          <a:p>
            <a:pPr algn="ctr">
              <a:defRPr sz="1000">
                <a:solidFill>
                  <a:srgbClr val="FFFFFF"/>
                </a:solidFill>
              </a:defRPr>
            </a:pPr>
          </a:p>
        </p:txBody>
      </p:sp>
      <p:sp>
        <p:nvSpPr>
          <p:cNvPr id="481" name="Course Code"/>
          <p:cNvSpPr txBox="1"/>
          <p:nvPr/>
        </p:nvSpPr>
        <p:spPr>
          <a:xfrm>
            <a:off x="11303657" y="6616457"/>
            <a:ext cx="842623" cy="2483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solidFill>
                  <a:srgbClr val="BFBFBF"/>
                </a:solidFill>
              </a:defRPr>
            </a:lvl1pPr>
          </a:lstStyle>
          <a:p>
            <a:pPr/>
            <a:r>
              <a:t>2311</a:t>
            </a:r>
          </a:p>
        </p:txBody>
      </p:sp>
      <p:pic>
        <p:nvPicPr>
          <p:cNvPr id="482" name="Header Graphic" descr="Header Graphic"/>
          <p:cNvPicPr>
            <a:picLocks noChangeAspect="1"/>
          </p:cNvPicPr>
          <p:nvPr/>
        </p:nvPicPr>
        <p:blipFill>
          <a:blip r:embed="rId3">
            <a:extLst/>
          </a:blip>
          <a:stretch>
            <a:fillRect/>
          </a:stretch>
        </p:blipFill>
        <p:spPr>
          <a:xfrm>
            <a:off x="-18291" y="1313"/>
            <a:ext cx="12207242" cy="761253"/>
          </a:xfrm>
          <a:prstGeom prst="rect">
            <a:avLst/>
          </a:prstGeom>
          <a:ln w="12700">
            <a:miter lim="400000"/>
          </a:ln>
        </p:spPr>
      </p:pic>
      <p:sp>
        <p:nvSpPr>
          <p:cNvPr id="483" name="Course Title"/>
          <p:cNvSpPr txBox="1"/>
          <p:nvPr/>
        </p:nvSpPr>
        <p:spPr>
          <a:xfrm>
            <a:off x="91353" y="78651"/>
            <a:ext cx="8659957" cy="2091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60903" defTabSz="914400">
              <a:lnSpc>
                <a:spcPct val="90000"/>
              </a:lnSpc>
              <a:defRPr sz="1600">
                <a:solidFill>
                  <a:srgbClr val="FFFFFF"/>
                </a:solidFill>
              </a:defRPr>
            </a:lvl1pPr>
          </a:lstStyle>
          <a:p>
            <a:pPr/>
            <a:r>
              <a:t>SAFE FORKLIFT OPERATION</a:t>
            </a:r>
          </a:p>
        </p:txBody>
      </p:sp>
      <p:pic>
        <p:nvPicPr>
          <p:cNvPr id="484" name="TT Logo" descr="TT Logo"/>
          <p:cNvPicPr>
            <a:picLocks noChangeAspect="1"/>
          </p:cNvPicPr>
          <p:nvPr/>
        </p:nvPicPr>
        <p:blipFill>
          <a:blip r:embed="rId4">
            <a:extLst/>
          </a:blip>
          <a:stretch>
            <a:fillRect/>
          </a:stretch>
        </p:blipFill>
        <p:spPr>
          <a:xfrm>
            <a:off x="9566539" y="208948"/>
            <a:ext cx="2455745" cy="436577"/>
          </a:xfrm>
          <a:prstGeom prst="rect">
            <a:avLst/>
          </a:prstGeom>
          <a:ln w="12700">
            <a:miter lim="400000"/>
          </a:ln>
        </p:spPr>
      </p:pic>
      <p:sp>
        <p:nvSpPr>
          <p:cNvPr id="485" name="Rectangle 26"/>
          <p:cNvSpPr/>
          <p:nvPr/>
        </p:nvSpPr>
        <p:spPr>
          <a:xfrm>
            <a:off x="0" y="857250"/>
            <a:ext cx="6219825" cy="5699212"/>
          </a:xfrm>
          <a:prstGeom prst="rect">
            <a:avLst/>
          </a:prstGeom>
          <a:solidFill>
            <a:srgbClr val="FFFFFF"/>
          </a:solidFill>
          <a:ln w="12700">
            <a:miter lim="400000"/>
          </a:ln>
        </p:spPr>
        <p:txBody>
          <a:bodyPr lIns="45719" rIns="45719" anchor="ctr"/>
          <a:lstStyle/>
          <a:p>
            <a:pPr algn="ctr">
              <a:defRPr sz="1000">
                <a:solidFill>
                  <a:srgbClr val="FFFFFF"/>
                </a:solidFill>
              </a:defRPr>
            </a:pPr>
          </a:p>
        </p:txBody>
      </p:sp>
      <p:grpSp>
        <p:nvGrpSpPr>
          <p:cNvPr id="488" name="Group 27"/>
          <p:cNvGrpSpPr/>
          <p:nvPr/>
        </p:nvGrpSpPr>
        <p:grpSpPr>
          <a:xfrm>
            <a:off x="4739235" y="2192483"/>
            <a:ext cx="1344179" cy="203293"/>
            <a:chOff x="0" y="0"/>
            <a:chExt cx="1344177" cy="203292"/>
          </a:xfrm>
        </p:grpSpPr>
        <p:sp>
          <p:nvSpPr>
            <p:cNvPr id="486" name="Straight Connector 28"/>
            <p:cNvSpPr/>
            <p:nvPr/>
          </p:nvSpPr>
          <p:spPr>
            <a:xfrm>
              <a:off x="0" y="101646"/>
              <a:ext cx="1242533" cy="1"/>
            </a:xfrm>
            <a:prstGeom prst="line">
              <a:avLst/>
            </a:prstGeom>
            <a:noFill/>
            <a:ln w="19050" cap="flat">
              <a:solidFill>
                <a:srgbClr val="92D050"/>
              </a:solidFill>
              <a:prstDash val="solid"/>
              <a:miter lim="800000"/>
            </a:ln>
            <a:effectLst/>
          </p:spPr>
          <p:txBody>
            <a:bodyPr wrap="square" lIns="45719" tIns="45719" rIns="45719" bIns="45719" numCol="1" anchor="t">
              <a:noAutofit/>
            </a:bodyPr>
            <a:lstStyle/>
            <a:p>
              <a:pPr/>
            </a:p>
          </p:txBody>
        </p:sp>
        <p:sp>
          <p:nvSpPr>
            <p:cNvPr id="487" name="Oval 29"/>
            <p:cNvSpPr/>
            <p:nvPr/>
          </p:nvSpPr>
          <p:spPr>
            <a:xfrm>
              <a:off x="1140885" y="-1"/>
              <a:ext cx="203293" cy="203294"/>
            </a:xfrm>
            <a:prstGeom prst="ellipse">
              <a:avLst/>
            </a:prstGeom>
            <a:solidFill>
              <a:srgbClr val="FFFFFF"/>
            </a:solidFill>
            <a:ln w="19050" cap="flat">
              <a:solidFill>
                <a:srgbClr val="92D050"/>
              </a:solidFill>
              <a:prstDash val="solid"/>
              <a:miter lim="800000"/>
            </a:ln>
            <a:effectLst/>
          </p:spPr>
          <p:txBody>
            <a:bodyPr wrap="square" lIns="45719" tIns="45719" rIns="45719" bIns="45719" numCol="1" anchor="ctr">
              <a:noAutofit/>
            </a:bodyPr>
            <a:lstStyle/>
            <a:p>
              <a:pPr algn="ctr">
                <a:defRPr sz="1000">
                  <a:solidFill>
                    <a:srgbClr val="FFFFFF"/>
                  </a:solidFill>
                </a:defRPr>
              </a:pPr>
            </a:p>
          </p:txBody>
        </p:sp>
      </p:grpSp>
      <p:grpSp>
        <p:nvGrpSpPr>
          <p:cNvPr id="491" name="Group 30"/>
          <p:cNvGrpSpPr/>
          <p:nvPr/>
        </p:nvGrpSpPr>
        <p:grpSpPr>
          <a:xfrm>
            <a:off x="4739235" y="3019084"/>
            <a:ext cx="1344179" cy="203293"/>
            <a:chOff x="0" y="0"/>
            <a:chExt cx="1344177" cy="203292"/>
          </a:xfrm>
        </p:grpSpPr>
        <p:sp>
          <p:nvSpPr>
            <p:cNvPr id="489" name="Straight Connector 31"/>
            <p:cNvSpPr/>
            <p:nvPr/>
          </p:nvSpPr>
          <p:spPr>
            <a:xfrm>
              <a:off x="0" y="101646"/>
              <a:ext cx="1242533" cy="1"/>
            </a:xfrm>
            <a:prstGeom prst="line">
              <a:avLst/>
            </a:prstGeom>
            <a:noFill/>
            <a:ln w="19050" cap="flat">
              <a:solidFill>
                <a:srgbClr val="92D050"/>
              </a:solidFill>
              <a:prstDash val="solid"/>
              <a:miter lim="800000"/>
            </a:ln>
            <a:effectLst/>
          </p:spPr>
          <p:txBody>
            <a:bodyPr wrap="square" lIns="45719" tIns="45719" rIns="45719" bIns="45719" numCol="1" anchor="t">
              <a:noAutofit/>
            </a:bodyPr>
            <a:lstStyle/>
            <a:p>
              <a:pPr/>
            </a:p>
          </p:txBody>
        </p:sp>
        <p:sp>
          <p:nvSpPr>
            <p:cNvPr id="490" name="Oval 32"/>
            <p:cNvSpPr/>
            <p:nvPr/>
          </p:nvSpPr>
          <p:spPr>
            <a:xfrm>
              <a:off x="1140885" y="-1"/>
              <a:ext cx="203293" cy="203294"/>
            </a:xfrm>
            <a:prstGeom prst="ellipse">
              <a:avLst/>
            </a:prstGeom>
            <a:solidFill>
              <a:srgbClr val="FFFFFF"/>
            </a:solidFill>
            <a:ln w="19050" cap="flat">
              <a:solidFill>
                <a:srgbClr val="92D050"/>
              </a:solidFill>
              <a:prstDash val="solid"/>
              <a:miter lim="800000"/>
            </a:ln>
            <a:effectLst/>
          </p:spPr>
          <p:txBody>
            <a:bodyPr wrap="square" lIns="45719" tIns="45719" rIns="45719" bIns="45719" numCol="1" anchor="ctr">
              <a:noAutofit/>
            </a:bodyPr>
            <a:lstStyle/>
            <a:p>
              <a:pPr algn="ctr">
                <a:defRPr sz="1000">
                  <a:solidFill>
                    <a:srgbClr val="FFFFFF"/>
                  </a:solidFill>
                </a:defRPr>
              </a:pPr>
            </a:p>
          </p:txBody>
        </p:sp>
      </p:grpSp>
      <p:grpSp>
        <p:nvGrpSpPr>
          <p:cNvPr id="494" name="Group 33"/>
          <p:cNvGrpSpPr/>
          <p:nvPr/>
        </p:nvGrpSpPr>
        <p:grpSpPr>
          <a:xfrm>
            <a:off x="4739235" y="3845686"/>
            <a:ext cx="1344179" cy="203293"/>
            <a:chOff x="0" y="0"/>
            <a:chExt cx="1344177" cy="203292"/>
          </a:xfrm>
        </p:grpSpPr>
        <p:sp>
          <p:nvSpPr>
            <p:cNvPr id="492" name="Straight Connector 34"/>
            <p:cNvSpPr/>
            <p:nvPr/>
          </p:nvSpPr>
          <p:spPr>
            <a:xfrm>
              <a:off x="0" y="101646"/>
              <a:ext cx="1242533" cy="1"/>
            </a:xfrm>
            <a:prstGeom prst="line">
              <a:avLst/>
            </a:prstGeom>
            <a:noFill/>
            <a:ln w="19050" cap="flat">
              <a:solidFill>
                <a:srgbClr val="92D050"/>
              </a:solidFill>
              <a:prstDash val="solid"/>
              <a:miter lim="800000"/>
            </a:ln>
            <a:effectLst/>
          </p:spPr>
          <p:txBody>
            <a:bodyPr wrap="square" lIns="45719" tIns="45719" rIns="45719" bIns="45719" numCol="1" anchor="t">
              <a:noAutofit/>
            </a:bodyPr>
            <a:lstStyle/>
            <a:p>
              <a:pPr/>
            </a:p>
          </p:txBody>
        </p:sp>
        <p:sp>
          <p:nvSpPr>
            <p:cNvPr id="493" name="Oval 35"/>
            <p:cNvSpPr/>
            <p:nvPr/>
          </p:nvSpPr>
          <p:spPr>
            <a:xfrm>
              <a:off x="1140885" y="-1"/>
              <a:ext cx="203293" cy="203294"/>
            </a:xfrm>
            <a:prstGeom prst="ellipse">
              <a:avLst/>
            </a:prstGeom>
            <a:solidFill>
              <a:srgbClr val="FFFFFF"/>
            </a:solidFill>
            <a:ln w="19050" cap="flat">
              <a:solidFill>
                <a:srgbClr val="92D050"/>
              </a:solidFill>
              <a:prstDash val="solid"/>
              <a:miter lim="800000"/>
            </a:ln>
            <a:effectLst/>
          </p:spPr>
          <p:txBody>
            <a:bodyPr wrap="square" lIns="45719" tIns="45719" rIns="45719" bIns="45719" numCol="1" anchor="ctr">
              <a:noAutofit/>
            </a:bodyPr>
            <a:lstStyle/>
            <a:p>
              <a:pPr algn="ctr">
                <a:defRPr sz="1000">
                  <a:solidFill>
                    <a:srgbClr val="FFFFFF"/>
                  </a:solidFill>
                </a:defRPr>
              </a:pPr>
            </a:p>
          </p:txBody>
        </p:sp>
      </p:grpSp>
      <p:grpSp>
        <p:nvGrpSpPr>
          <p:cNvPr id="497" name="Group 36"/>
          <p:cNvGrpSpPr/>
          <p:nvPr/>
        </p:nvGrpSpPr>
        <p:grpSpPr>
          <a:xfrm>
            <a:off x="4739235" y="4672288"/>
            <a:ext cx="1344179" cy="203293"/>
            <a:chOff x="0" y="0"/>
            <a:chExt cx="1344177" cy="203292"/>
          </a:xfrm>
        </p:grpSpPr>
        <p:sp>
          <p:nvSpPr>
            <p:cNvPr id="495" name="Straight Connector 37"/>
            <p:cNvSpPr/>
            <p:nvPr/>
          </p:nvSpPr>
          <p:spPr>
            <a:xfrm>
              <a:off x="0" y="101646"/>
              <a:ext cx="1242533" cy="1"/>
            </a:xfrm>
            <a:prstGeom prst="line">
              <a:avLst/>
            </a:prstGeom>
            <a:noFill/>
            <a:ln w="19050" cap="flat">
              <a:solidFill>
                <a:srgbClr val="92D050"/>
              </a:solidFill>
              <a:prstDash val="solid"/>
              <a:miter lim="800000"/>
            </a:ln>
            <a:effectLst/>
          </p:spPr>
          <p:txBody>
            <a:bodyPr wrap="square" lIns="45719" tIns="45719" rIns="45719" bIns="45719" numCol="1" anchor="t">
              <a:noAutofit/>
            </a:bodyPr>
            <a:lstStyle/>
            <a:p>
              <a:pPr/>
            </a:p>
          </p:txBody>
        </p:sp>
        <p:sp>
          <p:nvSpPr>
            <p:cNvPr id="496" name="Oval 38"/>
            <p:cNvSpPr/>
            <p:nvPr/>
          </p:nvSpPr>
          <p:spPr>
            <a:xfrm>
              <a:off x="1140885" y="-1"/>
              <a:ext cx="203293" cy="203294"/>
            </a:xfrm>
            <a:prstGeom prst="ellipse">
              <a:avLst/>
            </a:prstGeom>
            <a:solidFill>
              <a:srgbClr val="FFFFFF"/>
            </a:solidFill>
            <a:ln w="19050" cap="flat">
              <a:solidFill>
                <a:srgbClr val="92D050"/>
              </a:solidFill>
              <a:prstDash val="solid"/>
              <a:miter lim="800000"/>
            </a:ln>
            <a:effectLst/>
          </p:spPr>
          <p:txBody>
            <a:bodyPr wrap="square" lIns="45719" tIns="45719" rIns="45719" bIns="45719" numCol="1" anchor="ctr">
              <a:noAutofit/>
            </a:bodyPr>
            <a:lstStyle/>
            <a:p>
              <a:pPr algn="ctr">
                <a:defRPr sz="1000">
                  <a:solidFill>
                    <a:srgbClr val="FFFFFF"/>
                  </a:solidFill>
                </a:defRPr>
              </a:pPr>
            </a:p>
          </p:txBody>
        </p:sp>
      </p:grpSp>
      <p:sp>
        <p:nvSpPr>
          <p:cNvPr id="498" name="Body Level One…"/>
          <p:cNvSpPr txBox="1"/>
          <p:nvPr>
            <p:ph type="body" sz="quarter" idx="1" hasCustomPrompt="1"/>
          </p:nvPr>
        </p:nvSpPr>
        <p:spPr>
          <a:xfrm>
            <a:off x="6101115" y="2120070"/>
            <a:ext cx="5924974" cy="348119"/>
          </a:xfrm>
          <a:prstGeom prst="rect">
            <a:avLst/>
          </a:prstGeom>
        </p:spPr>
        <p:txBody>
          <a:bodyPr/>
          <a:lstStyle>
            <a:lvl1pPr marL="0" indent="115970">
              <a:buSzTx/>
              <a:buFontTx/>
              <a:buNone/>
            </a:lvl1pPr>
            <a:lvl2pPr>
              <a:buFontTx/>
            </a:lvl2pPr>
            <a:lvl3pPr>
              <a:buFontTx/>
            </a:lvl3pPr>
            <a:lvl4pPr>
              <a:buFontTx/>
            </a:lvl4pPr>
            <a:lvl5pPr>
              <a:buFontTx/>
            </a:lvl5pPr>
          </a:lstStyle>
          <a:p>
            <a:pPr/>
            <a:r>
              <a:t>Edit Master text styles</a:t>
            </a:r>
          </a:p>
          <a:p>
            <a:pPr lvl="1"/>
            <a:r>
              <a:t/>
            </a:r>
          </a:p>
          <a:p>
            <a:pPr lvl="2"/>
            <a:r>
              <a:t/>
            </a:r>
          </a:p>
          <a:p>
            <a:pPr lvl="3"/>
            <a:r>
              <a:t/>
            </a:r>
          </a:p>
          <a:p>
            <a:pPr lvl="4"/>
            <a:r>
              <a:t/>
            </a:r>
          </a:p>
        </p:txBody>
      </p:sp>
      <p:sp>
        <p:nvSpPr>
          <p:cNvPr id="499" name="Type in Screen Title"/>
          <p:cNvSpPr txBox="1"/>
          <p:nvPr>
            <p:ph type="title" hasCustomPrompt="1"/>
          </p:nvPr>
        </p:nvSpPr>
        <p:spPr>
          <a:prstGeom prst="rect">
            <a:avLst/>
          </a:prstGeom>
        </p:spPr>
        <p:txBody>
          <a:bodyPr/>
          <a:lstStyle/>
          <a:p>
            <a:pPr/>
            <a:r>
              <a:t>Type in Screen Title</a:t>
            </a:r>
          </a:p>
        </p:txBody>
      </p:sp>
      <p:sp>
        <p:nvSpPr>
          <p:cNvPr id="500" name="Text Placeholder"/>
          <p:cNvSpPr/>
          <p:nvPr>
            <p:ph type="body" sz="quarter" idx="21" hasCustomPrompt="1"/>
          </p:nvPr>
        </p:nvSpPr>
        <p:spPr>
          <a:xfrm>
            <a:off x="6101115" y="2946672"/>
            <a:ext cx="5924975" cy="348119"/>
          </a:xfrm>
          <a:prstGeom prst="rect">
            <a:avLst/>
          </a:prstGeom>
        </p:spPr>
        <p:txBody>
          <a:bodyPr/>
          <a:lstStyle>
            <a:lvl1pPr marL="0" indent="91617" defTabSz="721707">
              <a:lnSpc>
                <a:spcPts val="1900"/>
              </a:lnSpc>
              <a:spcBef>
                <a:spcPts val="900"/>
              </a:spcBef>
              <a:buSzTx/>
              <a:buFontTx/>
              <a:buNone/>
              <a:defRPr sz="1738"/>
            </a:lvl1pPr>
          </a:lstStyle>
          <a:p>
            <a:pPr/>
            <a:r>
              <a:t>Edit Master text styles</a:t>
            </a:r>
          </a:p>
        </p:txBody>
      </p:sp>
      <p:sp>
        <p:nvSpPr>
          <p:cNvPr id="501" name="Text Placeholder"/>
          <p:cNvSpPr/>
          <p:nvPr>
            <p:ph type="body" sz="quarter" idx="22" hasCustomPrompt="1"/>
          </p:nvPr>
        </p:nvSpPr>
        <p:spPr>
          <a:xfrm>
            <a:off x="6101115" y="3773273"/>
            <a:ext cx="5924975" cy="348119"/>
          </a:xfrm>
          <a:prstGeom prst="rect">
            <a:avLst/>
          </a:prstGeom>
        </p:spPr>
        <p:txBody>
          <a:bodyPr/>
          <a:lstStyle>
            <a:lvl1pPr marL="0" indent="91617" defTabSz="721707">
              <a:lnSpc>
                <a:spcPts val="1900"/>
              </a:lnSpc>
              <a:spcBef>
                <a:spcPts val="900"/>
              </a:spcBef>
              <a:buSzTx/>
              <a:buFontTx/>
              <a:buNone/>
              <a:defRPr sz="1738"/>
            </a:lvl1pPr>
          </a:lstStyle>
          <a:p>
            <a:pPr/>
            <a:r>
              <a:t>Edit Master text styles</a:t>
            </a:r>
          </a:p>
        </p:txBody>
      </p:sp>
      <p:sp>
        <p:nvSpPr>
          <p:cNvPr id="502" name="Text Placeholder"/>
          <p:cNvSpPr/>
          <p:nvPr>
            <p:ph type="body" sz="quarter" idx="23" hasCustomPrompt="1"/>
          </p:nvPr>
        </p:nvSpPr>
        <p:spPr>
          <a:xfrm>
            <a:off x="6101115" y="4599875"/>
            <a:ext cx="5924975" cy="348119"/>
          </a:xfrm>
          <a:prstGeom prst="rect">
            <a:avLst/>
          </a:prstGeom>
        </p:spPr>
        <p:txBody>
          <a:bodyPr/>
          <a:lstStyle>
            <a:lvl1pPr marL="0" indent="91617" defTabSz="721707">
              <a:lnSpc>
                <a:spcPts val="1900"/>
              </a:lnSpc>
              <a:spcBef>
                <a:spcPts val="900"/>
              </a:spcBef>
              <a:buSzTx/>
              <a:buFontTx/>
              <a:buNone/>
              <a:defRPr sz="1738"/>
            </a:lvl1pPr>
          </a:lstStyle>
          <a:p>
            <a:pPr/>
            <a:r>
              <a:t>Edit Master text styles</a:t>
            </a:r>
          </a:p>
        </p:txBody>
      </p:sp>
      <p:sp>
        <p:nvSpPr>
          <p:cNvPr id="503" name="Oval 5"/>
          <p:cNvSpPr/>
          <p:nvPr/>
        </p:nvSpPr>
        <p:spPr>
          <a:xfrm>
            <a:off x="446758" y="1113973"/>
            <a:ext cx="5194628" cy="5194628"/>
          </a:xfrm>
          <a:prstGeom prst="ellipse">
            <a:avLst/>
          </a:prstGeom>
          <a:solidFill>
            <a:srgbClr val="FFFFFF"/>
          </a:solidFill>
          <a:ln w="19050">
            <a:solidFill>
              <a:srgbClr val="92D050"/>
            </a:solidFill>
            <a:miter/>
          </a:ln>
        </p:spPr>
        <p:txBody>
          <a:bodyPr lIns="45719" rIns="45719" anchor="ctr"/>
          <a:lstStyle/>
          <a:p>
            <a:pPr algn="ctr">
              <a:defRPr sz="1000">
                <a:solidFill>
                  <a:srgbClr val="FFFFFF"/>
                </a:solidFill>
              </a:defRPr>
            </a:pPr>
          </a:p>
        </p:txBody>
      </p:sp>
      <p:sp>
        <p:nvSpPr>
          <p:cNvPr id="504" name="Picture Frame 1"/>
          <p:cNvSpPr/>
          <p:nvPr>
            <p:ph type="pic" sz="half" idx="24"/>
          </p:nvPr>
        </p:nvSpPr>
        <p:spPr>
          <a:xfrm>
            <a:off x="568728" y="1255998"/>
            <a:ext cx="4939708" cy="4924466"/>
          </a:xfrm>
          <a:prstGeom prst="rect">
            <a:avLst/>
          </a:prstGeom>
        </p:spPr>
        <p:txBody>
          <a:bodyPr lIns="91439" rIns="91439">
            <a:noAutofit/>
          </a:bodyPr>
          <a:lstStyle/>
          <a:p>
            <a:pPr/>
          </a:p>
        </p:txBody>
      </p:sp>
      <p:sp>
        <p:nvSpPr>
          <p:cNvPr id="50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Circle + Bullets A">
    <p:spTree>
      <p:nvGrpSpPr>
        <p:cNvPr id="1" name=""/>
        <p:cNvGrpSpPr/>
        <p:nvPr/>
      </p:nvGrpSpPr>
      <p:grpSpPr>
        <a:xfrm>
          <a:off x="0" y="0"/>
          <a:ext cx="0" cy="0"/>
          <a:chOff x="0" y="0"/>
          <a:chExt cx="0" cy="0"/>
        </a:xfrm>
      </p:grpSpPr>
      <p:pic>
        <p:nvPicPr>
          <p:cNvPr id="512" name="Picture 5" descr="Picture 5"/>
          <p:cNvPicPr>
            <a:picLocks noChangeAspect="1"/>
          </p:cNvPicPr>
          <p:nvPr/>
        </p:nvPicPr>
        <p:blipFill>
          <a:blip r:embed="rId2">
            <a:extLst/>
          </a:blip>
          <a:srcRect l="0" t="0" r="9845" b="0"/>
          <a:stretch>
            <a:fillRect/>
          </a:stretch>
        </p:blipFill>
        <p:spPr>
          <a:xfrm>
            <a:off x="6314330" y="539876"/>
            <a:ext cx="5877671" cy="6217922"/>
          </a:xfrm>
          <a:prstGeom prst="rect">
            <a:avLst/>
          </a:prstGeom>
          <a:ln w="12700">
            <a:miter lim="400000"/>
          </a:ln>
        </p:spPr>
      </p:pic>
      <p:sp>
        <p:nvSpPr>
          <p:cNvPr id="513" name="Footer Shape"/>
          <p:cNvSpPr/>
          <p:nvPr/>
        </p:nvSpPr>
        <p:spPr>
          <a:xfrm>
            <a:off x="0" y="6673249"/>
            <a:ext cx="12192000" cy="182958"/>
          </a:xfrm>
          <a:prstGeom prst="rect">
            <a:avLst/>
          </a:prstGeom>
          <a:solidFill>
            <a:srgbClr val="282828"/>
          </a:solidFill>
          <a:ln w="12700">
            <a:miter lim="400000"/>
          </a:ln>
        </p:spPr>
        <p:txBody>
          <a:bodyPr lIns="45719" rIns="45719" anchor="ctr"/>
          <a:lstStyle/>
          <a:p>
            <a:pPr algn="ctr">
              <a:defRPr sz="1000">
                <a:solidFill>
                  <a:srgbClr val="FFFFFF"/>
                </a:solidFill>
              </a:defRPr>
            </a:pPr>
          </a:p>
        </p:txBody>
      </p:sp>
      <p:sp>
        <p:nvSpPr>
          <p:cNvPr id="514" name="Course Code"/>
          <p:cNvSpPr txBox="1"/>
          <p:nvPr/>
        </p:nvSpPr>
        <p:spPr>
          <a:xfrm>
            <a:off x="11303657" y="6616457"/>
            <a:ext cx="842623" cy="2483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solidFill>
                  <a:srgbClr val="BFBFBF"/>
                </a:solidFill>
              </a:defRPr>
            </a:lvl1pPr>
          </a:lstStyle>
          <a:p>
            <a:pPr/>
            <a:r>
              <a:t>2311</a:t>
            </a:r>
          </a:p>
        </p:txBody>
      </p:sp>
      <p:pic>
        <p:nvPicPr>
          <p:cNvPr id="515" name="Header Graphic" descr="Header Graphic"/>
          <p:cNvPicPr>
            <a:picLocks noChangeAspect="1"/>
          </p:cNvPicPr>
          <p:nvPr/>
        </p:nvPicPr>
        <p:blipFill>
          <a:blip r:embed="rId3">
            <a:extLst/>
          </a:blip>
          <a:stretch>
            <a:fillRect/>
          </a:stretch>
        </p:blipFill>
        <p:spPr>
          <a:xfrm>
            <a:off x="-18291" y="1313"/>
            <a:ext cx="12207242" cy="761253"/>
          </a:xfrm>
          <a:prstGeom prst="rect">
            <a:avLst/>
          </a:prstGeom>
          <a:ln w="12700">
            <a:miter lim="400000"/>
          </a:ln>
        </p:spPr>
      </p:pic>
      <p:sp>
        <p:nvSpPr>
          <p:cNvPr id="516" name="Course Title"/>
          <p:cNvSpPr txBox="1"/>
          <p:nvPr/>
        </p:nvSpPr>
        <p:spPr>
          <a:xfrm>
            <a:off x="91353" y="78651"/>
            <a:ext cx="8659957" cy="2091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60903" defTabSz="914400">
              <a:lnSpc>
                <a:spcPct val="90000"/>
              </a:lnSpc>
              <a:defRPr sz="1600">
                <a:solidFill>
                  <a:srgbClr val="FFFFFF"/>
                </a:solidFill>
              </a:defRPr>
            </a:lvl1pPr>
          </a:lstStyle>
          <a:p>
            <a:pPr/>
            <a:r>
              <a:t>SAFE FORKLIFT OPERATION</a:t>
            </a:r>
          </a:p>
        </p:txBody>
      </p:sp>
      <p:pic>
        <p:nvPicPr>
          <p:cNvPr id="517" name="TT Logo" descr="TT Logo"/>
          <p:cNvPicPr>
            <a:picLocks noChangeAspect="1"/>
          </p:cNvPicPr>
          <p:nvPr/>
        </p:nvPicPr>
        <p:blipFill>
          <a:blip r:embed="rId4">
            <a:extLst/>
          </a:blip>
          <a:stretch>
            <a:fillRect/>
          </a:stretch>
        </p:blipFill>
        <p:spPr>
          <a:xfrm>
            <a:off x="9566539" y="208948"/>
            <a:ext cx="2455745" cy="436577"/>
          </a:xfrm>
          <a:prstGeom prst="rect">
            <a:avLst/>
          </a:prstGeom>
          <a:ln w="12700">
            <a:miter lim="400000"/>
          </a:ln>
        </p:spPr>
      </p:pic>
      <p:sp>
        <p:nvSpPr>
          <p:cNvPr id="518" name="Rectangle 26"/>
          <p:cNvSpPr/>
          <p:nvPr/>
        </p:nvSpPr>
        <p:spPr>
          <a:xfrm>
            <a:off x="0" y="857250"/>
            <a:ext cx="6219825" cy="5699212"/>
          </a:xfrm>
          <a:prstGeom prst="rect">
            <a:avLst/>
          </a:prstGeom>
          <a:solidFill>
            <a:srgbClr val="FFFFFF"/>
          </a:solidFill>
          <a:ln w="12700">
            <a:miter lim="400000"/>
          </a:ln>
        </p:spPr>
        <p:txBody>
          <a:bodyPr lIns="45719" rIns="45719" anchor="ctr"/>
          <a:lstStyle/>
          <a:p>
            <a:pPr algn="ctr">
              <a:defRPr sz="1000">
                <a:solidFill>
                  <a:srgbClr val="FFFFFF"/>
                </a:solidFill>
              </a:defRPr>
            </a:pPr>
          </a:p>
        </p:txBody>
      </p:sp>
      <p:grpSp>
        <p:nvGrpSpPr>
          <p:cNvPr id="521" name="Group 27"/>
          <p:cNvGrpSpPr/>
          <p:nvPr/>
        </p:nvGrpSpPr>
        <p:grpSpPr>
          <a:xfrm>
            <a:off x="4739235" y="2787288"/>
            <a:ext cx="1344179" cy="203293"/>
            <a:chOff x="0" y="0"/>
            <a:chExt cx="1344177" cy="203292"/>
          </a:xfrm>
        </p:grpSpPr>
        <p:sp>
          <p:nvSpPr>
            <p:cNvPr id="519" name="Straight Connector 28"/>
            <p:cNvSpPr/>
            <p:nvPr/>
          </p:nvSpPr>
          <p:spPr>
            <a:xfrm>
              <a:off x="0" y="101646"/>
              <a:ext cx="1242533" cy="1"/>
            </a:xfrm>
            <a:prstGeom prst="line">
              <a:avLst/>
            </a:prstGeom>
            <a:noFill/>
            <a:ln w="19050" cap="flat">
              <a:solidFill>
                <a:srgbClr val="92D050"/>
              </a:solidFill>
              <a:prstDash val="solid"/>
              <a:miter lim="800000"/>
            </a:ln>
            <a:effectLst/>
          </p:spPr>
          <p:txBody>
            <a:bodyPr wrap="square" lIns="45719" tIns="45719" rIns="45719" bIns="45719" numCol="1" anchor="t">
              <a:noAutofit/>
            </a:bodyPr>
            <a:lstStyle/>
            <a:p>
              <a:pPr/>
            </a:p>
          </p:txBody>
        </p:sp>
        <p:sp>
          <p:nvSpPr>
            <p:cNvPr id="520" name="Oval 29"/>
            <p:cNvSpPr/>
            <p:nvPr/>
          </p:nvSpPr>
          <p:spPr>
            <a:xfrm>
              <a:off x="1140885" y="-1"/>
              <a:ext cx="203293" cy="203294"/>
            </a:xfrm>
            <a:prstGeom prst="ellipse">
              <a:avLst/>
            </a:prstGeom>
            <a:solidFill>
              <a:srgbClr val="FFFFFF"/>
            </a:solidFill>
            <a:ln w="19050" cap="flat">
              <a:solidFill>
                <a:srgbClr val="92D050"/>
              </a:solidFill>
              <a:prstDash val="solid"/>
              <a:miter lim="800000"/>
            </a:ln>
            <a:effectLst/>
          </p:spPr>
          <p:txBody>
            <a:bodyPr wrap="square" lIns="45719" tIns="45719" rIns="45719" bIns="45719" numCol="1" anchor="ctr">
              <a:noAutofit/>
            </a:bodyPr>
            <a:lstStyle/>
            <a:p>
              <a:pPr algn="ctr">
                <a:defRPr sz="1000">
                  <a:solidFill>
                    <a:srgbClr val="FFFFFF"/>
                  </a:solidFill>
                </a:defRPr>
              </a:pPr>
            </a:p>
          </p:txBody>
        </p:sp>
      </p:grpSp>
      <p:grpSp>
        <p:nvGrpSpPr>
          <p:cNvPr id="524" name="Group 30"/>
          <p:cNvGrpSpPr/>
          <p:nvPr/>
        </p:nvGrpSpPr>
        <p:grpSpPr>
          <a:xfrm>
            <a:off x="4739235" y="3613889"/>
            <a:ext cx="1344179" cy="203293"/>
            <a:chOff x="0" y="0"/>
            <a:chExt cx="1344177" cy="203292"/>
          </a:xfrm>
        </p:grpSpPr>
        <p:sp>
          <p:nvSpPr>
            <p:cNvPr id="522" name="Straight Connector 31"/>
            <p:cNvSpPr/>
            <p:nvPr/>
          </p:nvSpPr>
          <p:spPr>
            <a:xfrm>
              <a:off x="0" y="101646"/>
              <a:ext cx="1242533" cy="1"/>
            </a:xfrm>
            <a:prstGeom prst="line">
              <a:avLst/>
            </a:prstGeom>
            <a:noFill/>
            <a:ln w="19050" cap="flat">
              <a:solidFill>
                <a:srgbClr val="92D050"/>
              </a:solidFill>
              <a:prstDash val="solid"/>
              <a:miter lim="800000"/>
            </a:ln>
            <a:effectLst/>
          </p:spPr>
          <p:txBody>
            <a:bodyPr wrap="square" lIns="45719" tIns="45719" rIns="45719" bIns="45719" numCol="1" anchor="t">
              <a:noAutofit/>
            </a:bodyPr>
            <a:lstStyle/>
            <a:p>
              <a:pPr/>
            </a:p>
          </p:txBody>
        </p:sp>
        <p:sp>
          <p:nvSpPr>
            <p:cNvPr id="523" name="Oval 32"/>
            <p:cNvSpPr/>
            <p:nvPr/>
          </p:nvSpPr>
          <p:spPr>
            <a:xfrm>
              <a:off x="1140885" y="-1"/>
              <a:ext cx="203293" cy="203294"/>
            </a:xfrm>
            <a:prstGeom prst="ellipse">
              <a:avLst/>
            </a:prstGeom>
            <a:solidFill>
              <a:srgbClr val="FFFFFF"/>
            </a:solidFill>
            <a:ln w="19050" cap="flat">
              <a:solidFill>
                <a:srgbClr val="92D050"/>
              </a:solidFill>
              <a:prstDash val="solid"/>
              <a:miter lim="800000"/>
            </a:ln>
            <a:effectLst/>
          </p:spPr>
          <p:txBody>
            <a:bodyPr wrap="square" lIns="45719" tIns="45719" rIns="45719" bIns="45719" numCol="1" anchor="ctr">
              <a:noAutofit/>
            </a:bodyPr>
            <a:lstStyle/>
            <a:p>
              <a:pPr algn="ctr">
                <a:defRPr sz="1000">
                  <a:solidFill>
                    <a:srgbClr val="FFFFFF"/>
                  </a:solidFill>
                </a:defRPr>
              </a:pPr>
            </a:p>
          </p:txBody>
        </p:sp>
      </p:grpSp>
      <p:grpSp>
        <p:nvGrpSpPr>
          <p:cNvPr id="527" name="Group 33"/>
          <p:cNvGrpSpPr/>
          <p:nvPr/>
        </p:nvGrpSpPr>
        <p:grpSpPr>
          <a:xfrm>
            <a:off x="4739235" y="4440492"/>
            <a:ext cx="1344179" cy="203293"/>
            <a:chOff x="0" y="0"/>
            <a:chExt cx="1344177" cy="203292"/>
          </a:xfrm>
        </p:grpSpPr>
        <p:sp>
          <p:nvSpPr>
            <p:cNvPr id="525" name="Straight Connector 34"/>
            <p:cNvSpPr/>
            <p:nvPr/>
          </p:nvSpPr>
          <p:spPr>
            <a:xfrm>
              <a:off x="0" y="101646"/>
              <a:ext cx="1242533" cy="1"/>
            </a:xfrm>
            <a:prstGeom prst="line">
              <a:avLst/>
            </a:prstGeom>
            <a:noFill/>
            <a:ln w="19050" cap="flat">
              <a:solidFill>
                <a:srgbClr val="92D050"/>
              </a:solidFill>
              <a:prstDash val="solid"/>
              <a:miter lim="800000"/>
            </a:ln>
            <a:effectLst/>
          </p:spPr>
          <p:txBody>
            <a:bodyPr wrap="square" lIns="45719" tIns="45719" rIns="45719" bIns="45719" numCol="1" anchor="t">
              <a:noAutofit/>
            </a:bodyPr>
            <a:lstStyle/>
            <a:p>
              <a:pPr/>
            </a:p>
          </p:txBody>
        </p:sp>
        <p:sp>
          <p:nvSpPr>
            <p:cNvPr id="526" name="Oval 35"/>
            <p:cNvSpPr/>
            <p:nvPr/>
          </p:nvSpPr>
          <p:spPr>
            <a:xfrm>
              <a:off x="1140885" y="-1"/>
              <a:ext cx="203293" cy="203294"/>
            </a:xfrm>
            <a:prstGeom prst="ellipse">
              <a:avLst/>
            </a:prstGeom>
            <a:solidFill>
              <a:srgbClr val="FFFFFF"/>
            </a:solidFill>
            <a:ln w="19050" cap="flat">
              <a:solidFill>
                <a:srgbClr val="92D050"/>
              </a:solidFill>
              <a:prstDash val="solid"/>
              <a:miter lim="800000"/>
            </a:ln>
            <a:effectLst/>
          </p:spPr>
          <p:txBody>
            <a:bodyPr wrap="square" lIns="45719" tIns="45719" rIns="45719" bIns="45719" numCol="1" anchor="ctr">
              <a:noAutofit/>
            </a:bodyPr>
            <a:lstStyle/>
            <a:p>
              <a:pPr algn="ctr">
                <a:defRPr sz="1000">
                  <a:solidFill>
                    <a:srgbClr val="FFFFFF"/>
                  </a:solidFill>
                </a:defRPr>
              </a:pPr>
            </a:p>
          </p:txBody>
        </p:sp>
      </p:grpSp>
      <p:sp>
        <p:nvSpPr>
          <p:cNvPr id="528" name="Body Level One…"/>
          <p:cNvSpPr txBox="1"/>
          <p:nvPr>
            <p:ph type="body" sz="quarter" idx="1" hasCustomPrompt="1"/>
          </p:nvPr>
        </p:nvSpPr>
        <p:spPr>
          <a:xfrm>
            <a:off x="6101115" y="2714874"/>
            <a:ext cx="5924974" cy="348119"/>
          </a:xfrm>
          <a:prstGeom prst="rect">
            <a:avLst/>
          </a:prstGeom>
        </p:spPr>
        <p:txBody>
          <a:bodyPr/>
          <a:lstStyle>
            <a:lvl1pPr marL="0" indent="115970">
              <a:buSzTx/>
              <a:buFontTx/>
              <a:buNone/>
            </a:lvl1pPr>
            <a:lvl2pPr>
              <a:buFontTx/>
            </a:lvl2pPr>
            <a:lvl3pPr>
              <a:buFontTx/>
            </a:lvl3pPr>
            <a:lvl4pPr>
              <a:buFontTx/>
            </a:lvl4pPr>
            <a:lvl5pPr>
              <a:buFontTx/>
            </a:lvl5pPr>
          </a:lstStyle>
          <a:p>
            <a:pPr/>
            <a:r>
              <a:t>Edit Master text styles</a:t>
            </a:r>
          </a:p>
          <a:p>
            <a:pPr lvl="1"/>
            <a:r>
              <a:t/>
            </a:r>
          </a:p>
          <a:p>
            <a:pPr lvl="2"/>
            <a:r>
              <a:t/>
            </a:r>
          </a:p>
          <a:p>
            <a:pPr lvl="3"/>
            <a:r>
              <a:t/>
            </a:r>
          </a:p>
          <a:p>
            <a:pPr lvl="4"/>
            <a:r>
              <a:t/>
            </a:r>
          </a:p>
        </p:txBody>
      </p:sp>
      <p:sp>
        <p:nvSpPr>
          <p:cNvPr id="529" name="Type in Screen Title"/>
          <p:cNvSpPr txBox="1"/>
          <p:nvPr>
            <p:ph type="title" hasCustomPrompt="1"/>
          </p:nvPr>
        </p:nvSpPr>
        <p:spPr>
          <a:prstGeom prst="rect">
            <a:avLst/>
          </a:prstGeom>
        </p:spPr>
        <p:txBody>
          <a:bodyPr/>
          <a:lstStyle/>
          <a:p>
            <a:pPr/>
            <a:r>
              <a:t>Type in Screen Title</a:t>
            </a:r>
          </a:p>
        </p:txBody>
      </p:sp>
      <p:sp>
        <p:nvSpPr>
          <p:cNvPr id="530" name="Text Placeholder"/>
          <p:cNvSpPr/>
          <p:nvPr>
            <p:ph type="body" sz="quarter" idx="21" hasCustomPrompt="1"/>
          </p:nvPr>
        </p:nvSpPr>
        <p:spPr>
          <a:xfrm>
            <a:off x="6101115" y="3541476"/>
            <a:ext cx="5924975" cy="348119"/>
          </a:xfrm>
          <a:prstGeom prst="rect">
            <a:avLst/>
          </a:prstGeom>
        </p:spPr>
        <p:txBody>
          <a:bodyPr/>
          <a:lstStyle>
            <a:lvl1pPr marL="0" indent="91617" defTabSz="721707">
              <a:lnSpc>
                <a:spcPts val="1900"/>
              </a:lnSpc>
              <a:spcBef>
                <a:spcPts val="900"/>
              </a:spcBef>
              <a:buSzTx/>
              <a:buFontTx/>
              <a:buNone/>
              <a:defRPr sz="1738"/>
            </a:lvl1pPr>
          </a:lstStyle>
          <a:p>
            <a:pPr/>
            <a:r>
              <a:t>Edit Master text styles</a:t>
            </a:r>
          </a:p>
        </p:txBody>
      </p:sp>
      <p:sp>
        <p:nvSpPr>
          <p:cNvPr id="531" name="Text Placeholder"/>
          <p:cNvSpPr/>
          <p:nvPr>
            <p:ph type="body" sz="quarter" idx="22" hasCustomPrompt="1"/>
          </p:nvPr>
        </p:nvSpPr>
        <p:spPr>
          <a:xfrm>
            <a:off x="6101115" y="4368079"/>
            <a:ext cx="5924975" cy="348119"/>
          </a:xfrm>
          <a:prstGeom prst="rect">
            <a:avLst/>
          </a:prstGeom>
        </p:spPr>
        <p:txBody>
          <a:bodyPr/>
          <a:lstStyle>
            <a:lvl1pPr marL="0" indent="91617" defTabSz="721707">
              <a:lnSpc>
                <a:spcPts val="1900"/>
              </a:lnSpc>
              <a:spcBef>
                <a:spcPts val="900"/>
              </a:spcBef>
              <a:buSzTx/>
              <a:buFontTx/>
              <a:buNone/>
              <a:defRPr sz="1738"/>
            </a:lvl1pPr>
          </a:lstStyle>
          <a:p>
            <a:pPr/>
            <a:r>
              <a:t>Edit Master text styles</a:t>
            </a:r>
          </a:p>
        </p:txBody>
      </p:sp>
      <p:sp>
        <p:nvSpPr>
          <p:cNvPr id="532" name="Oval 5"/>
          <p:cNvSpPr/>
          <p:nvPr/>
        </p:nvSpPr>
        <p:spPr>
          <a:xfrm>
            <a:off x="446758" y="1113973"/>
            <a:ext cx="5194628" cy="5194628"/>
          </a:xfrm>
          <a:prstGeom prst="ellipse">
            <a:avLst/>
          </a:prstGeom>
          <a:solidFill>
            <a:srgbClr val="FFFFFF"/>
          </a:solidFill>
          <a:ln w="19050">
            <a:solidFill>
              <a:srgbClr val="92D050"/>
            </a:solidFill>
            <a:miter/>
          </a:ln>
        </p:spPr>
        <p:txBody>
          <a:bodyPr lIns="45719" rIns="45719" anchor="ctr"/>
          <a:lstStyle/>
          <a:p>
            <a:pPr algn="ctr">
              <a:defRPr sz="1000">
                <a:solidFill>
                  <a:srgbClr val="FFFFFF"/>
                </a:solidFill>
              </a:defRPr>
            </a:pPr>
          </a:p>
        </p:txBody>
      </p:sp>
      <p:sp>
        <p:nvSpPr>
          <p:cNvPr id="533" name="Picture Frame 1"/>
          <p:cNvSpPr/>
          <p:nvPr>
            <p:ph type="pic" sz="half" idx="23"/>
          </p:nvPr>
        </p:nvSpPr>
        <p:spPr>
          <a:xfrm>
            <a:off x="568728" y="1255998"/>
            <a:ext cx="4939708" cy="4924466"/>
          </a:xfrm>
          <a:prstGeom prst="rect">
            <a:avLst/>
          </a:prstGeom>
        </p:spPr>
        <p:txBody>
          <a:bodyPr lIns="91439" rIns="91439">
            <a:noAutofit/>
          </a:bodyPr>
          <a:lstStyle/>
          <a:p>
            <a:pPr/>
          </a:p>
        </p:txBody>
      </p:sp>
      <p:sp>
        <p:nvSpPr>
          <p:cNvPr id="5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5_Title + Content - Blank">
    <p:spTree>
      <p:nvGrpSpPr>
        <p:cNvPr id="1" name=""/>
        <p:cNvGrpSpPr/>
        <p:nvPr/>
      </p:nvGrpSpPr>
      <p:grpSpPr>
        <a:xfrm>
          <a:off x="0" y="0"/>
          <a:ext cx="0" cy="0"/>
          <a:chOff x="0" y="0"/>
          <a:chExt cx="0" cy="0"/>
        </a:xfrm>
      </p:grpSpPr>
      <p:pic>
        <p:nvPicPr>
          <p:cNvPr id="541" name="Picture 5" descr="Picture 5"/>
          <p:cNvPicPr>
            <a:picLocks noChangeAspect="1"/>
          </p:cNvPicPr>
          <p:nvPr/>
        </p:nvPicPr>
        <p:blipFill>
          <a:blip r:embed="rId2">
            <a:extLst/>
          </a:blip>
          <a:srcRect l="0" t="0" r="9845" b="0"/>
          <a:stretch>
            <a:fillRect/>
          </a:stretch>
        </p:blipFill>
        <p:spPr>
          <a:xfrm>
            <a:off x="6314330" y="539876"/>
            <a:ext cx="5877671" cy="6217922"/>
          </a:xfrm>
          <a:prstGeom prst="rect">
            <a:avLst/>
          </a:prstGeom>
          <a:ln w="12700">
            <a:miter lim="400000"/>
          </a:ln>
        </p:spPr>
      </p:pic>
      <p:sp>
        <p:nvSpPr>
          <p:cNvPr id="542" name="Footer Shape"/>
          <p:cNvSpPr/>
          <p:nvPr/>
        </p:nvSpPr>
        <p:spPr>
          <a:xfrm>
            <a:off x="0" y="6673249"/>
            <a:ext cx="12192000" cy="182958"/>
          </a:xfrm>
          <a:prstGeom prst="rect">
            <a:avLst/>
          </a:prstGeom>
          <a:solidFill>
            <a:srgbClr val="282828"/>
          </a:solidFill>
          <a:ln w="12700">
            <a:miter lim="400000"/>
          </a:ln>
        </p:spPr>
        <p:txBody>
          <a:bodyPr lIns="45719" rIns="45719" anchor="ctr"/>
          <a:lstStyle/>
          <a:p>
            <a:pPr algn="ctr">
              <a:defRPr sz="1000">
                <a:solidFill>
                  <a:srgbClr val="FFFFFF"/>
                </a:solidFill>
              </a:defRPr>
            </a:pPr>
          </a:p>
        </p:txBody>
      </p:sp>
      <p:sp>
        <p:nvSpPr>
          <p:cNvPr id="543" name="Course Code"/>
          <p:cNvSpPr txBox="1"/>
          <p:nvPr/>
        </p:nvSpPr>
        <p:spPr>
          <a:xfrm>
            <a:off x="11303657" y="6616457"/>
            <a:ext cx="842623" cy="2483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solidFill>
                  <a:srgbClr val="BFBFBF"/>
                </a:solidFill>
              </a:defRPr>
            </a:lvl1pPr>
          </a:lstStyle>
          <a:p>
            <a:pPr/>
            <a:r>
              <a:t>2311</a:t>
            </a:r>
          </a:p>
        </p:txBody>
      </p:sp>
      <p:pic>
        <p:nvPicPr>
          <p:cNvPr id="544" name="Header Graphic" descr="Header Graphic"/>
          <p:cNvPicPr>
            <a:picLocks noChangeAspect="1"/>
          </p:cNvPicPr>
          <p:nvPr/>
        </p:nvPicPr>
        <p:blipFill>
          <a:blip r:embed="rId3">
            <a:extLst/>
          </a:blip>
          <a:stretch>
            <a:fillRect/>
          </a:stretch>
        </p:blipFill>
        <p:spPr>
          <a:xfrm>
            <a:off x="-18291" y="1313"/>
            <a:ext cx="12207242" cy="761253"/>
          </a:xfrm>
          <a:prstGeom prst="rect">
            <a:avLst/>
          </a:prstGeom>
          <a:ln w="12700">
            <a:miter lim="400000"/>
          </a:ln>
        </p:spPr>
      </p:pic>
      <p:sp>
        <p:nvSpPr>
          <p:cNvPr id="545" name="Course Title"/>
          <p:cNvSpPr txBox="1"/>
          <p:nvPr/>
        </p:nvSpPr>
        <p:spPr>
          <a:xfrm>
            <a:off x="91353" y="78651"/>
            <a:ext cx="8659957" cy="2091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60903" defTabSz="914400">
              <a:lnSpc>
                <a:spcPct val="90000"/>
              </a:lnSpc>
              <a:defRPr sz="1600">
                <a:solidFill>
                  <a:srgbClr val="FFFFFF"/>
                </a:solidFill>
              </a:defRPr>
            </a:lvl1pPr>
          </a:lstStyle>
          <a:p>
            <a:pPr/>
            <a:r>
              <a:t>SAFE FORKLIFT OPERATION</a:t>
            </a:r>
          </a:p>
        </p:txBody>
      </p:sp>
      <p:pic>
        <p:nvPicPr>
          <p:cNvPr id="546" name="TT Logo" descr="TT Logo"/>
          <p:cNvPicPr>
            <a:picLocks noChangeAspect="1"/>
          </p:cNvPicPr>
          <p:nvPr/>
        </p:nvPicPr>
        <p:blipFill>
          <a:blip r:embed="rId4">
            <a:extLst/>
          </a:blip>
          <a:stretch>
            <a:fillRect/>
          </a:stretch>
        </p:blipFill>
        <p:spPr>
          <a:xfrm>
            <a:off x="9566539" y="208948"/>
            <a:ext cx="2455745" cy="436577"/>
          </a:xfrm>
          <a:prstGeom prst="rect">
            <a:avLst/>
          </a:prstGeom>
          <a:ln w="12700">
            <a:miter lim="400000"/>
          </a:ln>
        </p:spPr>
      </p:pic>
      <p:sp>
        <p:nvSpPr>
          <p:cNvPr id="547" name="Type in Screen Title"/>
          <p:cNvSpPr txBox="1"/>
          <p:nvPr>
            <p:ph type="title" hasCustomPrompt="1"/>
          </p:nvPr>
        </p:nvSpPr>
        <p:spPr>
          <a:prstGeom prst="rect">
            <a:avLst/>
          </a:prstGeom>
        </p:spPr>
        <p:txBody>
          <a:bodyPr/>
          <a:lstStyle/>
          <a:p>
            <a:pPr/>
            <a:r>
              <a:t>Type in Screen Title</a:t>
            </a:r>
          </a:p>
        </p:txBody>
      </p:sp>
      <p:sp>
        <p:nvSpPr>
          <p:cNvPr id="548" name="Body Level One…"/>
          <p:cNvSpPr txBox="1"/>
          <p:nvPr>
            <p:ph type="body" sz="quarter" idx="1"/>
          </p:nvPr>
        </p:nvSpPr>
        <p:spPr>
          <a:xfrm>
            <a:off x="775222" y="4077284"/>
            <a:ext cx="6071617" cy="612649"/>
          </a:xfrm>
          <a:prstGeom prst="rect">
            <a:avLst/>
          </a:prstGeom>
          <a:gradFill>
            <a:gsLst>
              <a:gs pos="0">
                <a:srgbClr val="FFD8A3">
                  <a:alpha val="20000"/>
                </a:srgbClr>
              </a:gs>
              <a:gs pos="50000">
                <a:srgbClr val="FFC574">
                  <a:alpha val="49804"/>
                </a:srgbClr>
              </a:gs>
              <a:gs pos="100000">
                <a:srgbClr val="D17900">
                  <a:alpha val="50000"/>
                </a:srgbClr>
              </a:gs>
            </a:gsLst>
          </a:gradFill>
        </p:spPr>
        <p:txBody>
          <a:bodyPr anchor="ctr"/>
          <a:lstStyle>
            <a:lvl1pPr marL="0" indent="109627">
              <a:lnSpc>
                <a:spcPts val="1700"/>
              </a:lnSpc>
              <a:spcBef>
                <a:spcPts val="900"/>
              </a:spcBef>
              <a:buSzTx/>
              <a:buFontTx/>
              <a:buNone/>
              <a:defRPr>
                <a:solidFill>
                  <a:srgbClr val="262626"/>
                </a:solidFill>
              </a:defRPr>
            </a:lvl1pPr>
            <a:lvl2pPr marL="0" indent="338376">
              <a:lnSpc>
                <a:spcPts val="1700"/>
              </a:lnSpc>
              <a:spcBef>
                <a:spcPts val="900"/>
              </a:spcBef>
              <a:buSzTx/>
              <a:buFontTx/>
              <a:buNone/>
              <a:defRPr>
                <a:solidFill>
                  <a:srgbClr val="262626"/>
                </a:solidFill>
              </a:defRPr>
            </a:lvl2pPr>
            <a:lvl3pPr>
              <a:lnSpc>
                <a:spcPts val="1700"/>
              </a:lnSpc>
              <a:spcBef>
                <a:spcPts val="900"/>
              </a:spcBef>
              <a:buFontTx/>
              <a:defRPr>
                <a:solidFill>
                  <a:srgbClr val="262626"/>
                </a:solidFill>
              </a:defRPr>
            </a:lvl3pPr>
            <a:lvl4pPr>
              <a:lnSpc>
                <a:spcPts val="1700"/>
              </a:lnSpc>
              <a:spcBef>
                <a:spcPts val="900"/>
              </a:spcBef>
              <a:buFontTx/>
              <a:defRPr>
                <a:solidFill>
                  <a:srgbClr val="262626"/>
                </a:solidFill>
              </a:defRPr>
            </a:lvl4pPr>
            <a:lvl5pPr>
              <a:lnSpc>
                <a:spcPts val="1700"/>
              </a:lnSpc>
              <a:spcBef>
                <a:spcPts val="900"/>
              </a:spcBef>
              <a:buFontTx/>
              <a:defRPr>
                <a:solidFill>
                  <a:srgbClr val="262626"/>
                </a:solidFill>
              </a:defRPr>
            </a:lvl5pPr>
          </a:lstStyle>
          <a:p>
            <a:pPr/>
            <a:r>
              <a:t>Body Level One</a:t>
            </a:r>
          </a:p>
          <a:p>
            <a:pPr lvl="1"/>
            <a:r>
              <a:t>Body Level Two</a:t>
            </a:r>
          </a:p>
          <a:p>
            <a:pPr lvl="2"/>
            <a:r>
              <a:t>Body Level Three</a:t>
            </a:r>
          </a:p>
          <a:p>
            <a:pPr lvl="3"/>
            <a:r>
              <a:t>Body Level Four</a:t>
            </a:r>
          </a:p>
          <a:p>
            <a:pPr lvl="4"/>
            <a:r>
              <a:t>Body Level Five</a:t>
            </a:r>
          </a:p>
        </p:txBody>
      </p:sp>
      <p:sp>
        <p:nvSpPr>
          <p:cNvPr id="549" name="Text Placeholder"/>
          <p:cNvSpPr/>
          <p:nvPr>
            <p:ph type="body" sz="quarter" idx="21"/>
          </p:nvPr>
        </p:nvSpPr>
        <p:spPr>
          <a:xfrm>
            <a:off x="775222" y="1021760"/>
            <a:ext cx="6071618" cy="612649"/>
          </a:xfrm>
          <a:prstGeom prst="rect">
            <a:avLst/>
          </a:prstGeom>
          <a:gradFill>
            <a:gsLst>
              <a:gs pos="0">
                <a:srgbClr val="FFD8A3">
                  <a:alpha val="20000"/>
                </a:srgbClr>
              </a:gs>
              <a:gs pos="50000">
                <a:srgbClr val="FFC574">
                  <a:alpha val="49804"/>
                </a:srgbClr>
              </a:gs>
              <a:gs pos="100000">
                <a:srgbClr val="D17900">
                  <a:alpha val="50000"/>
                </a:srgbClr>
              </a:gs>
            </a:gsLst>
          </a:gradFill>
        </p:spPr>
        <p:txBody>
          <a:bodyPr anchor="ctr"/>
          <a:lstStyle/>
          <a:p>
            <a:pPr marL="0" indent="109627">
              <a:lnSpc>
                <a:spcPts val="1700"/>
              </a:lnSpc>
              <a:spcBef>
                <a:spcPts val="900"/>
              </a:spcBef>
              <a:buSzTx/>
              <a:buFontTx/>
              <a:buNone/>
              <a:defRPr>
                <a:solidFill>
                  <a:srgbClr val="262626"/>
                </a:solidFill>
              </a:defRPr>
            </a:pPr>
          </a:p>
        </p:txBody>
      </p:sp>
      <p:sp>
        <p:nvSpPr>
          <p:cNvPr id="550" name="Text Placeholder"/>
          <p:cNvSpPr/>
          <p:nvPr>
            <p:ph type="body" sz="quarter" idx="22"/>
          </p:nvPr>
        </p:nvSpPr>
        <p:spPr>
          <a:xfrm>
            <a:off x="775222" y="1785641"/>
            <a:ext cx="6071618" cy="612649"/>
          </a:xfrm>
          <a:prstGeom prst="rect">
            <a:avLst/>
          </a:prstGeom>
          <a:gradFill>
            <a:gsLst>
              <a:gs pos="0">
                <a:srgbClr val="FFD8A3">
                  <a:alpha val="20000"/>
                </a:srgbClr>
              </a:gs>
              <a:gs pos="50000">
                <a:srgbClr val="FFC574">
                  <a:alpha val="49804"/>
                </a:srgbClr>
              </a:gs>
              <a:gs pos="100000">
                <a:srgbClr val="D17900">
                  <a:alpha val="50000"/>
                </a:srgbClr>
              </a:gs>
            </a:gsLst>
          </a:gradFill>
        </p:spPr>
        <p:txBody>
          <a:bodyPr anchor="ctr"/>
          <a:lstStyle/>
          <a:p>
            <a:pPr marL="0" indent="109627">
              <a:lnSpc>
                <a:spcPts val="1700"/>
              </a:lnSpc>
              <a:spcBef>
                <a:spcPts val="900"/>
              </a:spcBef>
              <a:buSzTx/>
              <a:buFontTx/>
              <a:buNone/>
              <a:defRPr>
                <a:solidFill>
                  <a:srgbClr val="262626"/>
                </a:solidFill>
              </a:defRPr>
            </a:pPr>
          </a:p>
        </p:txBody>
      </p:sp>
      <p:sp>
        <p:nvSpPr>
          <p:cNvPr id="551" name="Text Placeholder"/>
          <p:cNvSpPr/>
          <p:nvPr>
            <p:ph type="body" sz="quarter" idx="23"/>
          </p:nvPr>
        </p:nvSpPr>
        <p:spPr>
          <a:xfrm>
            <a:off x="775222" y="2549522"/>
            <a:ext cx="6071618" cy="612649"/>
          </a:xfrm>
          <a:prstGeom prst="rect">
            <a:avLst/>
          </a:prstGeom>
          <a:gradFill>
            <a:gsLst>
              <a:gs pos="0">
                <a:srgbClr val="FFD8A3">
                  <a:alpha val="20000"/>
                </a:srgbClr>
              </a:gs>
              <a:gs pos="50000">
                <a:srgbClr val="FFC574">
                  <a:alpha val="49804"/>
                </a:srgbClr>
              </a:gs>
              <a:gs pos="100000">
                <a:srgbClr val="D17900">
                  <a:alpha val="50000"/>
                </a:srgbClr>
              </a:gs>
            </a:gsLst>
          </a:gradFill>
        </p:spPr>
        <p:txBody>
          <a:bodyPr anchor="ctr"/>
          <a:lstStyle/>
          <a:p>
            <a:pPr marL="0" indent="109627">
              <a:lnSpc>
                <a:spcPts val="1700"/>
              </a:lnSpc>
              <a:spcBef>
                <a:spcPts val="900"/>
              </a:spcBef>
              <a:buSzTx/>
              <a:buFontTx/>
              <a:buNone/>
              <a:defRPr>
                <a:solidFill>
                  <a:srgbClr val="262626"/>
                </a:solidFill>
              </a:defRPr>
            </a:pPr>
          </a:p>
        </p:txBody>
      </p:sp>
      <p:sp>
        <p:nvSpPr>
          <p:cNvPr id="552" name="Text Placeholder"/>
          <p:cNvSpPr/>
          <p:nvPr>
            <p:ph type="body" sz="quarter" idx="24"/>
          </p:nvPr>
        </p:nvSpPr>
        <p:spPr>
          <a:xfrm>
            <a:off x="775222" y="3313403"/>
            <a:ext cx="6071618" cy="612649"/>
          </a:xfrm>
          <a:prstGeom prst="rect">
            <a:avLst/>
          </a:prstGeom>
          <a:gradFill>
            <a:gsLst>
              <a:gs pos="0">
                <a:srgbClr val="FFD8A3">
                  <a:alpha val="20000"/>
                </a:srgbClr>
              </a:gs>
              <a:gs pos="50000">
                <a:srgbClr val="FFC574">
                  <a:alpha val="49804"/>
                </a:srgbClr>
              </a:gs>
              <a:gs pos="100000">
                <a:srgbClr val="D17900">
                  <a:alpha val="50000"/>
                </a:srgbClr>
              </a:gs>
            </a:gsLst>
          </a:gradFill>
        </p:spPr>
        <p:txBody>
          <a:bodyPr anchor="ctr"/>
          <a:lstStyle/>
          <a:p>
            <a:pPr marL="0" indent="109627">
              <a:lnSpc>
                <a:spcPts val="1700"/>
              </a:lnSpc>
              <a:spcBef>
                <a:spcPts val="900"/>
              </a:spcBef>
              <a:buSzTx/>
              <a:buFontTx/>
              <a:buNone/>
              <a:defRPr>
                <a:solidFill>
                  <a:srgbClr val="262626"/>
                </a:solidFill>
              </a:defRPr>
            </a:pPr>
          </a:p>
        </p:txBody>
      </p:sp>
      <p:sp>
        <p:nvSpPr>
          <p:cNvPr id="553" name="Picture Placeholder"/>
          <p:cNvSpPr/>
          <p:nvPr>
            <p:ph type="pic" idx="25"/>
          </p:nvPr>
        </p:nvSpPr>
        <p:spPr>
          <a:xfrm>
            <a:off x="5729308" y="-4899"/>
            <a:ext cx="8302753" cy="6711699"/>
          </a:xfrm>
          <a:prstGeom prst="rect">
            <a:avLst/>
          </a:prstGeom>
          <a:ln w="57150">
            <a:solidFill>
              <a:srgbClr val="000000"/>
            </a:solidFill>
            <a:round/>
          </a:ln>
        </p:spPr>
        <p:txBody>
          <a:bodyPr lIns="91439" rIns="91439">
            <a:noAutofit/>
          </a:bodyPr>
          <a:lstStyle/>
          <a:p>
            <a:pPr/>
          </a:p>
        </p:txBody>
      </p:sp>
      <p:sp>
        <p:nvSpPr>
          <p:cNvPr id="5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Content - Background">
    <p:spTree>
      <p:nvGrpSpPr>
        <p:cNvPr id="1" name=""/>
        <p:cNvGrpSpPr/>
        <p:nvPr/>
      </p:nvGrpSpPr>
      <p:grpSpPr>
        <a:xfrm>
          <a:off x="0" y="0"/>
          <a:ext cx="0" cy="0"/>
          <a:chOff x="0" y="0"/>
          <a:chExt cx="0" cy="0"/>
        </a:xfrm>
      </p:grpSpPr>
      <p:pic>
        <p:nvPicPr>
          <p:cNvPr id="41" name="Picture 3" descr="Picture 3"/>
          <p:cNvPicPr>
            <a:picLocks noChangeAspect="1"/>
          </p:cNvPicPr>
          <p:nvPr/>
        </p:nvPicPr>
        <p:blipFill>
          <a:blip r:embed="rId2">
            <a:extLst/>
          </a:blip>
          <a:srcRect l="0" t="0" r="9844" b="0"/>
          <a:stretch>
            <a:fillRect/>
          </a:stretch>
        </p:blipFill>
        <p:spPr>
          <a:xfrm>
            <a:off x="6314328" y="539876"/>
            <a:ext cx="5877673" cy="6217922"/>
          </a:xfrm>
          <a:prstGeom prst="rect">
            <a:avLst/>
          </a:prstGeom>
          <a:ln w="12700">
            <a:miter lim="400000"/>
          </a:ln>
        </p:spPr>
      </p:pic>
      <p:sp>
        <p:nvSpPr>
          <p:cNvPr id="42" name="Footer Shape"/>
          <p:cNvSpPr/>
          <p:nvPr/>
        </p:nvSpPr>
        <p:spPr>
          <a:xfrm>
            <a:off x="0" y="6673249"/>
            <a:ext cx="12192000" cy="182958"/>
          </a:xfrm>
          <a:prstGeom prst="rect">
            <a:avLst/>
          </a:prstGeom>
          <a:solidFill>
            <a:srgbClr val="282828"/>
          </a:solidFill>
          <a:ln w="12700">
            <a:miter lim="400000"/>
          </a:ln>
        </p:spPr>
        <p:txBody>
          <a:bodyPr lIns="45719" rIns="45719" anchor="ctr"/>
          <a:lstStyle/>
          <a:p>
            <a:pPr algn="ctr">
              <a:defRPr sz="1000">
                <a:solidFill>
                  <a:srgbClr val="FFFFFF"/>
                </a:solidFill>
              </a:defRPr>
            </a:pPr>
          </a:p>
        </p:txBody>
      </p:sp>
      <p:sp>
        <p:nvSpPr>
          <p:cNvPr id="43" name="Course Code"/>
          <p:cNvSpPr txBox="1"/>
          <p:nvPr/>
        </p:nvSpPr>
        <p:spPr>
          <a:xfrm>
            <a:off x="11303657" y="6616457"/>
            <a:ext cx="842623" cy="2483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solidFill>
                  <a:srgbClr val="BFBFBF"/>
                </a:solidFill>
              </a:defRPr>
            </a:lvl1pPr>
          </a:lstStyle>
          <a:p>
            <a:pPr/>
            <a:r>
              <a:t>2311</a:t>
            </a:r>
          </a:p>
        </p:txBody>
      </p:sp>
      <p:pic>
        <p:nvPicPr>
          <p:cNvPr id="44" name="Header Graphic" descr="Header Graphic"/>
          <p:cNvPicPr>
            <a:picLocks noChangeAspect="1"/>
          </p:cNvPicPr>
          <p:nvPr/>
        </p:nvPicPr>
        <p:blipFill>
          <a:blip r:embed="rId3">
            <a:extLst/>
          </a:blip>
          <a:stretch>
            <a:fillRect/>
          </a:stretch>
        </p:blipFill>
        <p:spPr>
          <a:xfrm>
            <a:off x="-18291" y="1313"/>
            <a:ext cx="12207242" cy="761253"/>
          </a:xfrm>
          <a:prstGeom prst="rect">
            <a:avLst/>
          </a:prstGeom>
          <a:ln w="12700">
            <a:miter lim="400000"/>
          </a:ln>
        </p:spPr>
      </p:pic>
      <p:sp>
        <p:nvSpPr>
          <p:cNvPr id="45" name="Course Title"/>
          <p:cNvSpPr txBox="1"/>
          <p:nvPr/>
        </p:nvSpPr>
        <p:spPr>
          <a:xfrm>
            <a:off x="91353" y="78651"/>
            <a:ext cx="8659957" cy="2091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60903" defTabSz="914400">
              <a:lnSpc>
                <a:spcPct val="90000"/>
              </a:lnSpc>
              <a:defRPr sz="1600">
                <a:solidFill>
                  <a:srgbClr val="FFFFFF"/>
                </a:solidFill>
              </a:defRPr>
            </a:lvl1pPr>
          </a:lstStyle>
          <a:p>
            <a:pPr/>
            <a:r>
              <a:t>SAFE FORKLIFT OPERATION</a:t>
            </a:r>
          </a:p>
        </p:txBody>
      </p:sp>
      <p:pic>
        <p:nvPicPr>
          <p:cNvPr id="46" name="TT Logo" descr="TT Logo"/>
          <p:cNvPicPr>
            <a:picLocks noChangeAspect="1"/>
          </p:cNvPicPr>
          <p:nvPr/>
        </p:nvPicPr>
        <p:blipFill>
          <a:blip r:embed="rId4">
            <a:extLst/>
          </a:blip>
          <a:stretch>
            <a:fillRect/>
          </a:stretch>
        </p:blipFill>
        <p:spPr>
          <a:xfrm>
            <a:off x="9566539" y="208948"/>
            <a:ext cx="2455745" cy="436577"/>
          </a:xfrm>
          <a:prstGeom prst="rect">
            <a:avLst/>
          </a:prstGeom>
          <a:ln w="12700">
            <a:miter lim="400000"/>
          </a:ln>
        </p:spPr>
      </p:pic>
      <p:pic>
        <p:nvPicPr>
          <p:cNvPr id="47" name="Picture 6" descr="Picture 6"/>
          <p:cNvPicPr>
            <a:picLocks noChangeAspect="1"/>
          </p:cNvPicPr>
          <p:nvPr/>
        </p:nvPicPr>
        <p:blipFill>
          <a:blip r:embed="rId5">
            <a:extLst/>
          </a:blip>
          <a:srcRect l="0" t="8432" r="0" b="2965"/>
          <a:stretch>
            <a:fillRect/>
          </a:stretch>
        </p:blipFill>
        <p:spPr>
          <a:xfrm>
            <a:off x="0" y="761999"/>
            <a:ext cx="12192000" cy="5898575"/>
          </a:xfrm>
          <a:prstGeom prst="rect">
            <a:avLst/>
          </a:prstGeom>
          <a:ln w="12700">
            <a:miter lim="400000"/>
          </a:ln>
        </p:spPr>
      </p:pic>
      <p:sp>
        <p:nvSpPr>
          <p:cNvPr id="48" name="Body Level One…"/>
          <p:cNvSpPr txBox="1"/>
          <p:nvPr>
            <p:ph type="body" sz="half"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9" name="Type in Screen Title"/>
          <p:cNvSpPr txBox="1"/>
          <p:nvPr>
            <p:ph type="title" hasCustomPrompt="1"/>
          </p:nvPr>
        </p:nvSpPr>
        <p:spPr>
          <a:prstGeom prst="rect">
            <a:avLst/>
          </a:prstGeom>
        </p:spPr>
        <p:txBody>
          <a:bodyPr/>
          <a:lstStyle/>
          <a:p>
            <a:pPr/>
            <a:r>
              <a:t>Type in Screen Title</a:t>
            </a: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Key Points">
    <p:spTree>
      <p:nvGrpSpPr>
        <p:cNvPr id="1" name=""/>
        <p:cNvGrpSpPr/>
        <p:nvPr/>
      </p:nvGrpSpPr>
      <p:grpSpPr>
        <a:xfrm>
          <a:off x="0" y="0"/>
          <a:ext cx="0" cy="0"/>
          <a:chOff x="0" y="0"/>
          <a:chExt cx="0" cy="0"/>
        </a:xfrm>
      </p:grpSpPr>
      <p:pic>
        <p:nvPicPr>
          <p:cNvPr id="57" name="Picture 3" descr="Picture 3"/>
          <p:cNvPicPr>
            <a:picLocks noChangeAspect="1"/>
          </p:cNvPicPr>
          <p:nvPr/>
        </p:nvPicPr>
        <p:blipFill>
          <a:blip r:embed="rId2">
            <a:extLst/>
          </a:blip>
          <a:srcRect l="0" t="0" r="9844" b="0"/>
          <a:stretch>
            <a:fillRect/>
          </a:stretch>
        </p:blipFill>
        <p:spPr>
          <a:xfrm>
            <a:off x="6314328" y="539876"/>
            <a:ext cx="5877673" cy="6217922"/>
          </a:xfrm>
          <a:prstGeom prst="rect">
            <a:avLst/>
          </a:prstGeom>
          <a:ln w="12700">
            <a:miter lim="400000"/>
          </a:ln>
        </p:spPr>
      </p:pic>
      <p:sp>
        <p:nvSpPr>
          <p:cNvPr id="58" name="Footer Shape"/>
          <p:cNvSpPr/>
          <p:nvPr/>
        </p:nvSpPr>
        <p:spPr>
          <a:xfrm>
            <a:off x="0" y="6673249"/>
            <a:ext cx="12192000" cy="182958"/>
          </a:xfrm>
          <a:prstGeom prst="rect">
            <a:avLst/>
          </a:prstGeom>
          <a:solidFill>
            <a:srgbClr val="282828"/>
          </a:solidFill>
          <a:ln w="12700">
            <a:miter lim="400000"/>
          </a:ln>
        </p:spPr>
        <p:txBody>
          <a:bodyPr lIns="45719" rIns="45719" anchor="ctr"/>
          <a:lstStyle/>
          <a:p>
            <a:pPr algn="ctr">
              <a:defRPr sz="1000">
                <a:solidFill>
                  <a:srgbClr val="FFFFFF"/>
                </a:solidFill>
              </a:defRPr>
            </a:pPr>
          </a:p>
        </p:txBody>
      </p:sp>
      <p:sp>
        <p:nvSpPr>
          <p:cNvPr id="59" name="Course Code"/>
          <p:cNvSpPr txBox="1"/>
          <p:nvPr/>
        </p:nvSpPr>
        <p:spPr>
          <a:xfrm>
            <a:off x="11303657" y="6616457"/>
            <a:ext cx="842623" cy="2483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solidFill>
                  <a:srgbClr val="BFBFBF"/>
                </a:solidFill>
              </a:defRPr>
            </a:lvl1pPr>
          </a:lstStyle>
          <a:p>
            <a:pPr/>
            <a:r>
              <a:t>2311</a:t>
            </a:r>
          </a:p>
        </p:txBody>
      </p:sp>
      <p:pic>
        <p:nvPicPr>
          <p:cNvPr id="60" name="Header Graphic" descr="Header Graphic"/>
          <p:cNvPicPr>
            <a:picLocks noChangeAspect="1"/>
          </p:cNvPicPr>
          <p:nvPr/>
        </p:nvPicPr>
        <p:blipFill>
          <a:blip r:embed="rId3">
            <a:extLst/>
          </a:blip>
          <a:stretch>
            <a:fillRect/>
          </a:stretch>
        </p:blipFill>
        <p:spPr>
          <a:xfrm>
            <a:off x="-18291" y="1313"/>
            <a:ext cx="12207242" cy="761253"/>
          </a:xfrm>
          <a:prstGeom prst="rect">
            <a:avLst/>
          </a:prstGeom>
          <a:ln w="12700">
            <a:miter lim="400000"/>
          </a:ln>
        </p:spPr>
      </p:pic>
      <p:sp>
        <p:nvSpPr>
          <p:cNvPr id="61" name="Course Title"/>
          <p:cNvSpPr txBox="1"/>
          <p:nvPr/>
        </p:nvSpPr>
        <p:spPr>
          <a:xfrm>
            <a:off x="91353" y="78651"/>
            <a:ext cx="8659957" cy="2091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60903" defTabSz="914400">
              <a:lnSpc>
                <a:spcPct val="90000"/>
              </a:lnSpc>
              <a:defRPr sz="1600">
                <a:solidFill>
                  <a:srgbClr val="FFFFFF"/>
                </a:solidFill>
              </a:defRPr>
            </a:lvl1pPr>
          </a:lstStyle>
          <a:p>
            <a:pPr/>
            <a:r>
              <a:t>SAFE FORKLIFT OPERATION</a:t>
            </a:r>
          </a:p>
        </p:txBody>
      </p:sp>
      <p:pic>
        <p:nvPicPr>
          <p:cNvPr id="62" name="TT Logo" descr="TT Logo"/>
          <p:cNvPicPr>
            <a:picLocks noChangeAspect="1"/>
          </p:cNvPicPr>
          <p:nvPr/>
        </p:nvPicPr>
        <p:blipFill>
          <a:blip r:embed="rId4">
            <a:extLst/>
          </a:blip>
          <a:stretch>
            <a:fillRect/>
          </a:stretch>
        </p:blipFill>
        <p:spPr>
          <a:xfrm>
            <a:off x="9566539" y="208948"/>
            <a:ext cx="2455745" cy="436577"/>
          </a:xfrm>
          <a:prstGeom prst="rect">
            <a:avLst/>
          </a:prstGeom>
          <a:ln w="12700">
            <a:miter lim="400000"/>
          </a:ln>
        </p:spPr>
      </p:pic>
      <p:sp>
        <p:nvSpPr>
          <p:cNvPr id="63" name="Background"/>
          <p:cNvSpPr/>
          <p:nvPr/>
        </p:nvSpPr>
        <p:spPr>
          <a:xfrm>
            <a:off x="0" y="758951"/>
            <a:ext cx="8213815" cy="5929747"/>
          </a:xfrm>
          <a:prstGeom prst="rect">
            <a:avLst/>
          </a:prstGeom>
          <a:solidFill>
            <a:srgbClr val="5A5A5A">
              <a:alpha val="70000"/>
            </a:srgbClr>
          </a:solidFill>
          <a:ln w="12700">
            <a:miter lim="400000"/>
          </a:ln>
        </p:spPr>
        <p:txBody>
          <a:bodyPr lIns="45719" rIns="45719" anchor="ctr"/>
          <a:lstStyle/>
          <a:p>
            <a:pPr algn="ctr">
              <a:defRPr sz="1300">
                <a:solidFill>
                  <a:srgbClr val="FFFFFF"/>
                </a:solidFill>
              </a:defRPr>
            </a:pPr>
          </a:p>
        </p:txBody>
      </p:sp>
      <p:sp>
        <p:nvSpPr>
          <p:cNvPr id="64" name="Body Level One…"/>
          <p:cNvSpPr txBox="1"/>
          <p:nvPr>
            <p:ph type="body" idx="1"/>
          </p:nvPr>
        </p:nvSpPr>
        <p:spPr>
          <a:xfrm>
            <a:off x="308665" y="1036948"/>
            <a:ext cx="7661162" cy="5519514"/>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pic>
        <p:nvPicPr>
          <p:cNvPr id="65" name="Picture 3" descr="Picture 3"/>
          <p:cNvPicPr>
            <a:picLocks noChangeAspect="1"/>
          </p:cNvPicPr>
          <p:nvPr/>
        </p:nvPicPr>
        <p:blipFill>
          <a:blip r:embed="rId5">
            <a:extLst/>
          </a:blip>
          <a:stretch>
            <a:fillRect/>
          </a:stretch>
        </p:blipFill>
        <p:spPr>
          <a:xfrm>
            <a:off x="8213815" y="758951"/>
            <a:ext cx="3978185" cy="5929747"/>
          </a:xfrm>
          <a:prstGeom prst="rect">
            <a:avLst/>
          </a:prstGeom>
          <a:ln w="12700">
            <a:miter lim="400000"/>
          </a:ln>
        </p:spPr>
      </p:pic>
      <p:pic>
        <p:nvPicPr>
          <p:cNvPr id="66" name="Picture 10" descr="Picture 10"/>
          <p:cNvPicPr>
            <a:picLocks noChangeAspect="1"/>
          </p:cNvPicPr>
          <p:nvPr/>
        </p:nvPicPr>
        <p:blipFill>
          <a:blip r:embed="rId6">
            <a:extLst/>
          </a:blip>
          <a:stretch>
            <a:fillRect/>
          </a:stretch>
        </p:blipFill>
        <p:spPr>
          <a:xfrm>
            <a:off x="8213815" y="1551708"/>
            <a:ext cx="3978184" cy="3978185"/>
          </a:xfrm>
          <a:prstGeom prst="rect">
            <a:avLst/>
          </a:prstGeom>
          <a:ln w="12700">
            <a:miter lim="400000"/>
          </a:ln>
        </p:spPr>
      </p:pic>
      <p:sp>
        <p:nvSpPr>
          <p:cNvPr id="67" name="Key Points to Remember"/>
          <p:cNvSpPr txBox="1"/>
          <p:nvPr>
            <p:ph type="title" hasCustomPrompt="1"/>
          </p:nvPr>
        </p:nvSpPr>
        <p:spPr>
          <a:xfrm>
            <a:off x="83126" y="298491"/>
            <a:ext cx="9698182" cy="383217"/>
          </a:xfrm>
          <a:prstGeom prst="rect">
            <a:avLst/>
          </a:prstGeom>
        </p:spPr>
        <p:txBody>
          <a:bodyPr/>
          <a:lstStyle/>
          <a:p>
            <a:pPr/>
            <a:r>
              <a:t>Key Points to Remember</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arousel">
    <p:spTree>
      <p:nvGrpSpPr>
        <p:cNvPr id="1" name=""/>
        <p:cNvGrpSpPr/>
        <p:nvPr/>
      </p:nvGrpSpPr>
      <p:grpSpPr>
        <a:xfrm>
          <a:off x="0" y="0"/>
          <a:ext cx="0" cy="0"/>
          <a:chOff x="0" y="0"/>
          <a:chExt cx="0" cy="0"/>
        </a:xfrm>
      </p:grpSpPr>
      <p:pic>
        <p:nvPicPr>
          <p:cNvPr id="75" name="Picture 3" descr="Picture 3"/>
          <p:cNvPicPr>
            <a:picLocks noChangeAspect="1"/>
          </p:cNvPicPr>
          <p:nvPr/>
        </p:nvPicPr>
        <p:blipFill>
          <a:blip r:embed="rId2">
            <a:extLst/>
          </a:blip>
          <a:srcRect l="0" t="0" r="9844" b="0"/>
          <a:stretch>
            <a:fillRect/>
          </a:stretch>
        </p:blipFill>
        <p:spPr>
          <a:xfrm>
            <a:off x="6314328" y="539876"/>
            <a:ext cx="5877673" cy="6217922"/>
          </a:xfrm>
          <a:prstGeom prst="rect">
            <a:avLst/>
          </a:prstGeom>
          <a:ln w="12700">
            <a:miter lim="400000"/>
          </a:ln>
        </p:spPr>
      </p:pic>
      <p:sp>
        <p:nvSpPr>
          <p:cNvPr id="76" name="Footer Shape"/>
          <p:cNvSpPr/>
          <p:nvPr/>
        </p:nvSpPr>
        <p:spPr>
          <a:xfrm>
            <a:off x="0" y="6673249"/>
            <a:ext cx="12192000" cy="182958"/>
          </a:xfrm>
          <a:prstGeom prst="rect">
            <a:avLst/>
          </a:prstGeom>
          <a:solidFill>
            <a:srgbClr val="282828"/>
          </a:solidFill>
          <a:ln w="12700">
            <a:miter lim="400000"/>
          </a:ln>
        </p:spPr>
        <p:txBody>
          <a:bodyPr lIns="45719" rIns="45719" anchor="ctr"/>
          <a:lstStyle/>
          <a:p>
            <a:pPr algn="ctr">
              <a:defRPr sz="1000">
                <a:solidFill>
                  <a:srgbClr val="FFFFFF"/>
                </a:solidFill>
              </a:defRPr>
            </a:pPr>
          </a:p>
        </p:txBody>
      </p:sp>
      <p:sp>
        <p:nvSpPr>
          <p:cNvPr id="77" name="Course Code"/>
          <p:cNvSpPr txBox="1"/>
          <p:nvPr/>
        </p:nvSpPr>
        <p:spPr>
          <a:xfrm>
            <a:off x="11303657" y="6616457"/>
            <a:ext cx="842623" cy="2483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solidFill>
                  <a:srgbClr val="BFBFBF"/>
                </a:solidFill>
              </a:defRPr>
            </a:lvl1pPr>
          </a:lstStyle>
          <a:p>
            <a:pPr/>
            <a:r>
              <a:t>2311</a:t>
            </a:r>
          </a:p>
        </p:txBody>
      </p:sp>
      <p:pic>
        <p:nvPicPr>
          <p:cNvPr id="78" name="Header Graphic" descr="Header Graphic"/>
          <p:cNvPicPr>
            <a:picLocks noChangeAspect="1"/>
          </p:cNvPicPr>
          <p:nvPr/>
        </p:nvPicPr>
        <p:blipFill>
          <a:blip r:embed="rId3">
            <a:extLst/>
          </a:blip>
          <a:stretch>
            <a:fillRect/>
          </a:stretch>
        </p:blipFill>
        <p:spPr>
          <a:xfrm>
            <a:off x="-18291" y="1313"/>
            <a:ext cx="12207242" cy="761253"/>
          </a:xfrm>
          <a:prstGeom prst="rect">
            <a:avLst/>
          </a:prstGeom>
          <a:ln w="12700">
            <a:miter lim="400000"/>
          </a:ln>
        </p:spPr>
      </p:pic>
      <p:sp>
        <p:nvSpPr>
          <p:cNvPr id="79" name="Course Title"/>
          <p:cNvSpPr txBox="1"/>
          <p:nvPr/>
        </p:nvSpPr>
        <p:spPr>
          <a:xfrm>
            <a:off x="91353" y="78651"/>
            <a:ext cx="8659957" cy="2091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60903" defTabSz="914400">
              <a:lnSpc>
                <a:spcPct val="90000"/>
              </a:lnSpc>
              <a:defRPr sz="1600">
                <a:solidFill>
                  <a:srgbClr val="FFFFFF"/>
                </a:solidFill>
              </a:defRPr>
            </a:lvl1pPr>
          </a:lstStyle>
          <a:p>
            <a:pPr/>
            <a:r>
              <a:t>SAFE FORKLIFT OPERATION</a:t>
            </a:r>
          </a:p>
        </p:txBody>
      </p:sp>
      <p:pic>
        <p:nvPicPr>
          <p:cNvPr id="80" name="TT Logo" descr="TT Logo"/>
          <p:cNvPicPr>
            <a:picLocks noChangeAspect="1"/>
          </p:cNvPicPr>
          <p:nvPr/>
        </p:nvPicPr>
        <p:blipFill>
          <a:blip r:embed="rId4">
            <a:extLst/>
          </a:blip>
          <a:stretch>
            <a:fillRect/>
          </a:stretch>
        </p:blipFill>
        <p:spPr>
          <a:xfrm>
            <a:off x="9566539" y="208948"/>
            <a:ext cx="2455745" cy="436577"/>
          </a:xfrm>
          <a:prstGeom prst="rect">
            <a:avLst/>
          </a:prstGeom>
          <a:ln w="12700">
            <a:miter lim="400000"/>
          </a:ln>
        </p:spPr>
      </p:pic>
      <p:pic>
        <p:nvPicPr>
          <p:cNvPr id="81" name="Picture 6" descr="Picture 6"/>
          <p:cNvPicPr>
            <a:picLocks noChangeAspect="1"/>
          </p:cNvPicPr>
          <p:nvPr/>
        </p:nvPicPr>
        <p:blipFill>
          <a:blip r:embed="rId5">
            <a:extLst/>
          </a:blip>
          <a:srcRect l="0" t="8432" r="0" b="2965"/>
          <a:stretch>
            <a:fillRect/>
          </a:stretch>
        </p:blipFill>
        <p:spPr>
          <a:xfrm>
            <a:off x="0" y="761999"/>
            <a:ext cx="12192000" cy="5898575"/>
          </a:xfrm>
          <a:prstGeom prst="rect">
            <a:avLst/>
          </a:prstGeom>
          <a:ln w="12700">
            <a:miter lim="400000"/>
          </a:ln>
        </p:spPr>
      </p:pic>
      <p:sp>
        <p:nvSpPr>
          <p:cNvPr id="82" name="Type in Screen Title"/>
          <p:cNvSpPr txBox="1"/>
          <p:nvPr>
            <p:ph type="title" hasCustomPrompt="1"/>
          </p:nvPr>
        </p:nvSpPr>
        <p:spPr>
          <a:prstGeom prst="rect">
            <a:avLst/>
          </a:prstGeom>
        </p:spPr>
        <p:txBody>
          <a:bodyPr/>
          <a:lstStyle/>
          <a:p>
            <a:pPr/>
            <a:r>
              <a:t>Type in Screen Title</a:t>
            </a:r>
          </a:p>
        </p:txBody>
      </p:sp>
      <p:sp>
        <p:nvSpPr>
          <p:cNvPr id="83" name="Body Level One…"/>
          <p:cNvSpPr txBox="1"/>
          <p:nvPr>
            <p:ph type="body" sz="quarter" idx="1"/>
          </p:nvPr>
        </p:nvSpPr>
        <p:spPr>
          <a:xfrm>
            <a:off x="1971860" y="1387748"/>
            <a:ext cx="8226247" cy="524958"/>
          </a:xfrm>
          <a:prstGeom prst="rect">
            <a:avLst/>
          </a:prstGeom>
          <a:solidFill>
            <a:srgbClr val="0070C0"/>
          </a:solidFill>
        </p:spPr>
        <p:txBody>
          <a:bodyPr anchor="ctr"/>
          <a:lstStyle>
            <a:lvl1pPr marL="0" indent="0" algn="ctr">
              <a:buSzTx/>
              <a:buFontTx/>
              <a:buNone/>
              <a:defRPr>
                <a:solidFill>
                  <a:srgbClr val="FFFFFF"/>
                </a:solidFill>
              </a:defRPr>
            </a:lvl1pPr>
            <a:lvl2pPr marL="310608" indent="-200981" algn="ctr">
              <a:buFontTx/>
              <a:buChar char="•"/>
              <a:defRPr>
                <a:solidFill>
                  <a:srgbClr val="FFFFFF"/>
                </a:solidFill>
              </a:defRPr>
            </a:lvl2pPr>
            <a:lvl3pPr algn="ctr">
              <a:buFontTx/>
              <a:defRPr>
                <a:solidFill>
                  <a:srgbClr val="FFFFFF"/>
                </a:solidFill>
              </a:defRPr>
            </a:lvl3pPr>
            <a:lvl4pPr algn="ctr">
              <a:buFontTx/>
              <a:defRPr>
                <a:solidFill>
                  <a:srgbClr val="FFFFFF"/>
                </a:solidFill>
              </a:defRPr>
            </a:lvl4pPr>
            <a:lvl5pPr algn="ctr">
              <a:buFontTx/>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estion Slide">
    <p:spTree>
      <p:nvGrpSpPr>
        <p:cNvPr id="1" name=""/>
        <p:cNvGrpSpPr/>
        <p:nvPr/>
      </p:nvGrpSpPr>
      <p:grpSpPr>
        <a:xfrm>
          <a:off x="0" y="0"/>
          <a:ext cx="0" cy="0"/>
          <a:chOff x="0" y="0"/>
          <a:chExt cx="0" cy="0"/>
        </a:xfrm>
      </p:grpSpPr>
      <p:pic>
        <p:nvPicPr>
          <p:cNvPr id="91" name="Picture 3" descr="Picture 3"/>
          <p:cNvPicPr>
            <a:picLocks noChangeAspect="1"/>
          </p:cNvPicPr>
          <p:nvPr/>
        </p:nvPicPr>
        <p:blipFill>
          <a:blip r:embed="rId2">
            <a:extLst/>
          </a:blip>
          <a:srcRect l="0" t="0" r="9844" b="0"/>
          <a:stretch>
            <a:fillRect/>
          </a:stretch>
        </p:blipFill>
        <p:spPr>
          <a:xfrm>
            <a:off x="6314328" y="539876"/>
            <a:ext cx="5877673" cy="6217922"/>
          </a:xfrm>
          <a:prstGeom prst="rect">
            <a:avLst/>
          </a:prstGeom>
          <a:ln w="12700">
            <a:miter lim="400000"/>
          </a:ln>
        </p:spPr>
      </p:pic>
      <p:sp>
        <p:nvSpPr>
          <p:cNvPr id="92" name="Footer Shape"/>
          <p:cNvSpPr/>
          <p:nvPr/>
        </p:nvSpPr>
        <p:spPr>
          <a:xfrm>
            <a:off x="0" y="6673249"/>
            <a:ext cx="12192000" cy="182958"/>
          </a:xfrm>
          <a:prstGeom prst="rect">
            <a:avLst/>
          </a:prstGeom>
          <a:solidFill>
            <a:srgbClr val="282828"/>
          </a:solidFill>
          <a:ln w="12700">
            <a:miter lim="400000"/>
          </a:ln>
        </p:spPr>
        <p:txBody>
          <a:bodyPr lIns="45719" rIns="45719" anchor="ctr"/>
          <a:lstStyle/>
          <a:p>
            <a:pPr algn="ctr">
              <a:defRPr sz="1000">
                <a:solidFill>
                  <a:srgbClr val="FFFFFF"/>
                </a:solidFill>
              </a:defRPr>
            </a:pPr>
          </a:p>
        </p:txBody>
      </p:sp>
      <p:sp>
        <p:nvSpPr>
          <p:cNvPr id="93" name="Course Code"/>
          <p:cNvSpPr txBox="1"/>
          <p:nvPr/>
        </p:nvSpPr>
        <p:spPr>
          <a:xfrm>
            <a:off x="11303657" y="6616457"/>
            <a:ext cx="842623" cy="2483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solidFill>
                  <a:srgbClr val="BFBFBF"/>
                </a:solidFill>
              </a:defRPr>
            </a:lvl1pPr>
          </a:lstStyle>
          <a:p>
            <a:pPr/>
            <a:r>
              <a:t>2311</a:t>
            </a:r>
          </a:p>
        </p:txBody>
      </p:sp>
      <p:pic>
        <p:nvPicPr>
          <p:cNvPr id="94" name="Header Graphic" descr="Header Graphic"/>
          <p:cNvPicPr>
            <a:picLocks noChangeAspect="1"/>
          </p:cNvPicPr>
          <p:nvPr/>
        </p:nvPicPr>
        <p:blipFill>
          <a:blip r:embed="rId3">
            <a:extLst/>
          </a:blip>
          <a:stretch>
            <a:fillRect/>
          </a:stretch>
        </p:blipFill>
        <p:spPr>
          <a:xfrm>
            <a:off x="-18291" y="1313"/>
            <a:ext cx="12207242" cy="761253"/>
          </a:xfrm>
          <a:prstGeom prst="rect">
            <a:avLst/>
          </a:prstGeom>
          <a:ln w="12700">
            <a:miter lim="400000"/>
          </a:ln>
        </p:spPr>
      </p:pic>
      <p:sp>
        <p:nvSpPr>
          <p:cNvPr id="95" name="Course Title"/>
          <p:cNvSpPr txBox="1"/>
          <p:nvPr/>
        </p:nvSpPr>
        <p:spPr>
          <a:xfrm>
            <a:off x="91353" y="78651"/>
            <a:ext cx="8659957" cy="2091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60903" defTabSz="914400">
              <a:lnSpc>
                <a:spcPct val="90000"/>
              </a:lnSpc>
              <a:defRPr sz="1600">
                <a:solidFill>
                  <a:srgbClr val="FFFFFF"/>
                </a:solidFill>
              </a:defRPr>
            </a:lvl1pPr>
          </a:lstStyle>
          <a:p>
            <a:pPr/>
            <a:r>
              <a:t>SAFE FORKLIFT OPERATION</a:t>
            </a:r>
          </a:p>
        </p:txBody>
      </p:sp>
      <p:pic>
        <p:nvPicPr>
          <p:cNvPr id="96" name="TT Logo" descr="TT Logo"/>
          <p:cNvPicPr>
            <a:picLocks noChangeAspect="1"/>
          </p:cNvPicPr>
          <p:nvPr/>
        </p:nvPicPr>
        <p:blipFill>
          <a:blip r:embed="rId4">
            <a:extLst/>
          </a:blip>
          <a:stretch>
            <a:fillRect/>
          </a:stretch>
        </p:blipFill>
        <p:spPr>
          <a:xfrm>
            <a:off x="9566539" y="208948"/>
            <a:ext cx="2455745" cy="436577"/>
          </a:xfrm>
          <a:prstGeom prst="rect">
            <a:avLst/>
          </a:prstGeom>
          <a:ln w="12700">
            <a:miter lim="400000"/>
          </a:ln>
        </p:spPr>
      </p:pic>
      <p:pic>
        <p:nvPicPr>
          <p:cNvPr id="97" name="Picture 6" descr="Picture 6"/>
          <p:cNvPicPr>
            <a:picLocks noChangeAspect="1"/>
          </p:cNvPicPr>
          <p:nvPr/>
        </p:nvPicPr>
        <p:blipFill>
          <a:blip r:embed="rId5">
            <a:extLst/>
          </a:blip>
          <a:srcRect l="0" t="8432" r="0" b="2965"/>
          <a:stretch>
            <a:fillRect/>
          </a:stretch>
        </p:blipFill>
        <p:spPr>
          <a:xfrm>
            <a:off x="0" y="761999"/>
            <a:ext cx="12192000" cy="5898575"/>
          </a:xfrm>
          <a:prstGeom prst="rect">
            <a:avLst/>
          </a:prstGeom>
          <a:ln w="12700">
            <a:miter lim="400000"/>
          </a:ln>
        </p:spPr>
      </p:pic>
      <p:sp>
        <p:nvSpPr>
          <p:cNvPr id="98" name="Background"/>
          <p:cNvSpPr/>
          <p:nvPr/>
        </p:nvSpPr>
        <p:spPr>
          <a:xfrm>
            <a:off x="-1" y="758951"/>
            <a:ext cx="12192000" cy="5929747"/>
          </a:xfrm>
          <a:prstGeom prst="rect">
            <a:avLst/>
          </a:prstGeom>
          <a:solidFill>
            <a:srgbClr val="5A5A5A">
              <a:alpha val="25000"/>
            </a:srgbClr>
          </a:solidFill>
          <a:ln w="12700">
            <a:miter lim="400000"/>
          </a:ln>
        </p:spPr>
        <p:txBody>
          <a:bodyPr lIns="45719" rIns="45719" anchor="ctr"/>
          <a:lstStyle/>
          <a:p>
            <a:pPr algn="ctr">
              <a:defRPr sz="1300">
                <a:solidFill>
                  <a:srgbClr val="FFFFFF"/>
                </a:solidFill>
              </a:defRPr>
            </a:pPr>
          </a:p>
        </p:txBody>
      </p:sp>
      <p:sp>
        <p:nvSpPr>
          <p:cNvPr id="99" name="Type in Screen Title"/>
          <p:cNvSpPr txBox="1"/>
          <p:nvPr>
            <p:ph type="title" hasCustomPrompt="1"/>
          </p:nvPr>
        </p:nvSpPr>
        <p:spPr>
          <a:prstGeom prst="rect">
            <a:avLst/>
          </a:prstGeom>
        </p:spPr>
        <p:txBody>
          <a:bodyPr/>
          <a:lstStyle/>
          <a:p>
            <a:pPr/>
            <a:r>
              <a:t>Type in Screen Title</a:t>
            </a:r>
          </a:p>
        </p:txBody>
      </p:sp>
      <p:sp>
        <p:nvSpPr>
          <p:cNvPr id="100" name="Rectangle 9"/>
          <p:cNvSpPr/>
          <p:nvPr/>
        </p:nvSpPr>
        <p:spPr>
          <a:xfrm>
            <a:off x="372820" y="1132294"/>
            <a:ext cx="8273668" cy="5468237"/>
          </a:xfrm>
          <a:prstGeom prst="rect">
            <a:avLst/>
          </a:prstGeom>
          <a:solidFill>
            <a:srgbClr val="F2F2F2"/>
          </a:solidFill>
          <a:ln w="12700">
            <a:miter lim="400000"/>
          </a:ln>
        </p:spPr>
        <p:txBody>
          <a:bodyPr lIns="45719" rIns="45719" anchor="ctr"/>
          <a:lstStyle/>
          <a:p>
            <a:pPr algn="ctr">
              <a:defRPr sz="1000">
                <a:solidFill>
                  <a:srgbClr val="FFFFFF"/>
                </a:solidFill>
              </a:defRPr>
            </a:pPr>
          </a:p>
        </p:txBody>
      </p:sp>
      <p:sp>
        <p:nvSpPr>
          <p:cNvPr id="101" name="Body Level One…"/>
          <p:cNvSpPr txBox="1"/>
          <p:nvPr>
            <p:ph type="body" idx="1"/>
          </p:nvPr>
        </p:nvSpPr>
        <p:spPr>
          <a:xfrm>
            <a:off x="1180897" y="1333118"/>
            <a:ext cx="7346158" cy="5267412"/>
          </a:xfrm>
          <a:prstGeom prst="rect">
            <a:avLst/>
          </a:prstGeom>
        </p:spPr>
        <p:txBody>
          <a:bodyPr/>
          <a:lstStyle>
            <a:lvl1pPr marL="0" indent="115970">
              <a:buSzTx/>
              <a:buFontTx/>
              <a:buNone/>
            </a:lvl1pPr>
            <a:lvl2pPr marL="0" indent="298850">
              <a:buSzTx/>
              <a:buFontTx/>
              <a:buNone/>
            </a:lvl2pPr>
            <a:lvl3pPr>
              <a:buFontTx/>
            </a:lvl3pPr>
            <a:lvl4pPr>
              <a:buFontTx/>
            </a:lvl4pPr>
            <a:lvl5pPr>
              <a:buFontTx/>
            </a:lvl5pPr>
          </a:lstStyle>
          <a:p>
            <a:pPr/>
            <a:r>
              <a:t>Body Level One</a:t>
            </a:r>
          </a:p>
          <a:p>
            <a:pPr lvl="1"/>
            <a:r>
              <a:t>Body Level Two</a:t>
            </a:r>
          </a:p>
          <a:p>
            <a:pPr lvl="2"/>
            <a:r>
              <a:t>Body Level Three</a:t>
            </a:r>
          </a:p>
          <a:p>
            <a:pPr lvl="3"/>
            <a:r>
              <a:t>Body Level Four</a:t>
            </a:r>
          </a:p>
          <a:p>
            <a:pPr lvl="4"/>
            <a:r>
              <a:t>Body Level Five</a:t>
            </a:r>
          </a:p>
        </p:txBody>
      </p:sp>
      <p:sp>
        <p:nvSpPr>
          <p:cNvPr id="102" name="Rectangle: Top Corners Rounded 5"/>
          <p:cNvSpPr/>
          <p:nvPr/>
        </p:nvSpPr>
        <p:spPr>
          <a:xfrm rot="5400000">
            <a:off x="-373058" y="1177104"/>
            <a:ext cx="1519836" cy="1430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163" y="0"/>
                </a:moveTo>
                <a:lnTo>
                  <a:pt x="11437" y="0"/>
                </a:lnTo>
                <a:cubicBezTo>
                  <a:pt x="17050" y="0"/>
                  <a:pt x="21600" y="4835"/>
                  <a:pt x="21600" y="10800"/>
                </a:cubicBezTo>
                <a:lnTo>
                  <a:pt x="21600" y="21600"/>
                </a:lnTo>
                <a:lnTo>
                  <a:pt x="0" y="21600"/>
                </a:lnTo>
                <a:lnTo>
                  <a:pt x="0" y="10800"/>
                </a:lnTo>
                <a:cubicBezTo>
                  <a:pt x="0" y="4835"/>
                  <a:pt x="4550" y="0"/>
                  <a:pt x="10163" y="0"/>
                </a:cubicBezTo>
                <a:close/>
              </a:path>
            </a:pathLst>
          </a:custGeom>
          <a:solidFill>
            <a:srgbClr val="FFFFFF"/>
          </a:solidFill>
          <a:ln w="12700">
            <a:miter lim="400000"/>
          </a:ln>
        </p:spPr>
        <p:txBody>
          <a:bodyPr lIns="45719" rIns="45719" anchor="ctr"/>
          <a:lstStyle/>
          <a:p>
            <a:pPr algn="ctr">
              <a:defRPr sz="1000">
                <a:solidFill>
                  <a:srgbClr val="FFFFFF"/>
                </a:solidFill>
              </a:defRPr>
            </a:pPr>
          </a:p>
        </p:txBody>
      </p:sp>
      <p:sp>
        <p:nvSpPr>
          <p:cNvPr id="103" name="TextBox 7"/>
          <p:cNvSpPr txBox="1"/>
          <p:nvPr/>
        </p:nvSpPr>
        <p:spPr>
          <a:xfrm>
            <a:off x="268457" y="1303047"/>
            <a:ext cx="705730" cy="94784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6600">
                <a:solidFill>
                  <a:srgbClr val="919191"/>
                </a:solidFill>
              </a:defRPr>
            </a:lvl1pPr>
          </a:lstStyle>
          <a:p>
            <a:pPr/>
            <a:r>
              <a:t>Q</a:t>
            </a:r>
          </a:p>
        </p:txBody>
      </p:sp>
      <p:sp>
        <p:nvSpPr>
          <p:cNvPr id="104" name="Picture Placeholder"/>
          <p:cNvSpPr/>
          <p:nvPr>
            <p:ph type="pic" sz="half" idx="21"/>
          </p:nvPr>
        </p:nvSpPr>
        <p:spPr>
          <a:xfrm>
            <a:off x="8646487" y="762000"/>
            <a:ext cx="3545511" cy="5898575"/>
          </a:xfrm>
          <a:prstGeom prst="rect">
            <a:avLst/>
          </a:prstGeom>
        </p:spPr>
        <p:txBody>
          <a:bodyPr lIns="91439" rIns="91439">
            <a:noAutofit/>
          </a:bodyPr>
          <a:lstStyle/>
          <a:p>
            <a:pPr/>
          </a:p>
        </p:txBody>
      </p:sp>
      <p:sp>
        <p:nvSpPr>
          <p:cNvPr id="10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Answer Slide">
    <p:spTree>
      <p:nvGrpSpPr>
        <p:cNvPr id="1" name=""/>
        <p:cNvGrpSpPr/>
        <p:nvPr/>
      </p:nvGrpSpPr>
      <p:grpSpPr>
        <a:xfrm>
          <a:off x="0" y="0"/>
          <a:ext cx="0" cy="0"/>
          <a:chOff x="0" y="0"/>
          <a:chExt cx="0" cy="0"/>
        </a:xfrm>
      </p:grpSpPr>
      <p:pic>
        <p:nvPicPr>
          <p:cNvPr id="112" name="Picture 3" descr="Picture 3"/>
          <p:cNvPicPr>
            <a:picLocks noChangeAspect="1"/>
          </p:cNvPicPr>
          <p:nvPr/>
        </p:nvPicPr>
        <p:blipFill>
          <a:blip r:embed="rId2">
            <a:extLst/>
          </a:blip>
          <a:srcRect l="0" t="0" r="9844" b="0"/>
          <a:stretch>
            <a:fillRect/>
          </a:stretch>
        </p:blipFill>
        <p:spPr>
          <a:xfrm>
            <a:off x="6314328" y="539876"/>
            <a:ext cx="5877673" cy="6217922"/>
          </a:xfrm>
          <a:prstGeom prst="rect">
            <a:avLst/>
          </a:prstGeom>
          <a:ln w="12700">
            <a:miter lim="400000"/>
          </a:ln>
        </p:spPr>
      </p:pic>
      <p:sp>
        <p:nvSpPr>
          <p:cNvPr id="113" name="Footer Shape"/>
          <p:cNvSpPr/>
          <p:nvPr/>
        </p:nvSpPr>
        <p:spPr>
          <a:xfrm>
            <a:off x="0" y="6673249"/>
            <a:ext cx="12192000" cy="182958"/>
          </a:xfrm>
          <a:prstGeom prst="rect">
            <a:avLst/>
          </a:prstGeom>
          <a:solidFill>
            <a:srgbClr val="282828"/>
          </a:solidFill>
          <a:ln w="12700">
            <a:miter lim="400000"/>
          </a:ln>
        </p:spPr>
        <p:txBody>
          <a:bodyPr lIns="45719" rIns="45719" anchor="ctr"/>
          <a:lstStyle/>
          <a:p>
            <a:pPr algn="ctr">
              <a:defRPr sz="1000">
                <a:solidFill>
                  <a:srgbClr val="FFFFFF"/>
                </a:solidFill>
              </a:defRPr>
            </a:pPr>
          </a:p>
        </p:txBody>
      </p:sp>
      <p:sp>
        <p:nvSpPr>
          <p:cNvPr id="114" name="Course Code"/>
          <p:cNvSpPr txBox="1"/>
          <p:nvPr/>
        </p:nvSpPr>
        <p:spPr>
          <a:xfrm>
            <a:off x="11303657" y="6616457"/>
            <a:ext cx="842623" cy="2483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solidFill>
                  <a:srgbClr val="BFBFBF"/>
                </a:solidFill>
              </a:defRPr>
            </a:lvl1pPr>
          </a:lstStyle>
          <a:p>
            <a:pPr/>
            <a:r>
              <a:t>2311</a:t>
            </a:r>
          </a:p>
        </p:txBody>
      </p:sp>
      <p:pic>
        <p:nvPicPr>
          <p:cNvPr id="115" name="Header Graphic" descr="Header Graphic"/>
          <p:cNvPicPr>
            <a:picLocks noChangeAspect="1"/>
          </p:cNvPicPr>
          <p:nvPr/>
        </p:nvPicPr>
        <p:blipFill>
          <a:blip r:embed="rId3">
            <a:extLst/>
          </a:blip>
          <a:stretch>
            <a:fillRect/>
          </a:stretch>
        </p:blipFill>
        <p:spPr>
          <a:xfrm>
            <a:off x="-18291" y="1313"/>
            <a:ext cx="12207242" cy="761253"/>
          </a:xfrm>
          <a:prstGeom prst="rect">
            <a:avLst/>
          </a:prstGeom>
          <a:ln w="12700">
            <a:miter lim="400000"/>
          </a:ln>
        </p:spPr>
      </p:pic>
      <p:sp>
        <p:nvSpPr>
          <p:cNvPr id="116" name="Course Title"/>
          <p:cNvSpPr txBox="1"/>
          <p:nvPr/>
        </p:nvSpPr>
        <p:spPr>
          <a:xfrm>
            <a:off x="91353" y="78651"/>
            <a:ext cx="8659957" cy="2091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60903" defTabSz="914400">
              <a:lnSpc>
                <a:spcPct val="90000"/>
              </a:lnSpc>
              <a:defRPr sz="1600">
                <a:solidFill>
                  <a:srgbClr val="FFFFFF"/>
                </a:solidFill>
              </a:defRPr>
            </a:lvl1pPr>
          </a:lstStyle>
          <a:p>
            <a:pPr/>
            <a:r>
              <a:t>SAFE FORKLIFT OPERATION</a:t>
            </a:r>
          </a:p>
        </p:txBody>
      </p:sp>
      <p:pic>
        <p:nvPicPr>
          <p:cNvPr id="117" name="TT Logo" descr="TT Logo"/>
          <p:cNvPicPr>
            <a:picLocks noChangeAspect="1"/>
          </p:cNvPicPr>
          <p:nvPr/>
        </p:nvPicPr>
        <p:blipFill>
          <a:blip r:embed="rId4">
            <a:extLst/>
          </a:blip>
          <a:stretch>
            <a:fillRect/>
          </a:stretch>
        </p:blipFill>
        <p:spPr>
          <a:xfrm>
            <a:off x="9566539" y="208948"/>
            <a:ext cx="2455745" cy="436577"/>
          </a:xfrm>
          <a:prstGeom prst="rect">
            <a:avLst/>
          </a:prstGeom>
          <a:ln w="12700">
            <a:miter lim="400000"/>
          </a:ln>
        </p:spPr>
      </p:pic>
      <p:pic>
        <p:nvPicPr>
          <p:cNvPr id="118" name="Picture 6" descr="Picture 6"/>
          <p:cNvPicPr>
            <a:picLocks noChangeAspect="1"/>
          </p:cNvPicPr>
          <p:nvPr/>
        </p:nvPicPr>
        <p:blipFill>
          <a:blip r:embed="rId5">
            <a:extLst/>
          </a:blip>
          <a:srcRect l="0" t="8432" r="0" b="2965"/>
          <a:stretch>
            <a:fillRect/>
          </a:stretch>
        </p:blipFill>
        <p:spPr>
          <a:xfrm>
            <a:off x="0" y="761999"/>
            <a:ext cx="12192000" cy="5898575"/>
          </a:xfrm>
          <a:prstGeom prst="rect">
            <a:avLst/>
          </a:prstGeom>
          <a:ln w="12700">
            <a:miter lim="400000"/>
          </a:ln>
        </p:spPr>
      </p:pic>
      <p:sp>
        <p:nvSpPr>
          <p:cNvPr id="119" name="Background"/>
          <p:cNvSpPr/>
          <p:nvPr/>
        </p:nvSpPr>
        <p:spPr>
          <a:xfrm>
            <a:off x="-1" y="758951"/>
            <a:ext cx="12192000" cy="5929747"/>
          </a:xfrm>
          <a:prstGeom prst="rect">
            <a:avLst/>
          </a:prstGeom>
          <a:solidFill>
            <a:srgbClr val="5A5A5A">
              <a:alpha val="25000"/>
            </a:srgbClr>
          </a:solidFill>
          <a:ln w="12700">
            <a:miter lim="400000"/>
          </a:ln>
        </p:spPr>
        <p:txBody>
          <a:bodyPr lIns="45719" rIns="45719" anchor="ctr"/>
          <a:lstStyle/>
          <a:p>
            <a:pPr algn="ctr">
              <a:defRPr sz="1300">
                <a:solidFill>
                  <a:srgbClr val="FFFFFF"/>
                </a:solidFill>
              </a:defRPr>
            </a:pPr>
          </a:p>
        </p:txBody>
      </p:sp>
      <p:sp>
        <p:nvSpPr>
          <p:cNvPr id="120" name="Type in Screen Title"/>
          <p:cNvSpPr txBox="1"/>
          <p:nvPr>
            <p:ph type="title" hasCustomPrompt="1"/>
          </p:nvPr>
        </p:nvSpPr>
        <p:spPr>
          <a:prstGeom prst="rect">
            <a:avLst/>
          </a:prstGeom>
        </p:spPr>
        <p:txBody>
          <a:bodyPr/>
          <a:lstStyle/>
          <a:p>
            <a:pPr/>
            <a:r>
              <a:t>Type in Screen Title</a:t>
            </a:r>
          </a:p>
        </p:txBody>
      </p:sp>
      <p:sp>
        <p:nvSpPr>
          <p:cNvPr id="121" name="Rectangle 9"/>
          <p:cNvSpPr/>
          <p:nvPr/>
        </p:nvSpPr>
        <p:spPr>
          <a:xfrm>
            <a:off x="372820" y="1132294"/>
            <a:ext cx="8273668" cy="5468237"/>
          </a:xfrm>
          <a:prstGeom prst="rect">
            <a:avLst/>
          </a:prstGeom>
          <a:solidFill>
            <a:srgbClr val="F2F2F2"/>
          </a:solidFill>
          <a:ln w="12700">
            <a:miter lim="400000"/>
          </a:ln>
        </p:spPr>
        <p:txBody>
          <a:bodyPr lIns="45719" rIns="45719" anchor="ctr"/>
          <a:lstStyle/>
          <a:p>
            <a:pPr algn="ctr">
              <a:defRPr sz="1000">
                <a:solidFill>
                  <a:srgbClr val="FFFFFF"/>
                </a:solidFill>
              </a:defRPr>
            </a:pPr>
          </a:p>
        </p:txBody>
      </p:sp>
      <p:sp>
        <p:nvSpPr>
          <p:cNvPr id="122" name="Body Level One…"/>
          <p:cNvSpPr txBox="1"/>
          <p:nvPr>
            <p:ph type="body" idx="1"/>
          </p:nvPr>
        </p:nvSpPr>
        <p:spPr>
          <a:xfrm>
            <a:off x="1180897" y="1333118"/>
            <a:ext cx="7346158" cy="5267412"/>
          </a:xfrm>
          <a:prstGeom prst="rect">
            <a:avLst/>
          </a:prstGeom>
        </p:spPr>
        <p:txBody>
          <a:bodyPr/>
          <a:lstStyle>
            <a:lvl1pPr marL="0" indent="115970">
              <a:buSzTx/>
              <a:buFontTx/>
              <a:buNone/>
            </a:lvl1pPr>
            <a:lvl2pPr marL="0" indent="298850">
              <a:buSzTx/>
              <a:buFontTx/>
              <a:buNone/>
            </a:lvl2pPr>
            <a:lvl3pPr>
              <a:buFontTx/>
            </a:lvl3pPr>
            <a:lvl4pPr>
              <a:buFontTx/>
            </a:lvl4pPr>
            <a:lvl5pPr>
              <a:buFontTx/>
            </a:lvl5pPr>
          </a:lstStyle>
          <a:p>
            <a:pPr/>
            <a:r>
              <a:t>Body Level One</a:t>
            </a:r>
          </a:p>
          <a:p>
            <a:pPr lvl="1"/>
            <a:r>
              <a:t>Body Level Two</a:t>
            </a:r>
          </a:p>
          <a:p>
            <a:pPr lvl="2"/>
            <a:r>
              <a:t>Body Level Three</a:t>
            </a:r>
          </a:p>
          <a:p>
            <a:pPr lvl="3"/>
            <a:r>
              <a:t>Body Level Four</a:t>
            </a:r>
          </a:p>
          <a:p>
            <a:pPr lvl="4"/>
            <a:r>
              <a:t>Body Level Five</a:t>
            </a:r>
          </a:p>
        </p:txBody>
      </p:sp>
      <p:sp>
        <p:nvSpPr>
          <p:cNvPr id="123" name="Rectangle: Top Corners Rounded 5"/>
          <p:cNvSpPr/>
          <p:nvPr/>
        </p:nvSpPr>
        <p:spPr>
          <a:xfrm rot="5400000">
            <a:off x="-373058" y="1177104"/>
            <a:ext cx="1519836" cy="1430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163" y="0"/>
                </a:moveTo>
                <a:lnTo>
                  <a:pt x="11437" y="0"/>
                </a:lnTo>
                <a:cubicBezTo>
                  <a:pt x="17050" y="0"/>
                  <a:pt x="21600" y="4835"/>
                  <a:pt x="21600" y="10800"/>
                </a:cubicBezTo>
                <a:lnTo>
                  <a:pt x="21600" y="21600"/>
                </a:lnTo>
                <a:lnTo>
                  <a:pt x="0" y="21600"/>
                </a:lnTo>
                <a:lnTo>
                  <a:pt x="0" y="10800"/>
                </a:lnTo>
                <a:cubicBezTo>
                  <a:pt x="0" y="4835"/>
                  <a:pt x="4550" y="0"/>
                  <a:pt x="10163" y="0"/>
                </a:cubicBezTo>
                <a:close/>
              </a:path>
            </a:pathLst>
          </a:custGeom>
          <a:solidFill>
            <a:srgbClr val="FFFFFF"/>
          </a:solidFill>
          <a:ln w="12700">
            <a:miter lim="400000"/>
          </a:ln>
        </p:spPr>
        <p:txBody>
          <a:bodyPr lIns="45719" rIns="45719" anchor="ctr"/>
          <a:lstStyle/>
          <a:p>
            <a:pPr algn="ctr">
              <a:defRPr sz="1000">
                <a:solidFill>
                  <a:srgbClr val="FFFFFF"/>
                </a:solidFill>
              </a:defRPr>
            </a:pPr>
          </a:p>
        </p:txBody>
      </p:sp>
      <p:sp>
        <p:nvSpPr>
          <p:cNvPr id="124" name="TextBox 7"/>
          <p:cNvSpPr txBox="1"/>
          <p:nvPr/>
        </p:nvSpPr>
        <p:spPr>
          <a:xfrm>
            <a:off x="268457" y="1303047"/>
            <a:ext cx="705730" cy="94784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6600">
                <a:solidFill>
                  <a:srgbClr val="919191"/>
                </a:solidFill>
              </a:defRPr>
            </a:lvl1pPr>
          </a:lstStyle>
          <a:p>
            <a:pPr/>
            <a:r>
              <a:t>A</a:t>
            </a:r>
          </a:p>
        </p:txBody>
      </p:sp>
      <p:sp>
        <p:nvSpPr>
          <p:cNvPr id="125" name="Picture Placeholder"/>
          <p:cNvSpPr/>
          <p:nvPr>
            <p:ph type="pic" sz="half" idx="21"/>
          </p:nvPr>
        </p:nvSpPr>
        <p:spPr>
          <a:xfrm>
            <a:off x="8646487" y="762000"/>
            <a:ext cx="3545511" cy="5898575"/>
          </a:xfrm>
          <a:prstGeom prst="rect">
            <a:avLst/>
          </a:prstGeom>
        </p:spPr>
        <p:txBody>
          <a:bodyPr lIns="91439" rIns="91439">
            <a:noAutofit/>
          </a:bodyPr>
          <a:lstStyle/>
          <a:p>
            <a:pPr/>
          </a:p>
        </p:txBody>
      </p:sp>
      <p:sp>
        <p:nvSpPr>
          <p:cNvPr id="1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ircle + Bullets A">
    <p:spTree>
      <p:nvGrpSpPr>
        <p:cNvPr id="1" name=""/>
        <p:cNvGrpSpPr/>
        <p:nvPr/>
      </p:nvGrpSpPr>
      <p:grpSpPr>
        <a:xfrm>
          <a:off x="0" y="0"/>
          <a:ext cx="0" cy="0"/>
          <a:chOff x="0" y="0"/>
          <a:chExt cx="0" cy="0"/>
        </a:xfrm>
      </p:grpSpPr>
      <p:pic>
        <p:nvPicPr>
          <p:cNvPr id="133" name="Picture 3" descr="Picture 3"/>
          <p:cNvPicPr>
            <a:picLocks noChangeAspect="1"/>
          </p:cNvPicPr>
          <p:nvPr/>
        </p:nvPicPr>
        <p:blipFill>
          <a:blip r:embed="rId2">
            <a:extLst/>
          </a:blip>
          <a:srcRect l="0" t="0" r="9844" b="0"/>
          <a:stretch>
            <a:fillRect/>
          </a:stretch>
        </p:blipFill>
        <p:spPr>
          <a:xfrm>
            <a:off x="6314328" y="539876"/>
            <a:ext cx="5877673" cy="6217922"/>
          </a:xfrm>
          <a:prstGeom prst="rect">
            <a:avLst/>
          </a:prstGeom>
          <a:ln w="12700">
            <a:miter lim="400000"/>
          </a:ln>
        </p:spPr>
      </p:pic>
      <p:sp>
        <p:nvSpPr>
          <p:cNvPr id="134" name="Footer Shape"/>
          <p:cNvSpPr/>
          <p:nvPr/>
        </p:nvSpPr>
        <p:spPr>
          <a:xfrm>
            <a:off x="0" y="6673249"/>
            <a:ext cx="12192000" cy="182958"/>
          </a:xfrm>
          <a:prstGeom prst="rect">
            <a:avLst/>
          </a:prstGeom>
          <a:solidFill>
            <a:srgbClr val="282828"/>
          </a:solidFill>
          <a:ln w="12700">
            <a:miter lim="400000"/>
          </a:ln>
        </p:spPr>
        <p:txBody>
          <a:bodyPr lIns="45719" rIns="45719" anchor="ctr"/>
          <a:lstStyle/>
          <a:p>
            <a:pPr algn="ctr">
              <a:defRPr sz="1000">
                <a:solidFill>
                  <a:srgbClr val="FFFFFF"/>
                </a:solidFill>
              </a:defRPr>
            </a:pPr>
          </a:p>
        </p:txBody>
      </p:sp>
      <p:sp>
        <p:nvSpPr>
          <p:cNvPr id="135" name="Course Code"/>
          <p:cNvSpPr txBox="1"/>
          <p:nvPr/>
        </p:nvSpPr>
        <p:spPr>
          <a:xfrm>
            <a:off x="11303657" y="6616457"/>
            <a:ext cx="842623" cy="2483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solidFill>
                  <a:srgbClr val="BFBFBF"/>
                </a:solidFill>
              </a:defRPr>
            </a:lvl1pPr>
          </a:lstStyle>
          <a:p>
            <a:pPr/>
            <a:r>
              <a:t>2311</a:t>
            </a:r>
          </a:p>
        </p:txBody>
      </p:sp>
      <p:pic>
        <p:nvPicPr>
          <p:cNvPr id="136" name="Header Graphic" descr="Header Graphic"/>
          <p:cNvPicPr>
            <a:picLocks noChangeAspect="1"/>
          </p:cNvPicPr>
          <p:nvPr/>
        </p:nvPicPr>
        <p:blipFill>
          <a:blip r:embed="rId3">
            <a:extLst/>
          </a:blip>
          <a:stretch>
            <a:fillRect/>
          </a:stretch>
        </p:blipFill>
        <p:spPr>
          <a:xfrm>
            <a:off x="-18291" y="1313"/>
            <a:ext cx="12207242" cy="761253"/>
          </a:xfrm>
          <a:prstGeom prst="rect">
            <a:avLst/>
          </a:prstGeom>
          <a:ln w="12700">
            <a:miter lim="400000"/>
          </a:ln>
        </p:spPr>
      </p:pic>
      <p:sp>
        <p:nvSpPr>
          <p:cNvPr id="137" name="Course Title"/>
          <p:cNvSpPr txBox="1"/>
          <p:nvPr/>
        </p:nvSpPr>
        <p:spPr>
          <a:xfrm>
            <a:off x="91353" y="78651"/>
            <a:ext cx="8659957" cy="2091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60903" defTabSz="914400">
              <a:lnSpc>
                <a:spcPct val="90000"/>
              </a:lnSpc>
              <a:defRPr sz="1600">
                <a:solidFill>
                  <a:srgbClr val="FFFFFF"/>
                </a:solidFill>
              </a:defRPr>
            </a:lvl1pPr>
          </a:lstStyle>
          <a:p>
            <a:pPr/>
            <a:r>
              <a:t>SAFE FORKLIFT OPERATION</a:t>
            </a:r>
          </a:p>
        </p:txBody>
      </p:sp>
      <p:pic>
        <p:nvPicPr>
          <p:cNvPr id="138" name="TT Logo" descr="TT Logo"/>
          <p:cNvPicPr>
            <a:picLocks noChangeAspect="1"/>
          </p:cNvPicPr>
          <p:nvPr/>
        </p:nvPicPr>
        <p:blipFill>
          <a:blip r:embed="rId4">
            <a:extLst/>
          </a:blip>
          <a:stretch>
            <a:fillRect/>
          </a:stretch>
        </p:blipFill>
        <p:spPr>
          <a:xfrm>
            <a:off x="9566539" y="208948"/>
            <a:ext cx="2455745" cy="436577"/>
          </a:xfrm>
          <a:prstGeom prst="rect">
            <a:avLst/>
          </a:prstGeom>
          <a:ln w="12700">
            <a:miter lim="400000"/>
          </a:ln>
        </p:spPr>
      </p:pic>
      <p:sp>
        <p:nvSpPr>
          <p:cNvPr id="139" name="Rectangle 26"/>
          <p:cNvSpPr/>
          <p:nvPr/>
        </p:nvSpPr>
        <p:spPr>
          <a:xfrm>
            <a:off x="0" y="857250"/>
            <a:ext cx="6219825" cy="5699212"/>
          </a:xfrm>
          <a:prstGeom prst="rect">
            <a:avLst/>
          </a:prstGeom>
          <a:solidFill>
            <a:srgbClr val="FFFFFF"/>
          </a:solidFill>
          <a:ln w="12700">
            <a:miter lim="400000"/>
          </a:ln>
        </p:spPr>
        <p:txBody>
          <a:bodyPr lIns="45719" rIns="45719" anchor="ctr"/>
          <a:lstStyle/>
          <a:p>
            <a:pPr algn="ctr">
              <a:defRPr sz="1000">
                <a:solidFill>
                  <a:srgbClr val="FFFFFF"/>
                </a:solidFill>
              </a:defRPr>
            </a:pPr>
          </a:p>
        </p:txBody>
      </p:sp>
      <p:grpSp>
        <p:nvGrpSpPr>
          <p:cNvPr id="142" name="Group 27"/>
          <p:cNvGrpSpPr/>
          <p:nvPr/>
        </p:nvGrpSpPr>
        <p:grpSpPr>
          <a:xfrm>
            <a:off x="4739235" y="2192483"/>
            <a:ext cx="1344179" cy="203293"/>
            <a:chOff x="0" y="0"/>
            <a:chExt cx="1344177" cy="203292"/>
          </a:xfrm>
        </p:grpSpPr>
        <p:sp>
          <p:nvSpPr>
            <p:cNvPr id="140" name="Straight Connector 28"/>
            <p:cNvSpPr/>
            <p:nvPr/>
          </p:nvSpPr>
          <p:spPr>
            <a:xfrm>
              <a:off x="0" y="101646"/>
              <a:ext cx="1242533" cy="1"/>
            </a:xfrm>
            <a:prstGeom prst="line">
              <a:avLst/>
            </a:prstGeom>
            <a:noFill/>
            <a:ln w="19050" cap="flat">
              <a:solidFill>
                <a:srgbClr val="92D050"/>
              </a:solidFill>
              <a:prstDash val="solid"/>
              <a:miter lim="800000"/>
            </a:ln>
            <a:effectLst/>
          </p:spPr>
          <p:txBody>
            <a:bodyPr wrap="square" lIns="45719" tIns="45719" rIns="45719" bIns="45719" numCol="1" anchor="t">
              <a:noAutofit/>
            </a:bodyPr>
            <a:lstStyle/>
            <a:p>
              <a:pPr/>
            </a:p>
          </p:txBody>
        </p:sp>
        <p:sp>
          <p:nvSpPr>
            <p:cNvPr id="141" name="Oval 29"/>
            <p:cNvSpPr/>
            <p:nvPr/>
          </p:nvSpPr>
          <p:spPr>
            <a:xfrm>
              <a:off x="1140885" y="-1"/>
              <a:ext cx="203293" cy="203294"/>
            </a:xfrm>
            <a:prstGeom prst="ellipse">
              <a:avLst/>
            </a:prstGeom>
            <a:solidFill>
              <a:srgbClr val="FFFFFF"/>
            </a:solidFill>
            <a:ln w="19050" cap="flat">
              <a:solidFill>
                <a:srgbClr val="92D050"/>
              </a:solidFill>
              <a:prstDash val="solid"/>
              <a:miter lim="800000"/>
            </a:ln>
            <a:effectLst/>
          </p:spPr>
          <p:txBody>
            <a:bodyPr wrap="square" lIns="45719" tIns="45719" rIns="45719" bIns="45719" numCol="1" anchor="ctr">
              <a:noAutofit/>
            </a:bodyPr>
            <a:lstStyle/>
            <a:p>
              <a:pPr algn="ctr">
                <a:defRPr sz="1000">
                  <a:solidFill>
                    <a:srgbClr val="FFFFFF"/>
                  </a:solidFill>
                </a:defRPr>
              </a:pPr>
            </a:p>
          </p:txBody>
        </p:sp>
      </p:grpSp>
      <p:grpSp>
        <p:nvGrpSpPr>
          <p:cNvPr id="145" name="Group 30"/>
          <p:cNvGrpSpPr/>
          <p:nvPr/>
        </p:nvGrpSpPr>
        <p:grpSpPr>
          <a:xfrm>
            <a:off x="4739235" y="3019084"/>
            <a:ext cx="1344179" cy="203293"/>
            <a:chOff x="0" y="0"/>
            <a:chExt cx="1344177" cy="203292"/>
          </a:xfrm>
        </p:grpSpPr>
        <p:sp>
          <p:nvSpPr>
            <p:cNvPr id="143" name="Straight Connector 31"/>
            <p:cNvSpPr/>
            <p:nvPr/>
          </p:nvSpPr>
          <p:spPr>
            <a:xfrm>
              <a:off x="0" y="101646"/>
              <a:ext cx="1242533" cy="1"/>
            </a:xfrm>
            <a:prstGeom prst="line">
              <a:avLst/>
            </a:prstGeom>
            <a:noFill/>
            <a:ln w="19050" cap="flat">
              <a:solidFill>
                <a:srgbClr val="92D050"/>
              </a:solidFill>
              <a:prstDash val="solid"/>
              <a:miter lim="800000"/>
            </a:ln>
            <a:effectLst/>
          </p:spPr>
          <p:txBody>
            <a:bodyPr wrap="square" lIns="45719" tIns="45719" rIns="45719" bIns="45719" numCol="1" anchor="t">
              <a:noAutofit/>
            </a:bodyPr>
            <a:lstStyle/>
            <a:p>
              <a:pPr/>
            </a:p>
          </p:txBody>
        </p:sp>
        <p:sp>
          <p:nvSpPr>
            <p:cNvPr id="144" name="Oval 32"/>
            <p:cNvSpPr/>
            <p:nvPr/>
          </p:nvSpPr>
          <p:spPr>
            <a:xfrm>
              <a:off x="1140885" y="-1"/>
              <a:ext cx="203293" cy="203294"/>
            </a:xfrm>
            <a:prstGeom prst="ellipse">
              <a:avLst/>
            </a:prstGeom>
            <a:solidFill>
              <a:srgbClr val="FFFFFF"/>
            </a:solidFill>
            <a:ln w="19050" cap="flat">
              <a:solidFill>
                <a:srgbClr val="92D050"/>
              </a:solidFill>
              <a:prstDash val="solid"/>
              <a:miter lim="800000"/>
            </a:ln>
            <a:effectLst/>
          </p:spPr>
          <p:txBody>
            <a:bodyPr wrap="square" lIns="45719" tIns="45719" rIns="45719" bIns="45719" numCol="1" anchor="ctr">
              <a:noAutofit/>
            </a:bodyPr>
            <a:lstStyle/>
            <a:p>
              <a:pPr algn="ctr">
                <a:defRPr sz="1000">
                  <a:solidFill>
                    <a:srgbClr val="FFFFFF"/>
                  </a:solidFill>
                </a:defRPr>
              </a:pPr>
            </a:p>
          </p:txBody>
        </p:sp>
      </p:grpSp>
      <p:grpSp>
        <p:nvGrpSpPr>
          <p:cNvPr id="148" name="Group 33"/>
          <p:cNvGrpSpPr/>
          <p:nvPr/>
        </p:nvGrpSpPr>
        <p:grpSpPr>
          <a:xfrm>
            <a:off x="4739235" y="3845686"/>
            <a:ext cx="1344179" cy="203293"/>
            <a:chOff x="0" y="0"/>
            <a:chExt cx="1344177" cy="203292"/>
          </a:xfrm>
        </p:grpSpPr>
        <p:sp>
          <p:nvSpPr>
            <p:cNvPr id="146" name="Straight Connector 34"/>
            <p:cNvSpPr/>
            <p:nvPr/>
          </p:nvSpPr>
          <p:spPr>
            <a:xfrm>
              <a:off x="0" y="101646"/>
              <a:ext cx="1242533" cy="1"/>
            </a:xfrm>
            <a:prstGeom prst="line">
              <a:avLst/>
            </a:prstGeom>
            <a:noFill/>
            <a:ln w="19050" cap="flat">
              <a:solidFill>
                <a:srgbClr val="92D050"/>
              </a:solidFill>
              <a:prstDash val="solid"/>
              <a:miter lim="800000"/>
            </a:ln>
            <a:effectLst/>
          </p:spPr>
          <p:txBody>
            <a:bodyPr wrap="square" lIns="45719" tIns="45719" rIns="45719" bIns="45719" numCol="1" anchor="t">
              <a:noAutofit/>
            </a:bodyPr>
            <a:lstStyle/>
            <a:p>
              <a:pPr/>
            </a:p>
          </p:txBody>
        </p:sp>
        <p:sp>
          <p:nvSpPr>
            <p:cNvPr id="147" name="Oval 35"/>
            <p:cNvSpPr/>
            <p:nvPr/>
          </p:nvSpPr>
          <p:spPr>
            <a:xfrm>
              <a:off x="1140885" y="-1"/>
              <a:ext cx="203293" cy="203294"/>
            </a:xfrm>
            <a:prstGeom prst="ellipse">
              <a:avLst/>
            </a:prstGeom>
            <a:solidFill>
              <a:srgbClr val="FFFFFF"/>
            </a:solidFill>
            <a:ln w="19050" cap="flat">
              <a:solidFill>
                <a:srgbClr val="92D050"/>
              </a:solidFill>
              <a:prstDash val="solid"/>
              <a:miter lim="800000"/>
            </a:ln>
            <a:effectLst/>
          </p:spPr>
          <p:txBody>
            <a:bodyPr wrap="square" lIns="45719" tIns="45719" rIns="45719" bIns="45719" numCol="1" anchor="ctr">
              <a:noAutofit/>
            </a:bodyPr>
            <a:lstStyle/>
            <a:p>
              <a:pPr algn="ctr">
                <a:defRPr sz="1000">
                  <a:solidFill>
                    <a:srgbClr val="FFFFFF"/>
                  </a:solidFill>
                </a:defRPr>
              </a:pPr>
            </a:p>
          </p:txBody>
        </p:sp>
      </p:grpSp>
      <p:grpSp>
        <p:nvGrpSpPr>
          <p:cNvPr id="151" name="Group 36"/>
          <p:cNvGrpSpPr/>
          <p:nvPr/>
        </p:nvGrpSpPr>
        <p:grpSpPr>
          <a:xfrm>
            <a:off x="4739235" y="4672288"/>
            <a:ext cx="1344179" cy="203293"/>
            <a:chOff x="0" y="0"/>
            <a:chExt cx="1344177" cy="203292"/>
          </a:xfrm>
        </p:grpSpPr>
        <p:sp>
          <p:nvSpPr>
            <p:cNvPr id="149" name="Straight Connector 37"/>
            <p:cNvSpPr/>
            <p:nvPr/>
          </p:nvSpPr>
          <p:spPr>
            <a:xfrm>
              <a:off x="0" y="101646"/>
              <a:ext cx="1242533" cy="1"/>
            </a:xfrm>
            <a:prstGeom prst="line">
              <a:avLst/>
            </a:prstGeom>
            <a:noFill/>
            <a:ln w="19050" cap="flat">
              <a:solidFill>
                <a:srgbClr val="92D050"/>
              </a:solidFill>
              <a:prstDash val="solid"/>
              <a:miter lim="800000"/>
            </a:ln>
            <a:effectLst/>
          </p:spPr>
          <p:txBody>
            <a:bodyPr wrap="square" lIns="45719" tIns="45719" rIns="45719" bIns="45719" numCol="1" anchor="t">
              <a:noAutofit/>
            </a:bodyPr>
            <a:lstStyle/>
            <a:p>
              <a:pPr/>
            </a:p>
          </p:txBody>
        </p:sp>
        <p:sp>
          <p:nvSpPr>
            <p:cNvPr id="150" name="Oval 38"/>
            <p:cNvSpPr/>
            <p:nvPr/>
          </p:nvSpPr>
          <p:spPr>
            <a:xfrm>
              <a:off x="1140885" y="-1"/>
              <a:ext cx="203293" cy="203294"/>
            </a:xfrm>
            <a:prstGeom prst="ellipse">
              <a:avLst/>
            </a:prstGeom>
            <a:solidFill>
              <a:srgbClr val="FFFFFF"/>
            </a:solidFill>
            <a:ln w="19050" cap="flat">
              <a:solidFill>
                <a:srgbClr val="92D050"/>
              </a:solidFill>
              <a:prstDash val="solid"/>
              <a:miter lim="800000"/>
            </a:ln>
            <a:effectLst/>
          </p:spPr>
          <p:txBody>
            <a:bodyPr wrap="square" lIns="45719" tIns="45719" rIns="45719" bIns="45719" numCol="1" anchor="ctr">
              <a:noAutofit/>
            </a:bodyPr>
            <a:lstStyle/>
            <a:p>
              <a:pPr algn="ctr">
                <a:defRPr sz="1000">
                  <a:solidFill>
                    <a:srgbClr val="FFFFFF"/>
                  </a:solidFill>
                </a:defRPr>
              </a:pPr>
            </a:p>
          </p:txBody>
        </p:sp>
      </p:grpSp>
      <p:sp>
        <p:nvSpPr>
          <p:cNvPr id="152" name="Body Level One…"/>
          <p:cNvSpPr txBox="1"/>
          <p:nvPr>
            <p:ph type="body" sz="quarter" idx="1" hasCustomPrompt="1"/>
          </p:nvPr>
        </p:nvSpPr>
        <p:spPr>
          <a:xfrm>
            <a:off x="6101115" y="2120070"/>
            <a:ext cx="5924974" cy="348119"/>
          </a:xfrm>
          <a:prstGeom prst="rect">
            <a:avLst/>
          </a:prstGeom>
        </p:spPr>
        <p:txBody>
          <a:bodyPr/>
          <a:lstStyle>
            <a:lvl1pPr marL="0" indent="115970">
              <a:buSzTx/>
              <a:buFontTx/>
              <a:buNone/>
            </a:lvl1pPr>
            <a:lvl2pPr>
              <a:buFontTx/>
            </a:lvl2pPr>
            <a:lvl3pPr>
              <a:buFontTx/>
            </a:lvl3pPr>
            <a:lvl4pPr>
              <a:buFontTx/>
            </a:lvl4pPr>
            <a:lvl5pPr>
              <a:buFontTx/>
            </a:lvl5pPr>
          </a:lstStyle>
          <a:p>
            <a:pPr/>
            <a:r>
              <a:t>Edit Master text styles</a:t>
            </a:r>
          </a:p>
          <a:p>
            <a:pPr lvl="1"/>
            <a:r>
              <a:t/>
            </a:r>
          </a:p>
          <a:p>
            <a:pPr lvl="2"/>
            <a:r>
              <a:t/>
            </a:r>
          </a:p>
          <a:p>
            <a:pPr lvl="3"/>
            <a:r>
              <a:t/>
            </a:r>
          </a:p>
          <a:p>
            <a:pPr lvl="4"/>
            <a:r>
              <a:t/>
            </a:r>
          </a:p>
        </p:txBody>
      </p:sp>
      <p:sp>
        <p:nvSpPr>
          <p:cNvPr id="153" name="Type in Screen Title"/>
          <p:cNvSpPr txBox="1"/>
          <p:nvPr>
            <p:ph type="title" hasCustomPrompt="1"/>
          </p:nvPr>
        </p:nvSpPr>
        <p:spPr>
          <a:prstGeom prst="rect">
            <a:avLst/>
          </a:prstGeom>
        </p:spPr>
        <p:txBody>
          <a:bodyPr/>
          <a:lstStyle/>
          <a:p>
            <a:pPr/>
            <a:r>
              <a:t>Type in Screen Title</a:t>
            </a:r>
          </a:p>
        </p:txBody>
      </p:sp>
      <p:sp>
        <p:nvSpPr>
          <p:cNvPr id="154" name="Text Placeholder"/>
          <p:cNvSpPr/>
          <p:nvPr>
            <p:ph type="body" sz="quarter" idx="21" hasCustomPrompt="1"/>
          </p:nvPr>
        </p:nvSpPr>
        <p:spPr>
          <a:xfrm>
            <a:off x="6101115" y="2946672"/>
            <a:ext cx="5924975" cy="348119"/>
          </a:xfrm>
          <a:prstGeom prst="rect">
            <a:avLst/>
          </a:prstGeom>
        </p:spPr>
        <p:txBody>
          <a:bodyPr/>
          <a:lstStyle>
            <a:lvl1pPr marL="0" indent="91617" defTabSz="721707">
              <a:lnSpc>
                <a:spcPts val="1900"/>
              </a:lnSpc>
              <a:spcBef>
                <a:spcPts val="900"/>
              </a:spcBef>
              <a:buSzTx/>
              <a:buFontTx/>
              <a:buNone/>
              <a:defRPr sz="1738"/>
            </a:lvl1pPr>
          </a:lstStyle>
          <a:p>
            <a:pPr/>
            <a:r>
              <a:t>Edit Master text styles</a:t>
            </a:r>
          </a:p>
        </p:txBody>
      </p:sp>
      <p:sp>
        <p:nvSpPr>
          <p:cNvPr id="155" name="Text Placeholder"/>
          <p:cNvSpPr/>
          <p:nvPr>
            <p:ph type="body" sz="quarter" idx="22" hasCustomPrompt="1"/>
          </p:nvPr>
        </p:nvSpPr>
        <p:spPr>
          <a:xfrm>
            <a:off x="6101115" y="3773273"/>
            <a:ext cx="5924975" cy="348119"/>
          </a:xfrm>
          <a:prstGeom prst="rect">
            <a:avLst/>
          </a:prstGeom>
        </p:spPr>
        <p:txBody>
          <a:bodyPr/>
          <a:lstStyle>
            <a:lvl1pPr marL="0" indent="91617" defTabSz="721707">
              <a:lnSpc>
                <a:spcPts val="1900"/>
              </a:lnSpc>
              <a:spcBef>
                <a:spcPts val="900"/>
              </a:spcBef>
              <a:buSzTx/>
              <a:buFontTx/>
              <a:buNone/>
              <a:defRPr sz="1738"/>
            </a:lvl1pPr>
          </a:lstStyle>
          <a:p>
            <a:pPr/>
            <a:r>
              <a:t>Edit Master text styles</a:t>
            </a:r>
          </a:p>
        </p:txBody>
      </p:sp>
      <p:sp>
        <p:nvSpPr>
          <p:cNvPr id="156" name="Text Placeholder"/>
          <p:cNvSpPr/>
          <p:nvPr>
            <p:ph type="body" sz="quarter" idx="23" hasCustomPrompt="1"/>
          </p:nvPr>
        </p:nvSpPr>
        <p:spPr>
          <a:xfrm>
            <a:off x="6101115" y="4599875"/>
            <a:ext cx="5924975" cy="348119"/>
          </a:xfrm>
          <a:prstGeom prst="rect">
            <a:avLst/>
          </a:prstGeom>
        </p:spPr>
        <p:txBody>
          <a:bodyPr/>
          <a:lstStyle>
            <a:lvl1pPr marL="0" indent="91617" defTabSz="721707">
              <a:lnSpc>
                <a:spcPts val="1900"/>
              </a:lnSpc>
              <a:spcBef>
                <a:spcPts val="900"/>
              </a:spcBef>
              <a:buSzTx/>
              <a:buFontTx/>
              <a:buNone/>
              <a:defRPr sz="1738"/>
            </a:lvl1pPr>
          </a:lstStyle>
          <a:p>
            <a:pPr/>
            <a:r>
              <a:t>Edit Master text styles</a:t>
            </a:r>
          </a:p>
        </p:txBody>
      </p:sp>
      <p:sp>
        <p:nvSpPr>
          <p:cNvPr id="157" name="Oval 5"/>
          <p:cNvSpPr/>
          <p:nvPr/>
        </p:nvSpPr>
        <p:spPr>
          <a:xfrm>
            <a:off x="446758" y="1113973"/>
            <a:ext cx="5194628" cy="5194628"/>
          </a:xfrm>
          <a:prstGeom prst="ellipse">
            <a:avLst/>
          </a:prstGeom>
          <a:solidFill>
            <a:srgbClr val="FFFFFF"/>
          </a:solidFill>
          <a:ln w="19050">
            <a:solidFill>
              <a:srgbClr val="92D050"/>
            </a:solidFill>
            <a:miter/>
          </a:ln>
        </p:spPr>
        <p:txBody>
          <a:bodyPr lIns="45719" rIns="45719" anchor="ctr"/>
          <a:lstStyle/>
          <a:p>
            <a:pPr algn="ctr">
              <a:defRPr sz="1000">
                <a:solidFill>
                  <a:srgbClr val="FFFFFF"/>
                </a:solidFill>
              </a:defRPr>
            </a:pPr>
          </a:p>
        </p:txBody>
      </p:sp>
      <p:sp>
        <p:nvSpPr>
          <p:cNvPr id="158" name="Picture Frame 1"/>
          <p:cNvSpPr/>
          <p:nvPr>
            <p:ph type="pic" sz="half" idx="24"/>
          </p:nvPr>
        </p:nvSpPr>
        <p:spPr>
          <a:xfrm>
            <a:off x="568728" y="1255998"/>
            <a:ext cx="4939708" cy="4924466"/>
          </a:xfrm>
          <a:prstGeom prst="rect">
            <a:avLst/>
          </a:prstGeom>
        </p:spPr>
        <p:txBody>
          <a:bodyPr lIns="91439" rIns="91439">
            <a:noAutofit/>
          </a:bodyPr>
          <a:lstStyle/>
          <a:p>
            <a:pPr/>
          </a:p>
        </p:txBody>
      </p:sp>
      <p:sp>
        <p:nvSpPr>
          <p:cNvPr id="15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Title + Content - Blank">
    <p:spTree>
      <p:nvGrpSpPr>
        <p:cNvPr id="1" name=""/>
        <p:cNvGrpSpPr/>
        <p:nvPr/>
      </p:nvGrpSpPr>
      <p:grpSpPr>
        <a:xfrm>
          <a:off x="0" y="0"/>
          <a:ext cx="0" cy="0"/>
          <a:chOff x="0" y="0"/>
          <a:chExt cx="0" cy="0"/>
        </a:xfrm>
      </p:grpSpPr>
      <p:pic>
        <p:nvPicPr>
          <p:cNvPr id="166" name="Picture 3" descr="Picture 3"/>
          <p:cNvPicPr>
            <a:picLocks noChangeAspect="1"/>
          </p:cNvPicPr>
          <p:nvPr/>
        </p:nvPicPr>
        <p:blipFill>
          <a:blip r:embed="rId2">
            <a:extLst/>
          </a:blip>
          <a:srcRect l="0" t="0" r="9844" b="0"/>
          <a:stretch>
            <a:fillRect/>
          </a:stretch>
        </p:blipFill>
        <p:spPr>
          <a:xfrm>
            <a:off x="6314328" y="539876"/>
            <a:ext cx="5877673" cy="6217922"/>
          </a:xfrm>
          <a:prstGeom prst="rect">
            <a:avLst/>
          </a:prstGeom>
          <a:ln w="12700">
            <a:miter lim="400000"/>
          </a:ln>
        </p:spPr>
      </p:pic>
      <p:sp>
        <p:nvSpPr>
          <p:cNvPr id="167" name="Footer Shape"/>
          <p:cNvSpPr/>
          <p:nvPr/>
        </p:nvSpPr>
        <p:spPr>
          <a:xfrm>
            <a:off x="0" y="6673249"/>
            <a:ext cx="12192000" cy="182958"/>
          </a:xfrm>
          <a:prstGeom prst="rect">
            <a:avLst/>
          </a:prstGeom>
          <a:solidFill>
            <a:srgbClr val="282828"/>
          </a:solidFill>
          <a:ln w="12700">
            <a:miter lim="400000"/>
          </a:ln>
        </p:spPr>
        <p:txBody>
          <a:bodyPr lIns="45719" rIns="45719" anchor="ctr"/>
          <a:lstStyle/>
          <a:p>
            <a:pPr algn="ctr">
              <a:defRPr sz="1000">
                <a:solidFill>
                  <a:srgbClr val="FFFFFF"/>
                </a:solidFill>
              </a:defRPr>
            </a:pPr>
          </a:p>
        </p:txBody>
      </p:sp>
      <p:sp>
        <p:nvSpPr>
          <p:cNvPr id="168" name="Course Code"/>
          <p:cNvSpPr txBox="1"/>
          <p:nvPr/>
        </p:nvSpPr>
        <p:spPr>
          <a:xfrm>
            <a:off x="11303657" y="6616457"/>
            <a:ext cx="842623" cy="2483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solidFill>
                  <a:srgbClr val="BFBFBF"/>
                </a:solidFill>
              </a:defRPr>
            </a:lvl1pPr>
          </a:lstStyle>
          <a:p>
            <a:pPr/>
            <a:r>
              <a:t>2311</a:t>
            </a:r>
          </a:p>
        </p:txBody>
      </p:sp>
      <p:pic>
        <p:nvPicPr>
          <p:cNvPr id="169" name="Header Graphic" descr="Header Graphic"/>
          <p:cNvPicPr>
            <a:picLocks noChangeAspect="1"/>
          </p:cNvPicPr>
          <p:nvPr/>
        </p:nvPicPr>
        <p:blipFill>
          <a:blip r:embed="rId3">
            <a:extLst/>
          </a:blip>
          <a:stretch>
            <a:fillRect/>
          </a:stretch>
        </p:blipFill>
        <p:spPr>
          <a:xfrm>
            <a:off x="-18291" y="1313"/>
            <a:ext cx="12207242" cy="761253"/>
          </a:xfrm>
          <a:prstGeom prst="rect">
            <a:avLst/>
          </a:prstGeom>
          <a:ln w="12700">
            <a:miter lim="400000"/>
          </a:ln>
        </p:spPr>
      </p:pic>
      <p:sp>
        <p:nvSpPr>
          <p:cNvPr id="170" name="Course Title"/>
          <p:cNvSpPr txBox="1"/>
          <p:nvPr/>
        </p:nvSpPr>
        <p:spPr>
          <a:xfrm>
            <a:off x="91353" y="78651"/>
            <a:ext cx="8659957" cy="2091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60903" defTabSz="914400">
              <a:lnSpc>
                <a:spcPct val="90000"/>
              </a:lnSpc>
              <a:defRPr sz="1600">
                <a:solidFill>
                  <a:srgbClr val="FFFFFF"/>
                </a:solidFill>
              </a:defRPr>
            </a:lvl1pPr>
          </a:lstStyle>
          <a:p>
            <a:pPr/>
            <a:r>
              <a:t>SAFE FORKLIFT OPERATION</a:t>
            </a:r>
          </a:p>
        </p:txBody>
      </p:sp>
      <p:pic>
        <p:nvPicPr>
          <p:cNvPr id="171" name="TT Logo" descr="TT Logo"/>
          <p:cNvPicPr>
            <a:picLocks noChangeAspect="1"/>
          </p:cNvPicPr>
          <p:nvPr/>
        </p:nvPicPr>
        <p:blipFill>
          <a:blip r:embed="rId4">
            <a:extLst/>
          </a:blip>
          <a:stretch>
            <a:fillRect/>
          </a:stretch>
        </p:blipFill>
        <p:spPr>
          <a:xfrm>
            <a:off x="9566539" y="208948"/>
            <a:ext cx="2455745" cy="436577"/>
          </a:xfrm>
          <a:prstGeom prst="rect">
            <a:avLst/>
          </a:prstGeom>
          <a:ln w="12700">
            <a:miter lim="400000"/>
          </a:ln>
        </p:spPr>
      </p:pic>
      <p:sp>
        <p:nvSpPr>
          <p:cNvPr id="172" name="Type in Screen Title"/>
          <p:cNvSpPr txBox="1"/>
          <p:nvPr>
            <p:ph type="title" hasCustomPrompt="1"/>
          </p:nvPr>
        </p:nvSpPr>
        <p:spPr>
          <a:prstGeom prst="rect">
            <a:avLst/>
          </a:prstGeom>
        </p:spPr>
        <p:txBody>
          <a:bodyPr/>
          <a:lstStyle/>
          <a:p>
            <a:pPr/>
            <a:r>
              <a:t>Type in Screen Title</a:t>
            </a:r>
          </a:p>
        </p:txBody>
      </p:sp>
      <p:sp>
        <p:nvSpPr>
          <p:cNvPr id="173" name="Picture Placeholder"/>
          <p:cNvSpPr/>
          <p:nvPr>
            <p:ph type="pic" idx="21"/>
          </p:nvPr>
        </p:nvSpPr>
        <p:spPr>
          <a:xfrm>
            <a:off x="-600" y="758951"/>
            <a:ext cx="12193200" cy="5929202"/>
          </a:xfrm>
          <a:prstGeom prst="rect">
            <a:avLst/>
          </a:prstGeom>
        </p:spPr>
        <p:txBody>
          <a:bodyPr lIns="91439" rIns="91439">
            <a:noAutofit/>
          </a:bodyPr>
          <a:lstStyle/>
          <a:p>
            <a:pPr/>
          </a:p>
        </p:txBody>
      </p:sp>
      <p:sp>
        <p:nvSpPr>
          <p:cNvPr id="174" name="Body Level One…"/>
          <p:cNvSpPr txBox="1"/>
          <p:nvPr>
            <p:ph type="body" sz="quarter" idx="1" hasCustomPrompt="1"/>
          </p:nvPr>
        </p:nvSpPr>
        <p:spPr>
          <a:xfrm>
            <a:off x="-24284" y="2522989"/>
            <a:ext cx="4163666" cy="579601"/>
          </a:xfrm>
          <a:prstGeom prst="rect">
            <a:avLst/>
          </a:prstGeom>
          <a:solidFill>
            <a:srgbClr val="00AEEF"/>
          </a:solidFill>
        </p:spPr>
        <p:txBody>
          <a:bodyPr anchor="ctr"/>
          <a:lstStyle>
            <a:lvl1pPr marL="0" indent="182711">
              <a:lnSpc>
                <a:spcPct val="100000"/>
              </a:lnSpc>
              <a:spcBef>
                <a:spcPts val="0"/>
              </a:spcBef>
              <a:buSzTx/>
              <a:buFontTx/>
              <a:buNone/>
              <a:defRPr b="1">
                <a:solidFill>
                  <a:srgbClr val="FFFFFF"/>
                </a:solidFill>
              </a:defRPr>
            </a:lvl1pPr>
            <a:lvl2pPr marL="310608" indent="-200981">
              <a:lnSpc>
                <a:spcPct val="100000"/>
              </a:lnSpc>
              <a:spcBef>
                <a:spcPts val="0"/>
              </a:spcBef>
              <a:buFontTx/>
              <a:buChar char="•"/>
              <a:defRPr b="1">
                <a:solidFill>
                  <a:srgbClr val="FFFFFF"/>
                </a:solidFill>
              </a:defRPr>
            </a:lvl2pPr>
            <a:lvl3pPr>
              <a:lnSpc>
                <a:spcPct val="100000"/>
              </a:lnSpc>
              <a:spcBef>
                <a:spcPts val="0"/>
              </a:spcBef>
              <a:buFontTx/>
              <a:defRPr b="1">
                <a:solidFill>
                  <a:srgbClr val="FFFFFF"/>
                </a:solidFill>
              </a:defRPr>
            </a:lvl3pPr>
            <a:lvl4pPr>
              <a:lnSpc>
                <a:spcPct val="100000"/>
              </a:lnSpc>
              <a:spcBef>
                <a:spcPts val="0"/>
              </a:spcBef>
              <a:buFontTx/>
              <a:defRPr b="1">
                <a:solidFill>
                  <a:srgbClr val="FFFFFF"/>
                </a:solidFill>
              </a:defRPr>
            </a:lvl4pPr>
            <a:lvl5pPr>
              <a:lnSpc>
                <a:spcPct val="100000"/>
              </a:lnSpc>
              <a:spcBef>
                <a:spcPts val="0"/>
              </a:spcBef>
              <a:buFontTx/>
              <a:defRPr b="1">
                <a:solidFill>
                  <a:srgbClr val="FFFFFF"/>
                </a:solidFill>
              </a:defRPr>
            </a:lvl5pPr>
          </a:lstStyle>
          <a:p>
            <a:pPr/>
            <a:r>
              <a:t>Click to edit Master text</a:t>
            </a:r>
          </a:p>
          <a:p>
            <a:pPr lvl="1"/>
            <a:r>
              <a:t/>
            </a:r>
          </a:p>
          <a:p>
            <a:pPr lvl="2"/>
            <a:r>
              <a:t/>
            </a:r>
          </a:p>
          <a:p>
            <a:pPr lvl="3"/>
            <a:r>
              <a:t/>
            </a:r>
          </a:p>
          <a:p>
            <a:pPr lvl="4"/>
            <a:r>
              <a:t/>
            </a:r>
          </a:p>
        </p:txBody>
      </p:sp>
      <p:sp>
        <p:nvSpPr>
          <p:cNvPr id="175" name="Text Placeholder 2"/>
          <p:cNvSpPr/>
          <p:nvPr>
            <p:ph type="body" sz="quarter" idx="22" hasCustomPrompt="1"/>
          </p:nvPr>
        </p:nvSpPr>
        <p:spPr>
          <a:xfrm>
            <a:off x="-24283" y="1828182"/>
            <a:ext cx="4163666" cy="579601"/>
          </a:xfrm>
          <a:prstGeom prst="rect">
            <a:avLst/>
          </a:prstGeom>
          <a:solidFill>
            <a:srgbClr val="00AEEF"/>
          </a:solidFill>
        </p:spPr>
        <p:txBody>
          <a:bodyPr anchor="ctr"/>
          <a:lstStyle>
            <a:lvl1pPr marL="0" indent="182711">
              <a:lnSpc>
                <a:spcPct val="100000"/>
              </a:lnSpc>
              <a:spcBef>
                <a:spcPts val="0"/>
              </a:spcBef>
              <a:buSzTx/>
              <a:buFontTx/>
              <a:buNone/>
              <a:defRPr b="1">
                <a:solidFill>
                  <a:srgbClr val="FFFFFF"/>
                </a:solidFill>
              </a:defRPr>
            </a:lvl1pPr>
          </a:lstStyle>
          <a:p>
            <a:pPr/>
            <a:r>
              <a:t>Click to edit Master text</a:t>
            </a:r>
          </a:p>
        </p:txBody>
      </p:sp>
      <p:sp>
        <p:nvSpPr>
          <p:cNvPr id="176" name="Text Placeholder 1"/>
          <p:cNvSpPr/>
          <p:nvPr>
            <p:ph type="body" sz="quarter" idx="23" hasCustomPrompt="1"/>
          </p:nvPr>
        </p:nvSpPr>
        <p:spPr>
          <a:xfrm>
            <a:off x="-24283" y="1133377"/>
            <a:ext cx="4163664" cy="579601"/>
          </a:xfrm>
          <a:prstGeom prst="rect">
            <a:avLst/>
          </a:prstGeom>
          <a:solidFill>
            <a:srgbClr val="00AEEF"/>
          </a:solidFill>
        </p:spPr>
        <p:txBody>
          <a:bodyPr anchor="ctr"/>
          <a:lstStyle>
            <a:lvl1pPr marL="0" indent="182711">
              <a:lnSpc>
                <a:spcPct val="100000"/>
              </a:lnSpc>
              <a:spcBef>
                <a:spcPts val="0"/>
              </a:spcBef>
              <a:buSzTx/>
              <a:buFontTx/>
              <a:buNone/>
              <a:defRPr b="1">
                <a:solidFill>
                  <a:srgbClr val="FFFFFF"/>
                </a:solidFill>
              </a:defRPr>
            </a:lvl1pPr>
          </a:lstStyle>
          <a:p>
            <a:pPr/>
            <a:r>
              <a:t>Click to edit Master text</a:t>
            </a:r>
          </a:p>
        </p:txBody>
      </p:sp>
      <p:sp>
        <p:nvSpPr>
          <p:cNvPr id="177" name="Text Placeholder 3"/>
          <p:cNvSpPr/>
          <p:nvPr>
            <p:ph type="body" sz="quarter" idx="24" hasCustomPrompt="1"/>
          </p:nvPr>
        </p:nvSpPr>
        <p:spPr>
          <a:xfrm>
            <a:off x="-24284" y="4607405"/>
            <a:ext cx="4163666" cy="579601"/>
          </a:xfrm>
          <a:prstGeom prst="rect">
            <a:avLst/>
          </a:prstGeom>
          <a:solidFill>
            <a:srgbClr val="00AEEF"/>
          </a:solidFill>
        </p:spPr>
        <p:txBody>
          <a:bodyPr anchor="ctr"/>
          <a:lstStyle>
            <a:lvl1pPr marL="0" indent="182711">
              <a:lnSpc>
                <a:spcPct val="100000"/>
              </a:lnSpc>
              <a:spcBef>
                <a:spcPts val="0"/>
              </a:spcBef>
              <a:buSzTx/>
              <a:buFontTx/>
              <a:buNone/>
              <a:defRPr b="1">
                <a:solidFill>
                  <a:srgbClr val="FFFFFF"/>
                </a:solidFill>
              </a:defRPr>
            </a:lvl1pPr>
          </a:lstStyle>
          <a:p>
            <a:pPr/>
            <a:r>
              <a:t>Click to edit Master text</a:t>
            </a:r>
          </a:p>
        </p:txBody>
      </p:sp>
      <p:sp>
        <p:nvSpPr>
          <p:cNvPr id="178" name="Text Placeholder 2"/>
          <p:cNvSpPr/>
          <p:nvPr>
            <p:ph type="body" sz="quarter" idx="25" hasCustomPrompt="1"/>
          </p:nvPr>
        </p:nvSpPr>
        <p:spPr>
          <a:xfrm>
            <a:off x="-24284" y="3912601"/>
            <a:ext cx="4163666" cy="579601"/>
          </a:xfrm>
          <a:prstGeom prst="rect">
            <a:avLst/>
          </a:prstGeom>
          <a:solidFill>
            <a:srgbClr val="00AEEF"/>
          </a:solidFill>
        </p:spPr>
        <p:txBody>
          <a:bodyPr anchor="ctr"/>
          <a:lstStyle>
            <a:lvl1pPr marL="0" indent="182711">
              <a:lnSpc>
                <a:spcPct val="100000"/>
              </a:lnSpc>
              <a:spcBef>
                <a:spcPts val="0"/>
              </a:spcBef>
              <a:buSzTx/>
              <a:buFontTx/>
              <a:buNone/>
              <a:defRPr b="1">
                <a:solidFill>
                  <a:srgbClr val="FFFFFF"/>
                </a:solidFill>
              </a:defRPr>
            </a:lvl1pPr>
          </a:lstStyle>
          <a:p>
            <a:pPr/>
            <a:r>
              <a:t>Click to edit Master text</a:t>
            </a:r>
          </a:p>
        </p:txBody>
      </p:sp>
      <p:sp>
        <p:nvSpPr>
          <p:cNvPr id="179" name="Text Placeholder 1"/>
          <p:cNvSpPr/>
          <p:nvPr>
            <p:ph type="body" sz="quarter" idx="26" hasCustomPrompt="1"/>
          </p:nvPr>
        </p:nvSpPr>
        <p:spPr>
          <a:xfrm>
            <a:off x="-24284" y="3217795"/>
            <a:ext cx="4163664" cy="579601"/>
          </a:xfrm>
          <a:prstGeom prst="rect">
            <a:avLst/>
          </a:prstGeom>
          <a:solidFill>
            <a:srgbClr val="00AEEF"/>
          </a:solidFill>
        </p:spPr>
        <p:txBody>
          <a:bodyPr anchor="ctr"/>
          <a:lstStyle>
            <a:lvl1pPr marL="0" indent="182711">
              <a:lnSpc>
                <a:spcPct val="100000"/>
              </a:lnSpc>
              <a:spcBef>
                <a:spcPts val="0"/>
              </a:spcBef>
              <a:buSzTx/>
              <a:buFontTx/>
              <a:buNone/>
              <a:defRPr b="1">
                <a:solidFill>
                  <a:srgbClr val="FFFFFF"/>
                </a:solidFill>
              </a:defRPr>
            </a:lvl1pPr>
          </a:lstStyle>
          <a:p>
            <a:pPr/>
            <a:r>
              <a:t>Click to edit Master text</a:t>
            </a:r>
          </a:p>
        </p:txBody>
      </p:sp>
      <p:sp>
        <p:nvSpPr>
          <p:cNvPr id="1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slideLayout" Target="../slideLayouts/slideLayout1.xml"/><Relationship Id="rId6" Type="http://schemas.openxmlformats.org/officeDocument/2006/relationships/slideLayout" Target="../slideLayouts/slideLayout2.xml"/><Relationship Id="rId7" Type="http://schemas.openxmlformats.org/officeDocument/2006/relationships/slideLayout" Target="../slideLayouts/slideLayout3.xml"/><Relationship Id="rId8" Type="http://schemas.openxmlformats.org/officeDocument/2006/relationships/slideLayout" Target="../slideLayouts/slideLayout4.xml"/><Relationship Id="rId9" Type="http://schemas.openxmlformats.org/officeDocument/2006/relationships/slideLayout" Target="../slideLayouts/slideLayout5.xml"/><Relationship Id="rId10" Type="http://schemas.openxmlformats.org/officeDocument/2006/relationships/slideLayout" Target="../slideLayouts/slideLayout6.xml"/><Relationship Id="rId11" Type="http://schemas.openxmlformats.org/officeDocument/2006/relationships/slideLayout" Target="../slideLayouts/slideLayout7.xml"/><Relationship Id="rId12" Type="http://schemas.openxmlformats.org/officeDocument/2006/relationships/slideLayout" Target="../slideLayouts/slideLayout8.xml"/><Relationship Id="rId13" Type="http://schemas.openxmlformats.org/officeDocument/2006/relationships/slideLayout" Target="../slideLayouts/slideLayout9.xml"/><Relationship Id="rId14" Type="http://schemas.openxmlformats.org/officeDocument/2006/relationships/slideLayout" Target="../slideLayouts/slideLayout10.xml"/><Relationship Id="rId15" Type="http://schemas.openxmlformats.org/officeDocument/2006/relationships/slideLayout" Target="../slideLayouts/slideLayout11.xml"/><Relationship Id="rId16" Type="http://schemas.openxmlformats.org/officeDocument/2006/relationships/slideLayout" Target="../slideLayouts/slideLayout12.xml"/><Relationship Id="rId17" Type="http://schemas.openxmlformats.org/officeDocument/2006/relationships/slideLayout" Target="../slideLayouts/slideLayout13.xml"/><Relationship Id="rId18" Type="http://schemas.openxmlformats.org/officeDocument/2006/relationships/slideLayout" Target="../slideLayouts/slideLayout14.xml"/><Relationship Id="rId19" Type="http://schemas.openxmlformats.org/officeDocument/2006/relationships/slideLayout" Target="../slideLayouts/slideLayout15.xml"/><Relationship Id="rId20" Type="http://schemas.openxmlformats.org/officeDocument/2006/relationships/slideLayout" Target="../slideLayouts/slideLayout16.xml"/><Relationship Id="rId21" Type="http://schemas.openxmlformats.org/officeDocument/2006/relationships/slideLayout" Target="../slideLayouts/slideLayout17.xml"/><Relationship Id="rId22" Type="http://schemas.openxmlformats.org/officeDocument/2006/relationships/slideLayout" Target="../slideLayouts/slideLayout18.xml"/><Relationship Id="rId23" Type="http://schemas.openxmlformats.org/officeDocument/2006/relationships/slideLayout" Target="../slideLayouts/slideLayout19.xml"/><Relationship Id="rId24" Type="http://schemas.openxmlformats.org/officeDocument/2006/relationships/slideLayout" Target="../slideLayouts/slideLayout20.xml"/><Relationship Id="rId25" Type="http://schemas.openxmlformats.org/officeDocument/2006/relationships/slideLayout" Target="../slideLayouts/slideLayout21.xml"/><Relationship Id="rId26" Type="http://schemas.openxmlformats.org/officeDocument/2006/relationships/slideLayout" Target="../slideLayouts/slideLayout22.xml"/><Relationship Id="rId27" Type="http://schemas.openxmlformats.org/officeDocument/2006/relationships/slideLayout" Target="../slideLayouts/slideLayout23.xml"/><Relationship Id="rId28" Type="http://schemas.openxmlformats.org/officeDocument/2006/relationships/slideLayout" Target="../slideLayouts/slideLayout24.xml"/><Relationship Id="rId29" Type="http://schemas.openxmlformats.org/officeDocument/2006/relationships/slideLayout" Target="../slideLayouts/slideLayout25.xml"/><Relationship Id="rId30" Type="http://schemas.openxmlformats.org/officeDocument/2006/relationships/slideLayout" Target="../slideLayouts/slideLayout26.xml"/><Relationship Id="rId3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Picture 3" descr="Picture 3"/>
          <p:cNvPicPr>
            <a:picLocks noChangeAspect="1"/>
          </p:cNvPicPr>
          <p:nvPr/>
        </p:nvPicPr>
        <p:blipFill>
          <a:blip r:embed="rId2">
            <a:extLst/>
          </a:blip>
          <a:srcRect l="0" t="0" r="9844" b="0"/>
          <a:stretch>
            <a:fillRect/>
          </a:stretch>
        </p:blipFill>
        <p:spPr>
          <a:xfrm>
            <a:off x="6314328" y="539876"/>
            <a:ext cx="5877673" cy="6217922"/>
          </a:xfrm>
          <a:prstGeom prst="rect">
            <a:avLst/>
          </a:prstGeom>
          <a:ln w="12700">
            <a:miter lim="400000"/>
          </a:ln>
        </p:spPr>
      </p:pic>
      <p:sp>
        <p:nvSpPr>
          <p:cNvPr id="3" name="Footer Shape"/>
          <p:cNvSpPr/>
          <p:nvPr/>
        </p:nvSpPr>
        <p:spPr>
          <a:xfrm>
            <a:off x="0" y="6673249"/>
            <a:ext cx="12192000" cy="182958"/>
          </a:xfrm>
          <a:prstGeom prst="rect">
            <a:avLst/>
          </a:prstGeom>
          <a:solidFill>
            <a:srgbClr val="282828"/>
          </a:solidFill>
          <a:ln w="12700">
            <a:miter lim="400000"/>
          </a:ln>
        </p:spPr>
        <p:txBody>
          <a:bodyPr lIns="45719" rIns="45719" anchor="ctr"/>
          <a:lstStyle/>
          <a:p>
            <a:pPr algn="ctr">
              <a:defRPr sz="1000">
                <a:solidFill>
                  <a:srgbClr val="FFFFFF"/>
                </a:solidFill>
              </a:defRPr>
            </a:pPr>
          </a:p>
        </p:txBody>
      </p:sp>
      <p:sp>
        <p:nvSpPr>
          <p:cNvPr id="4" name="Course Code"/>
          <p:cNvSpPr txBox="1"/>
          <p:nvPr/>
        </p:nvSpPr>
        <p:spPr>
          <a:xfrm>
            <a:off x="11303657" y="6616457"/>
            <a:ext cx="842623" cy="2483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solidFill>
                  <a:srgbClr val="BFBFBF"/>
                </a:solidFill>
              </a:defRPr>
            </a:lvl1pPr>
          </a:lstStyle>
          <a:p>
            <a:pPr/>
            <a:r>
              <a:t>2311</a:t>
            </a:r>
          </a:p>
        </p:txBody>
      </p:sp>
      <p:pic>
        <p:nvPicPr>
          <p:cNvPr id="5" name="Header Graphic" descr="Header Graphic"/>
          <p:cNvPicPr>
            <a:picLocks noChangeAspect="1"/>
          </p:cNvPicPr>
          <p:nvPr/>
        </p:nvPicPr>
        <p:blipFill>
          <a:blip r:embed="rId3">
            <a:extLst/>
          </a:blip>
          <a:stretch>
            <a:fillRect/>
          </a:stretch>
        </p:blipFill>
        <p:spPr>
          <a:xfrm>
            <a:off x="-18291" y="1313"/>
            <a:ext cx="12207242" cy="761253"/>
          </a:xfrm>
          <a:prstGeom prst="rect">
            <a:avLst/>
          </a:prstGeom>
          <a:ln w="12700">
            <a:miter lim="400000"/>
          </a:ln>
        </p:spPr>
      </p:pic>
      <p:sp>
        <p:nvSpPr>
          <p:cNvPr id="6" name="Course Title"/>
          <p:cNvSpPr txBox="1"/>
          <p:nvPr/>
        </p:nvSpPr>
        <p:spPr>
          <a:xfrm>
            <a:off x="91353" y="78651"/>
            <a:ext cx="8659957" cy="2091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60903" defTabSz="914400">
              <a:lnSpc>
                <a:spcPct val="90000"/>
              </a:lnSpc>
              <a:defRPr sz="1600">
                <a:solidFill>
                  <a:srgbClr val="FFFFFF"/>
                </a:solidFill>
              </a:defRPr>
            </a:lvl1pPr>
          </a:lstStyle>
          <a:p>
            <a:pPr/>
            <a:r>
              <a:t>SAFE FORKLIFT OPERATION</a:t>
            </a:r>
          </a:p>
        </p:txBody>
      </p:sp>
      <p:pic>
        <p:nvPicPr>
          <p:cNvPr id="7" name="TT Logo" descr="TT Logo"/>
          <p:cNvPicPr>
            <a:picLocks noChangeAspect="1"/>
          </p:cNvPicPr>
          <p:nvPr/>
        </p:nvPicPr>
        <p:blipFill>
          <a:blip r:embed="rId4">
            <a:extLst/>
          </a:blip>
          <a:stretch>
            <a:fillRect/>
          </a:stretch>
        </p:blipFill>
        <p:spPr>
          <a:xfrm>
            <a:off x="9566539" y="208948"/>
            <a:ext cx="2455745" cy="436577"/>
          </a:xfrm>
          <a:prstGeom prst="rect">
            <a:avLst/>
          </a:prstGeom>
          <a:ln w="12700">
            <a:miter lim="400000"/>
          </a:ln>
        </p:spPr>
      </p:pic>
      <p:sp>
        <p:nvSpPr>
          <p:cNvPr id="8" name="Type in Screen Title"/>
          <p:cNvSpPr txBox="1"/>
          <p:nvPr>
            <p:ph type="title" hasCustomPrompt="1"/>
          </p:nvPr>
        </p:nvSpPr>
        <p:spPr>
          <a:xfrm>
            <a:off x="83126" y="301537"/>
            <a:ext cx="8853056" cy="383217"/>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Type in Screen Title</a:t>
            </a:r>
          </a:p>
        </p:txBody>
      </p:sp>
      <p:sp>
        <p:nvSpPr>
          <p:cNvPr id="9" name="Body Level One…"/>
          <p:cNvSpPr txBox="1"/>
          <p:nvPr>
            <p:ph type="body" idx="1"/>
          </p:nvPr>
        </p:nvSpPr>
        <p:spPr>
          <a:xfrm>
            <a:off x="308664" y="1033272"/>
            <a:ext cx="5466085" cy="5267412"/>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10" name="Slide Number"/>
          <p:cNvSpPr txBox="1"/>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0" r:id="rId16"/>
    <p:sldLayoutId id="2147483661" r:id="rId17"/>
    <p:sldLayoutId id="2147483662" r:id="rId18"/>
    <p:sldLayoutId id="2147483663" r:id="rId19"/>
    <p:sldLayoutId id="2147483664" r:id="rId20"/>
    <p:sldLayoutId id="2147483665" r:id="rId21"/>
    <p:sldLayoutId id="2147483666" r:id="rId22"/>
    <p:sldLayoutId id="2147483667" r:id="rId23"/>
    <p:sldLayoutId id="2147483668" r:id="rId24"/>
    <p:sldLayoutId id="2147483669" r:id="rId25"/>
    <p:sldLayoutId id="2147483670" r:id="rId26"/>
    <p:sldLayoutId id="2147483671" r:id="rId27"/>
    <p:sldLayoutId id="2147483672" r:id="rId28"/>
    <p:sldLayoutId id="2147483673" r:id="rId29"/>
    <p:sldLayoutId id="2147483674" r:id="rId30"/>
    <p:sldLayoutId id="2147483675" r:id="rId31"/>
  </p:sldLayoutIdLst>
  <p:transition xmlns:p14="http://schemas.microsoft.com/office/powerpoint/2010/main" spd="med" advClick="1"/>
  <p:txStyles>
    <p:titleStyle>
      <a:lvl1pPr marL="118761" marR="0" indent="-237523" algn="l" defTabSz="913554" rtl="0" latinLnBrk="0">
        <a:lnSpc>
          <a:spcPct val="90000"/>
        </a:lnSpc>
        <a:spcBef>
          <a:spcPts val="0"/>
        </a:spcBef>
        <a:spcAft>
          <a:spcPts val="0"/>
        </a:spcAft>
        <a:buClrTx/>
        <a:buSzTx/>
        <a:buFontTx/>
        <a:buNone/>
        <a:tabLst/>
        <a:defRPr b="1" baseline="0" cap="none" i="0" spc="0" strike="noStrike" sz="2200" u="none">
          <a:solidFill>
            <a:srgbClr val="FFFFFF"/>
          </a:solidFill>
          <a:uFillTx/>
          <a:latin typeface="+mj-lt"/>
          <a:ea typeface="+mj-ea"/>
          <a:cs typeface="+mj-cs"/>
          <a:sym typeface="Calibri"/>
        </a:defRPr>
      </a:lvl1pPr>
      <a:lvl2pPr marL="118761" marR="0" indent="-118761" algn="l" defTabSz="913554" rtl="0" latinLnBrk="0">
        <a:lnSpc>
          <a:spcPct val="90000"/>
        </a:lnSpc>
        <a:spcBef>
          <a:spcPts val="0"/>
        </a:spcBef>
        <a:spcAft>
          <a:spcPts val="0"/>
        </a:spcAft>
        <a:buClrTx/>
        <a:buSzTx/>
        <a:buFontTx/>
        <a:buNone/>
        <a:tabLst/>
        <a:defRPr b="1" baseline="0" cap="none" i="0" spc="0" strike="noStrike" sz="2200" u="none">
          <a:solidFill>
            <a:srgbClr val="FFFFFF"/>
          </a:solidFill>
          <a:uFillTx/>
          <a:latin typeface="+mj-lt"/>
          <a:ea typeface="+mj-ea"/>
          <a:cs typeface="+mj-cs"/>
          <a:sym typeface="Calibri"/>
        </a:defRPr>
      </a:lvl2pPr>
      <a:lvl3pPr marL="118761" marR="0" indent="-118761" algn="l" defTabSz="913554" rtl="0" latinLnBrk="0">
        <a:lnSpc>
          <a:spcPct val="90000"/>
        </a:lnSpc>
        <a:spcBef>
          <a:spcPts val="0"/>
        </a:spcBef>
        <a:spcAft>
          <a:spcPts val="0"/>
        </a:spcAft>
        <a:buClrTx/>
        <a:buSzTx/>
        <a:buFontTx/>
        <a:buNone/>
        <a:tabLst/>
        <a:defRPr b="1" baseline="0" cap="none" i="0" spc="0" strike="noStrike" sz="2200" u="none">
          <a:solidFill>
            <a:srgbClr val="FFFFFF"/>
          </a:solidFill>
          <a:uFillTx/>
          <a:latin typeface="+mj-lt"/>
          <a:ea typeface="+mj-ea"/>
          <a:cs typeface="+mj-cs"/>
          <a:sym typeface="Calibri"/>
        </a:defRPr>
      </a:lvl3pPr>
      <a:lvl4pPr marL="118761" marR="0" indent="-118761" algn="l" defTabSz="913554" rtl="0" latinLnBrk="0">
        <a:lnSpc>
          <a:spcPct val="90000"/>
        </a:lnSpc>
        <a:spcBef>
          <a:spcPts val="0"/>
        </a:spcBef>
        <a:spcAft>
          <a:spcPts val="0"/>
        </a:spcAft>
        <a:buClrTx/>
        <a:buSzTx/>
        <a:buFontTx/>
        <a:buNone/>
        <a:tabLst/>
        <a:defRPr b="1" baseline="0" cap="none" i="0" spc="0" strike="noStrike" sz="2200" u="none">
          <a:solidFill>
            <a:srgbClr val="FFFFFF"/>
          </a:solidFill>
          <a:uFillTx/>
          <a:latin typeface="+mj-lt"/>
          <a:ea typeface="+mj-ea"/>
          <a:cs typeface="+mj-cs"/>
          <a:sym typeface="Calibri"/>
        </a:defRPr>
      </a:lvl4pPr>
      <a:lvl5pPr marL="118761" marR="0" indent="-118761" algn="l" defTabSz="913554" rtl="0" latinLnBrk="0">
        <a:lnSpc>
          <a:spcPct val="90000"/>
        </a:lnSpc>
        <a:spcBef>
          <a:spcPts val="0"/>
        </a:spcBef>
        <a:spcAft>
          <a:spcPts val="0"/>
        </a:spcAft>
        <a:buClrTx/>
        <a:buSzTx/>
        <a:buFontTx/>
        <a:buNone/>
        <a:tabLst/>
        <a:defRPr b="1" baseline="0" cap="none" i="0" spc="0" strike="noStrike" sz="2200" u="none">
          <a:solidFill>
            <a:srgbClr val="FFFFFF"/>
          </a:solidFill>
          <a:uFillTx/>
          <a:latin typeface="+mj-lt"/>
          <a:ea typeface="+mj-ea"/>
          <a:cs typeface="+mj-cs"/>
          <a:sym typeface="Calibri"/>
        </a:defRPr>
      </a:lvl5pPr>
      <a:lvl6pPr marL="118761" marR="0" indent="-118761" algn="l" defTabSz="913554" rtl="0" latinLnBrk="0">
        <a:lnSpc>
          <a:spcPct val="90000"/>
        </a:lnSpc>
        <a:spcBef>
          <a:spcPts val="0"/>
        </a:spcBef>
        <a:spcAft>
          <a:spcPts val="0"/>
        </a:spcAft>
        <a:buClrTx/>
        <a:buSzTx/>
        <a:buFontTx/>
        <a:buNone/>
        <a:tabLst/>
        <a:defRPr b="1" baseline="0" cap="none" i="0" spc="0" strike="noStrike" sz="2200" u="none">
          <a:solidFill>
            <a:srgbClr val="FFFFFF"/>
          </a:solidFill>
          <a:uFillTx/>
          <a:latin typeface="+mj-lt"/>
          <a:ea typeface="+mj-ea"/>
          <a:cs typeface="+mj-cs"/>
          <a:sym typeface="Calibri"/>
        </a:defRPr>
      </a:lvl6pPr>
      <a:lvl7pPr marL="118761" marR="0" indent="-118761" algn="l" defTabSz="913554" rtl="0" latinLnBrk="0">
        <a:lnSpc>
          <a:spcPct val="90000"/>
        </a:lnSpc>
        <a:spcBef>
          <a:spcPts val="0"/>
        </a:spcBef>
        <a:spcAft>
          <a:spcPts val="0"/>
        </a:spcAft>
        <a:buClrTx/>
        <a:buSzTx/>
        <a:buFontTx/>
        <a:buNone/>
        <a:tabLst/>
        <a:defRPr b="1" baseline="0" cap="none" i="0" spc="0" strike="noStrike" sz="2200" u="none">
          <a:solidFill>
            <a:srgbClr val="FFFFFF"/>
          </a:solidFill>
          <a:uFillTx/>
          <a:latin typeface="+mj-lt"/>
          <a:ea typeface="+mj-ea"/>
          <a:cs typeface="+mj-cs"/>
          <a:sym typeface="Calibri"/>
        </a:defRPr>
      </a:lvl7pPr>
      <a:lvl8pPr marL="118761" marR="0" indent="-118761" algn="l" defTabSz="913554" rtl="0" latinLnBrk="0">
        <a:lnSpc>
          <a:spcPct val="90000"/>
        </a:lnSpc>
        <a:spcBef>
          <a:spcPts val="0"/>
        </a:spcBef>
        <a:spcAft>
          <a:spcPts val="0"/>
        </a:spcAft>
        <a:buClrTx/>
        <a:buSzTx/>
        <a:buFontTx/>
        <a:buNone/>
        <a:tabLst/>
        <a:defRPr b="1" baseline="0" cap="none" i="0" spc="0" strike="noStrike" sz="2200" u="none">
          <a:solidFill>
            <a:srgbClr val="FFFFFF"/>
          </a:solidFill>
          <a:uFillTx/>
          <a:latin typeface="+mj-lt"/>
          <a:ea typeface="+mj-ea"/>
          <a:cs typeface="+mj-cs"/>
          <a:sym typeface="Calibri"/>
        </a:defRPr>
      </a:lvl8pPr>
      <a:lvl9pPr marL="118761" marR="0" indent="-118761" algn="l" defTabSz="913554" rtl="0" latinLnBrk="0">
        <a:lnSpc>
          <a:spcPct val="90000"/>
        </a:lnSpc>
        <a:spcBef>
          <a:spcPts val="0"/>
        </a:spcBef>
        <a:spcAft>
          <a:spcPts val="0"/>
        </a:spcAft>
        <a:buClrTx/>
        <a:buSzTx/>
        <a:buFontTx/>
        <a:buNone/>
        <a:tabLst/>
        <a:defRPr b="1" baseline="0" cap="none" i="0" spc="0" strike="noStrike" sz="2200" u="none">
          <a:solidFill>
            <a:srgbClr val="FFFFFF"/>
          </a:solidFill>
          <a:uFillTx/>
          <a:latin typeface="+mj-lt"/>
          <a:ea typeface="+mj-ea"/>
          <a:cs typeface="+mj-cs"/>
          <a:sym typeface="Calibri"/>
        </a:defRPr>
      </a:lvl9pPr>
    </p:titleStyle>
    <p:bodyStyle>
      <a:lvl1pPr marL="274320" marR="0" indent="-158348" algn="l" defTabSz="913554" rtl="0" latinLnBrk="0">
        <a:lnSpc>
          <a:spcPts val="2500"/>
        </a:lnSpc>
        <a:spcBef>
          <a:spcPts val="1200"/>
        </a:spcBef>
        <a:spcAft>
          <a:spcPts val="0"/>
        </a:spcAft>
        <a:buClrTx/>
        <a:buSzPct val="100000"/>
        <a:buFont typeface="Arial"/>
        <a:buChar char="•"/>
        <a:tabLst/>
        <a:defRPr b="0" baseline="0" cap="none" i="0" spc="0" strike="noStrike" sz="2200" u="none">
          <a:solidFill>
            <a:srgbClr val="000000"/>
          </a:solidFill>
          <a:uFillTx/>
          <a:latin typeface="+mj-lt"/>
          <a:ea typeface="+mj-ea"/>
          <a:cs typeface="+mj-cs"/>
          <a:sym typeface="Calibri"/>
        </a:defRPr>
      </a:lvl1pPr>
      <a:lvl2pPr marL="473034" marR="0" indent="-174183" algn="l" defTabSz="913554" rtl="0" latinLnBrk="0">
        <a:lnSpc>
          <a:spcPts val="2500"/>
        </a:lnSpc>
        <a:spcBef>
          <a:spcPts val="1200"/>
        </a:spcBef>
        <a:spcAft>
          <a:spcPts val="0"/>
        </a:spcAft>
        <a:buClrTx/>
        <a:buSzPct val="100000"/>
        <a:buFont typeface="Arial"/>
        <a:buChar char="—"/>
        <a:tabLst/>
        <a:defRPr b="0" baseline="0" cap="none" i="0" spc="0" strike="noStrike" sz="2200" u="none">
          <a:solidFill>
            <a:srgbClr val="000000"/>
          </a:solidFill>
          <a:uFillTx/>
          <a:latin typeface="+mj-lt"/>
          <a:ea typeface="+mj-ea"/>
          <a:cs typeface="+mj-cs"/>
          <a:sym typeface="Calibri"/>
        </a:defRPr>
      </a:lvl2pPr>
      <a:lvl3pPr marL="310608" marR="0" indent="-200981" algn="l" defTabSz="913554" rtl="0" latinLnBrk="0">
        <a:lnSpc>
          <a:spcPts val="2500"/>
        </a:lnSpc>
        <a:spcBef>
          <a:spcPts val="1200"/>
        </a:spcBef>
        <a:spcAft>
          <a:spcPts val="0"/>
        </a:spcAft>
        <a:buClrTx/>
        <a:buSzPct val="100000"/>
        <a:buFont typeface="Arial"/>
        <a:buChar char="―"/>
        <a:tabLst/>
        <a:defRPr b="0" baseline="0" cap="none" i="0" spc="0" strike="noStrike" sz="2200" u="none">
          <a:solidFill>
            <a:srgbClr val="000000"/>
          </a:solidFill>
          <a:uFillTx/>
          <a:latin typeface="+mj-lt"/>
          <a:ea typeface="+mj-ea"/>
          <a:cs typeface="+mj-cs"/>
          <a:sym typeface="Calibri"/>
        </a:defRPr>
      </a:lvl3pPr>
      <a:lvl4pPr marL="310608" marR="0" indent="-200981" algn="l" defTabSz="913554" rtl="0" latinLnBrk="0">
        <a:lnSpc>
          <a:spcPts val="2500"/>
        </a:lnSpc>
        <a:spcBef>
          <a:spcPts val="1200"/>
        </a:spcBef>
        <a:spcAft>
          <a:spcPts val="0"/>
        </a:spcAft>
        <a:buClrTx/>
        <a:buSzPct val="100000"/>
        <a:buFont typeface="Arial"/>
        <a:buChar char="•"/>
        <a:tabLst/>
        <a:defRPr b="0" baseline="0" cap="none" i="0" spc="0" strike="noStrike" sz="2200" u="none">
          <a:solidFill>
            <a:srgbClr val="000000"/>
          </a:solidFill>
          <a:uFillTx/>
          <a:latin typeface="+mj-lt"/>
          <a:ea typeface="+mj-ea"/>
          <a:cs typeface="+mj-cs"/>
          <a:sym typeface="Calibri"/>
        </a:defRPr>
      </a:lvl4pPr>
      <a:lvl5pPr marL="310608" marR="0" indent="-200981" algn="l" defTabSz="913554" rtl="0" latinLnBrk="0">
        <a:lnSpc>
          <a:spcPts val="2500"/>
        </a:lnSpc>
        <a:spcBef>
          <a:spcPts val="1200"/>
        </a:spcBef>
        <a:spcAft>
          <a:spcPts val="0"/>
        </a:spcAft>
        <a:buClrTx/>
        <a:buSzPct val="100000"/>
        <a:buFont typeface="Arial"/>
        <a:buChar char="•"/>
        <a:tabLst/>
        <a:defRPr b="0" baseline="0" cap="none" i="0" spc="0" strike="noStrike" sz="2200" u="none">
          <a:solidFill>
            <a:srgbClr val="000000"/>
          </a:solidFill>
          <a:uFillTx/>
          <a:latin typeface="+mj-lt"/>
          <a:ea typeface="+mj-ea"/>
          <a:cs typeface="+mj-cs"/>
          <a:sym typeface="Calibri"/>
        </a:defRPr>
      </a:lvl5pPr>
      <a:lvl6pPr marL="2579447" marR="0" indent="-295562" algn="l" defTabSz="913554" rtl="0" latinLnBrk="0">
        <a:lnSpc>
          <a:spcPts val="2500"/>
        </a:lnSpc>
        <a:spcBef>
          <a:spcPts val="1200"/>
        </a:spcBef>
        <a:spcAft>
          <a:spcPts val="0"/>
        </a:spcAft>
        <a:buClrTx/>
        <a:buSzPct val="100000"/>
        <a:buFont typeface="Arial"/>
        <a:buChar char="•"/>
        <a:tabLst/>
        <a:defRPr b="0" baseline="0" cap="none" i="0" spc="0" strike="noStrike" sz="2200" u="none">
          <a:solidFill>
            <a:srgbClr val="000000"/>
          </a:solidFill>
          <a:uFillTx/>
          <a:latin typeface="+mj-lt"/>
          <a:ea typeface="+mj-ea"/>
          <a:cs typeface="+mj-cs"/>
          <a:sym typeface="Calibri"/>
        </a:defRPr>
      </a:lvl6pPr>
      <a:lvl7pPr marL="3036224" marR="0" indent="-295562" algn="l" defTabSz="913554" rtl="0" latinLnBrk="0">
        <a:lnSpc>
          <a:spcPts val="2500"/>
        </a:lnSpc>
        <a:spcBef>
          <a:spcPts val="1200"/>
        </a:spcBef>
        <a:spcAft>
          <a:spcPts val="0"/>
        </a:spcAft>
        <a:buClrTx/>
        <a:buSzPct val="100000"/>
        <a:buFont typeface="Arial"/>
        <a:buChar char="•"/>
        <a:tabLst/>
        <a:defRPr b="0" baseline="0" cap="none" i="0" spc="0" strike="noStrike" sz="2200" u="none">
          <a:solidFill>
            <a:srgbClr val="000000"/>
          </a:solidFill>
          <a:uFillTx/>
          <a:latin typeface="+mj-lt"/>
          <a:ea typeface="+mj-ea"/>
          <a:cs typeface="+mj-cs"/>
          <a:sym typeface="Calibri"/>
        </a:defRPr>
      </a:lvl7pPr>
      <a:lvl8pPr marL="3493001" marR="0" indent="-295562" algn="l" defTabSz="913554" rtl="0" latinLnBrk="0">
        <a:lnSpc>
          <a:spcPts val="2500"/>
        </a:lnSpc>
        <a:spcBef>
          <a:spcPts val="1200"/>
        </a:spcBef>
        <a:spcAft>
          <a:spcPts val="0"/>
        </a:spcAft>
        <a:buClrTx/>
        <a:buSzPct val="100000"/>
        <a:buFont typeface="Arial"/>
        <a:buChar char="•"/>
        <a:tabLst/>
        <a:defRPr b="0" baseline="0" cap="none" i="0" spc="0" strike="noStrike" sz="2200" u="none">
          <a:solidFill>
            <a:srgbClr val="000000"/>
          </a:solidFill>
          <a:uFillTx/>
          <a:latin typeface="+mj-lt"/>
          <a:ea typeface="+mj-ea"/>
          <a:cs typeface="+mj-cs"/>
          <a:sym typeface="Calibri"/>
        </a:defRPr>
      </a:lvl8pPr>
      <a:lvl9pPr marL="3949778" marR="0" indent="-295562" algn="l" defTabSz="913554" rtl="0" latinLnBrk="0">
        <a:lnSpc>
          <a:spcPts val="2500"/>
        </a:lnSpc>
        <a:spcBef>
          <a:spcPts val="1200"/>
        </a:spcBef>
        <a:spcAft>
          <a:spcPts val="0"/>
        </a:spcAft>
        <a:buClrTx/>
        <a:buSzPct val="100000"/>
        <a:buFont typeface="Arial"/>
        <a:buChar char="•"/>
        <a:tabLst/>
        <a:defRPr b="0" baseline="0" cap="none" i="0" spc="0" strike="noStrike" sz="2200" u="none">
          <a:solidFill>
            <a:srgbClr val="000000"/>
          </a:solidFill>
          <a:uFillTx/>
          <a:latin typeface="+mj-lt"/>
          <a:ea typeface="+mj-ea"/>
          <a:cs typeface="+mj-cs"/>
          <a:sym typeface="Calibri"/>
        </a:defRPr>
      </a:lvl9pPr>
    </p:bodyStyle>
    <p:otherStyle>
      <a:lvl1pPr marL="0" marR="0" indent="0" algn="r" defTabSz="457137"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457137" algn="r" defTabSz="457137"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914278" algn="r" defTabSz="457137"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1371416" algn="r" defTabSz="457137"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1828556" algn="r" defTabSz="457137"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2285694" algn="r" defTabSz="457137"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2742833" algn="r" defTabSz="457137"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3199973" algn="r" defTabSz="457137"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3657112" algn="r" defTabSz="457137"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1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6.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8.png"/><Relationship Id="rId4" Type="http://schemas.openxmlformats.org/officeDocument/2006/relationships/image" Target="../media/image20.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8.png"/><Relationship Id="rId4" Type="http://schemas.openxmlformats.org/officeDocument/2006/relationships/image" Target="../media/image2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22.png"/><Relationship Id="rId4" Type="http://schemas.openxmlformats.org/officeDocument/2006/relationships/image" Target="../media/image23.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24.png"/><Relationship Id="rId4" Type="http://schemas.openxmlformats.org/officeDocument/2006/relationships/image" Target="../media/image25.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 Id="rId3" Type="http://schemas.openxmlformats.org/officeDocument/2006/relationships/image" Target="../media/image26.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7.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8.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9.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0.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31.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32.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6.xml"/><Relationship Id="rId3" Type="http://schemas.openxmlformats.org/officeDocument/2006/relationships/image" Target="../media/image33.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7.xml"/><Relationship Id="rId3" Type="http://schemas.openxmlformats.org/officeDocument/2006/relationships/image" Target="../media/image3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8.xml"/><Relationship Id="rId3" Type="http://schemas.openxmlformats.org/officeDocument/2006/relationships/image" Target="../media/image35.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9.xml"/><Relationship Id="rId3" Type="http://schemas.openxmlformats.org/officeDocument/2006/relationships/image" Target="../media/image36.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0.xml"/><Relationship Id="rId3" Type="http://schemas.openxmlformats.org/officeDocument/2006/relationships/image" Target="../media/image37.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1.xml"/><Relationship Id="rId3" Type="http://schemas.openxmlformats.org/officeDocument/2006/relationships/image" Target="../media/image38.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2.xml"/><Relationship Id="rId3" Type="http://schemas.openxmlformats.org/officeDocument/2006/relationships/image" Target="../media/image39.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3.xml"/><Relationship Id="rId3" Type="http://schemas.openxmlformats.org/officeDocument/2006/relationships/image" Target="../media/image40.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4.xml"/><Relationship Id="rId3" Type="http://schemas.openxmlformats.org/officeDocument/2006/relationships/image" Target="../media/image41.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5.xml"/><Relationship Id="rId3" Type="http://schemas.openxmlformats.org/officeDocument/2006/relationships/image" Target="../media/image42.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6.xml"/><Relationship Id="rId3" Type="http://schemas.openxmlformats.org/officeDocument/2006/relationships/image" Target="../media/image43.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7.xml"/><Relationship Id="rId3" Type="http://schemas.openxmlformats.org/officeDocument/2006/relationships/image" Target="../media/image4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8.xml"/><Relationship Id="rId3" Type="http://schemas.openxmlformats.org/officeDocument/2006/relationships/image" Target="../media/image45.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9.xml"/><Relationship Id="rId3" Type="http://schemas.openxmlformats.org/officeDocument/2006/relationships/image" Target="../media/image46.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0.xml"/><Relationship Id="rId3" Type="http://schemas.openxmlformats.org/officeDocument/2006/relationships/image" Target="../media/image47.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1.xml"/><Relationship Id="rId3" Type="http://schemas.openxmlformats.org/officeDocument/2006/relationships/image" Target="../media/image48.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2.xml"/><Relationship Id="rId3" Type="http://schemas.openxmlformats.org/officeDocument/2006/relationships/image" Target="../media/image49.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3.xml"/><Relationship Id="rId3" Type="http://schemas.openxmlformats.org/officeDocument/2006/relationships/image" Target="../media/image50.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4.xml"/><Relationship Id="rId3" Type="http://schemas.openxmlformats.org/officeDocument/2006/relationships/image" Target="../media/image51.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5.xml"/><Relationship Id="rId3" Type="http://schemas.openxmlformats.org/officeDocument/2006/relationships/image" Target="../media/image52.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6.xml"/><Relationship Id="rId3" Type="http://schemas.openxmlformats.org/officeDocument/2006/relationships/image" Target="../media/image53.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7.xml"/><Relationship Id="rId3" Type="http://schemas.openxmlformats.org/officeDocument/2006/relationships/image" Target="../media/image5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8.xml"/><Relationship Id="rId3" Type="http://schemas.openxmlformats.org/officeDocument/2006/relationships/image" Target="../media/image55.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9.xml"/><Relationship Id="rId3" Type="http://schemas.openxmlformats.org/officeDocument/2006/relationships/image" Target="../media/image56.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0.xml"/><Relationship Id="rId3" Type="http://schemas.openxmlformats.org/officeDocument/2006/relationships/image" Target="../media/image57.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1.xml"/><Relationship Id="rId3" Type="http://schemas.openxmlformats.org/officeDocument/2006/relationships/image" Target="../media/image58.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2.xml"/><Relationship Id="rId3" Type="http://schemas.openxmlformats.org/officeDocument/2006/relationships/image" Target="../media/image59.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3.xml"/><Relationship Id="rId3" Type="http://schemas.openxmlformats.org/officeDocument/2006/relationships/image" Target="../media/image60.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4.xml"/><Relationship Id="rId3" Type="http://schemas.openxmlformats.org/officeDocument/2006/relationships/image" Target="../media/image61.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5.xml"/><Relationship Id="rId3" Type="http://schemas.openxmlformats.org/officeDocument/2006/relationships/image" Target="../media/image62.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6.xml"/><Relationship Id="rId3" Type="http://schemas.openxmlformats.org/officeDocument/2006/relationships/image" Target="../media/image63.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6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65.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66.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67.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68.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69.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70.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71.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72.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73.png"/></Relationships>

</file>

<file path=ppt/slides/_rels/slide6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7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75.png"/><Relationship Id="rId4" Type="http://schemas.openxmlformats.org/officeDocument/2006/relationships/image" Target="../media/image76.png"/></Relationships>

</file>

<file path=ppt/slides/_rels/slide7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77.png"/></Relationships>

</file>

<file path=ppt/slides/_rels/slide7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78.png"/></Relationships>

</file>

<file path=ppt/slides/_rels/slide7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79.png"/></Relationships>

</file>

<file path=ppt/slides/_rels/slide7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80.png"/></Relationships>

</file>

<file path=ppt/slides/_rels/slide7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81.png"/></Relationships>

</file>

<file path=ppt/slides/_rels/slide7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82.png"/></Relationships>

</file>

<file path=ppt/slides/_rels/slide7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83.png"/></Relationships>

</file>

<file path=ppt/slides/_rels/slide7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84.png"/></Relationships>

</file>

<file path=ppt/slides/_rels/slide7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85.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8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86.png"/></Relationships>

</file>

<file path=ppt/slides/_rels/slide8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87.png"/></Relationships>

</file>

<file path=ppt/slides/_rels/slide8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88.png"/></Relationships>

</file>

<file path=ppt/slides/_rels/slide8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89.png"/></Relationships>

</file>

<file path=ppt/slides/_rels/slide84.xml.rels><?xml version="1.0" encoding="UTF-8"?>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82.xml"/><Relationship Id="rId3" Type="http://schemas.openxmlformats.org/officeDocument/2006/relationships/image" Target="../media/image90.png"/></Relationships>

</file>

<file path=ppt/slides/_rels/slide8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3.xml"/><Relationship Id="rId3" Type="http://schemas.openxmlformats.org/officeDocument/2006/relationships/image" Target="../media/image91.png"/></Relationships>

</file>

<file path=ppt/slides/_rels/slide8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4.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3" name="Rectangle 9"/>
          <p:cNvSpPr/>
          <p:nvPr/>
        </p:nvSpPr>
        <p:spPr>
          <a:xfrm>
            <a:off x="0" y="0"/>
            <a:ext cx="12192000" cy="6858000"/>
          </a:xfrm>
          <a:prstGeom prst="rect">
            <a:avLst/>
          </a:prstGeom>
          <a:solidFill>
            <a:srgbClr val="D0CECE"/>
          </a:solidFill>
          <a:ln w="12700">
            <a:miter lim="400000"/>
          </a:ln>
        </p:spPr>
        <p:txBody>
          <a:bodyPr lIns="45719" rIns="45719" anchor="ctr"/>
          <a:lstStyle/>
          <a:p>
            <a:pPr algn="ctr">
              <a:defRPr sz="1000">
                <a:solidFill>
                  <a:srgbClr val="FFFFFF"/>
                </a:solidFill>
              </a:defRPr>
            </a:pPr>
          </a:p>
        </p:txBody>
      </p:sp>
      <p:pic>
        <p:nvPicPr>
          <p:cNvPr id="564" name="Picture 3" descr="Picture 3"/>
          <p:cNvPicPr>
            <a:picLocks noChangeAspect="1"/>
          </p:cNvPicPr>
          <p:nvPr/>
        </p:nvPicPr>
        <p:blipFill>
          <a:blip r:embed="rId3">
            <a:extLst/>
          </a:blip>
          <a:stretch>
            <a:fillRect/>
          </a:stretch>
        </p:blipFill>
        <p:spPr>
          <a:xfrm>
            <a:off x="526761" y="473441"/>
            <a:ext cx="11665240" cy="6537960"/>
          </a:xfrm>
          <a:prstGeom prst="rect">
            <a:avLst/>
          </a:prstGeom>
          <a:ln w="12700">
            <a:miter lim="400000"/>
          </a:ln>
        </p:spPr>
      </p:pic>
      <p:grpSp>
        <p:nvGrpSpPr>
          <p:cNvPr id="569" name="Title Shape"/>
          <p:cNvGrpSpPr/>
          <p:nvPr/>
        </p:nvGrpSpPr>
        <p:grpSpPr>
          <a:xfrm>
            <a:off x="-114162" y="472965"/>
            <a:ext cx="5766319" cy="6537436"/>
            <a:chOff x="0" y="0"/>
            <a:chExt cx="5766318" cy="6537434"/>
          </a:xfrm>
        </p:grpSpPr>
        <p:sp>
          <p:nvSpPr>
            <p:cNvPr id="565" name="Trapezoid 7"/>
            <p:cNvSpPr/>
            <p:nvPr/>
          </p:nvSpPr>
          <p:spPr>
            <a:xfrm>
              <a:off x="31531" y="-1"/>
              <a:ext cx="5734788" cy="6537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6265" y="0"/>
                  </a:lnTo>
                  <a:lnTo>
                    <a:pt x="15335" y="0"/>
                  </a:lnTo>
                  <a:lnTo>
                    <a:pt x="21600" y="21600"/>
                  </a:lnTo>
                  <a:close/>
                </a:path>
              </a:pathLst>
            </a:custGeom>
            <a:solidFill>
              <a:srgbClr val="0070C0"/>
            </a:solidFill>
            <a:ln w="76200" cap="flat">
              <a:solidFill>
                <a:srgbClr val="FFFFFF"/>
              </a:solidFill>
              <a:prstDash val="solid"/>
              <a:miter lim="800000"/>
            </a:ln>
            <a:effectLst/>
          </p:spPr>
          <p:txBody>
            <a:bodyPr wrap="square" lIns="45719" tIns="45719" rIns="45719" bIns="45719" numCol="1" anchor="ctr">
              <a:noAutofit/>
            </a:bodyPr>
            <a:lstStyle/>
            <a:p>
              <a:pPr algn="ctr">
                <a:defRPr sz="1000">
                  <a:solidFill>
                    <a:srgbClr val="FFFFFF"/>
                  </a:solidFill>
                </a:defRPr>
              </a:pPr>
            </a:p>
          </p:txBody>
        </p:sp>
        <p:sp>
          <p:nvSpPr>
            <p:cNvPr id="566" name="Rectangle 8"/>
            <p:cNvSpPr/>
            <p:nvPr/>
          </p:nvSpPr>
          <p:spPr>
            <a:xfrm>
              <a:off x="114161" y="88528"/>
              <a:ext cx="3300249" cy="6448907"/>
            </a:xfrm>
            <a:prstGeom prst="rect">
              <a:avLst/>
            </a:prstGeom>
            <a:solidFill>
              <a:srgbClr val="0070C0"/>
            </a:solidFill>
            <a:ln w="12700" cap="flat">
              <a:noFill/>
              <a:miter lim="400000"/>
            </a:ln>
            <a:effectLst/>
          </p:spPr>
          <p:txBody>
            <a:bodyPr wrap="square" lIns="45719" tIns="45719" rIns="45719" bIns="45719" numCol="1" anchor="ctr">
              <a:noAutofit/>
            </a:bodyPr>
            <a:lstStyle/>
            <a:p>
              <a:pPr algn="ctr">
                <a:defRPr sz="1000">
                  <a:solidFill>
                    <a:srgbClr val="54C0E8"/>
                  </a:solidFill>
                </a:defRPr>
              </a:pPr>
            </a:p>
          </p:txBody>
        </p:sp>
        <p:sp>
          <p:nvSpPr>
            <p:cNvPr id="567" name="Trapezoid 10"/>
            <p:cNvSpPr/>
            <p:nvPr/>
          </p:nvSpPr>
          <p:spPr>
            <a:xfrm>
              <a:off x="0" y="5570482"/>
              <a:ext cx="5734788" cy="9669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970" y="0"/>
                  </a:lnTo>
                  <a:lnTo>
                    <a:pt x="20630" y="0"/>
                  </a:lnTo>
                  <a:lnTo>
                    <a:pt x="21600" y="21600"/>
                  </a:lnTo>
                  <a:close/>
                </a:path>
              </a:pathLst>
            </a:custGeom>
            <a:solidFill>
              <a:srgbClr val="404040"/>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sp>
          <p:nvSpPr>
            <p:cNvPr id="568" name="Rectangle 11"/>
            <p:cNvSpPr/>
            <p:nvPr/>
          </p:nvSpPr>
          <p:spPr>
            <a:xfrm>
              <a:off x="114160" y="5570482"/>
              <a:ext cx="1616864" cy="966953"/>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grpSp>
      <p:sp>
        <p:nvSpPr>
          <p:cNvPr id="570" name="Module Title"/>
          <p:cNvSpPr txBox="1"/>
          <p:nvPr/>
        </p:nvSpPr>
        <p:spPr>
          <a:xfrm>
            <a:off x="473737" y="4843952"/>
            <a:ext cx="4531936" cy="1132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ts val="4000"/>
              </a:lnSpc>
              <a:defRPr b="1" sz="4000">
                <a:solidFill>
                  <a:srgbClr val="FFFFFF"/>
                </a:solidFill>
              </a:defRPr>
            </a:lvl1pPr>
          </a:lstStyle>
          <a:p>
            <a:pPr/>
            <a:r>
              <a:t>Safe Forklift Operation</a:t>
            </a:r>
          </a:p>
        </p:txBody>
      </p:sp>
      <p:sp>
        <p:nvSpPr>
          <p:cNvPr id="571" name="Footer Shape"/>
          <p:cNvSpPr/>
          <p:nvPr/>
        </p:nvSpPr>
        <p:spPr>
          <a:xfrm>
            <a:off x="0" y="6673249"/>
            <a:ext cx="12192000" cy="182958"/>
          </a:xfrm>
          <a:prstGeom prst="rect">
            <a:avLst/>
          </a:prstGeom>
          <a:solidFill>
            <a:srgbClr val="282828"/>
          </a:solidFill>
          <a:ln w="12700">
            <a:miter lim="400000"/>
          </a:ln>
        </p:spPr>
        <p:txBody>
          <a:bodyPr lIns="45719" rIns="45719" anchor="ctr"/>
          <a:lstStyle/>
          <a:p>
            <a:pPr algn="ctr">
              <a:defRPr sz="1000">
                <a:solidFill>
                  <a:srgbClr val="FFFFFF"/>
                </a:solidFill>
              </a:defRPr>
            </a:pPr>
          </a:p>
        </p:txBody>
      </p:sp>
      <p:sp>
        <p:nvSpPr>
          <p:cNvPr id="572" name="Course Code"/>
          <p:cNvSpPr txBox="1"/>
          <p:nvPr/>
        </p:nvSpPr>
        <p:spPr>
          <a:xfrm>
            <a:off x="11303657" y="6616457"/>
            <a:ext cx="842623" cy="2483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solidFill>
                  <a:srgbClr val="BFBFBF"/>
                </a:solidFill>
              </a:defRPr>
            </a:lvl1pPr>
          </a:lstStyle>
          <a:p>
            <a:pPr/>
            <a:r>
              <a:t>2311</a:t>
            </a:r>
          </a:p>
        </p:txBody>
      </p:sp>
      <p:sp>
        <p:nvSpPr>
          <p:cNvPr id="573" name="Legal"/>
          <p:cNvSpPr txBox="1"/>
          <p:nvPr/>
        </p:nvSpPr>
        <p:spPr>
          <a:xfrm>
            <a:off x="33176" y="6622532"/>
            <a:ext cx="3821800" cy="2483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solidFill>
                  <a:srgbClr val="BFBFBF"/>
                </a:solidFill>
              </a:defRPr>
            </a:lvl1pPr>
          </a:lstStyle>
          <a:p>
            <a:pPr/>
            <a:r>
              <a:t>©2023 BLR®, a division of Simplify Compliance LLC</a:t>
            </a:r>
          </a:p>
        </p:txBody>
      </p:sp>
      <p:sp>
        <p:nvSpPr>
          <p:cNvPr id="574" name="Header Shape"/>
          <p:cNvSpPr/>
          <p:nvPr/>
        </p:nvSpPr>
        <p:spPr>
          <a:xfrm>
            <a:off x="1" y="-1"/>
            <a:ext cx="12192001" cy="583987"/>
          </a:xfrm>
          <a:prstGeom prst="rect">
            <a:avLst/>
          </a:prstGeom>
          <a:solidFill>
            <a:srgbClr val="FFFFFF"/>
          </a:solidFill>
          <a:ln w="12700">
            <a:miter lim="400000"/>
          </a:ln>
        </p:spPr>
        <p:txBody>
          <a:bodyPr lIns="45719" rIns="45719" anchor="ctr"/>
          <a:lstStyle/>
          <a:p>
            <a:pPr algn="ctr">
              <a:defRPr sz="1000">
                <a:solidFill>
                  <a:srgbClr val="FFFFFF"/>
                </a:solidFill>
              </a:defRPr>
            </a:pPr>
          </a:p>
        </p:txBody>
      </p:sp>
      <p:pic>
        <p:nvPicPr>
          <p:cNvPr id="575" name="TT Logo" descr="TT Logo"/>
          <p:cNvPicPr>
            <a:picLocks noChangeAspect="1"/>
          </p:cNvPicPr>
          <p:nvPr/>
        </p:nvPicPr>
        <p:blipFill>
          <a:blip r:embed="rId4">
            <a:extLst/>
          </a:blip>
          <a:stretch>
            <a:fillRect/>
          </a:stretch>
        </p:blipFill>
        <p:spPr>
          <a:xfrm>
            <a:off x="9379221" y="65004"/>
            <a:ext cx="2743201" cy="47955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0" name="Title 1"/>
          <p:cNvSpPr txBox="1"/>
          <p:nvPr>
            <p:ph type="title"/>
          </p:nvPr>
        </p:nvSpPr>
        <p:spPr>
          <a:xfrm>
            <a:off x="83127" y="301537"/>
            <a:ext cx="8853055" cy="383217"/>
          </a:xfrm>
          <a:prstGeom prst="rect">
            <a:avLst/>
          </a:prstGeom>
        </p:spPr>
        <p:txBody>
          <a:bodyPr/>
          <a:lstStyle/>
          <a:p>
            <a:pPr/>
            <a:r>
              <a:t>Parts of a Forklift</a:t>
            </a:r>
          </a:p>
        </p:txBody>
      </p:sp>
      <p:sp>
        <p:nvSpPr>
          <p:cNvPr id="741" name="Text Placeholder 2"/>
          <p:cNvSpPr txBox="1"/>
          <p:nvPr>
            <p:ph type="body" sz="quarter" idx="1"/>
          </p:nvPr>
        </p:nvSpPr>
        <p:spPr>
          <a:prstGeom prst="rect">
            <a:avLst/>
          </a:prstGeom>
        </p:spPr>
        <p:txBody>
          <a:bodyPr/>
          <a:lstStyle/>
          <a:p>
            <a:pPr/>
            <a:r>
              <a:t>Lift Cylinder</a:t>
            </a:r>
          </a:p>
        </p:txBody>
      </p:sp>
      <p:grpSp>
        <p:nvGrpSpPr>
          <p:cNvPr id="744" name="Group 7"/>
          <p:cNvGrpSpPr/>
          <p:nvPr/>
        </p:nvGrpSpPr>
        <p:grpSpPr>
          <a:xfrm>
            <a:off x="10298348" y="2934159"/>
            <a:ext cx="1114542" cy="1167791"/>
            <a:chOff x="0" y="0"/>
            <a:chExt cx="1114541" cy="1167790"/>
          </a:xfrm>
        </p:grpSpPr>
        <p:sp>
          <p:nvSpPr>
            <p:cNvPr id="742" name="Rectangle: Top Corners Rounded 8"/>
            <p:cNvSpPr/>
            <p:nvPr/>
          </p:nvSpPr>
          <p:spPr>
            <a:xfrm rot="5400000">
              <a:off x="-26625" y="26624"/>
              <a:ext cx="1167791" cy="1114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08" y="0"/>
                  </a:moveTo>
                  <a:lnTo>
                    <a:pt x="11292" y="0"/>
                  </a:lnTo>
                  <a:cubicBezTo>
                    <a:pt x="16985" y="0"/>
                    <a:pt x="21600" y="4835"/>
                    <a:pt x="21600" y="10800"/>
                  </a:cubicBezTo>
                  <a:lnTo>
                    <a:pt x="21600" y="21600"/>
                  </a:lnTo>
                  <a:lnTo>
                    <a:pt x="0" y="21600"/>
                  </a:lnTo>
                  <a:lnTo>
                    <a:pt x="0" y="10800"/>
                  </a:lnTo>
                  <a:cubicBezTo>
                    <a:pt x="0" y="4835"/>
                    <a:pt x="4615" y="0"/>
                    <a:pt x="10308" y="0"/>
                  </a:cubicBezTo>
                  <a:close/>
                </a:path>
              </a:pathLst>
            </a:custGeom>
            <a:solidFill>
              <a:srgbClr val="0070C0"/>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sp>
          <p:nvSpPr>
            <p:cNvPr id="743" name="Isosceles Triangle 9"/>
            <p:cNvSpPr/>
            <p:nvPr/>
          </p:nvSpPr>
          <p:spPr>
            <a:xfrm rot="5400000">
              <a:off x="445263" y="443429"/>
              <a:ext cx="517795" cy="280931"/>
            </a:xfrm>
            <a:prstGeom prst="triangle">
              <a:avLst/>
            </a:prstGeom>
            <a:solidFill>
              <a:srgbClr val="FFFFFF"/>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grpSp>
      <p:grpSp>
        <p:nvGrpSpPr>
          <p:cNvPr id="747" name="Group 3"/>
          <p:cNvGrpSpPr/>
          <p:nvPr/>
        </p:nvGrpSpPr>
        <p:grpSpPr>
          <a:xfrm>
            <a:off x="779109" y="2934159"/>
            <a:ext cx="1114543" cy="1167791"/>
            <a:chOff x="0" y="0"/>
            <a:chExt cx="1114541" cy="1167790"/>
          </a:xfrm>
        </p:grpSpPr>
        <p:sp>
          <p:nvSpPr>
            <p:cNvPr id="745" name="Rectangle: Top Corners Rounded 19"/>
            <p:cNvSpPr/>
            <p:nvPr/>
          </p:nvSpPr>
          <p:spPr>
            <a:xfrm flipH="1" rot="16200000">
              <a:off x="-26625" y="26624"/>
              <a:ext cx="1167791" cy="1114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08" y="0"/>
                  </a:moveTo>
                  <a:lnTo>
                    <a:pt x="11292" y="0"/>
                  </a:lnTo>
                  <a:cubicBezTo>
                    <a:pt x="16985" y="0"/>
                    <a:pt x="21600" y="4835"/>
                    <a:pt x="21600" y="10800"/>
                  </a:cubicBezTo>
                  <a:lnTo>
                    <a:pt x="21600" y="21600"/>
                  </a:lnTo>
                  <a:lnTo>
                    <a:pt x="0" y="21600"/>
                  </a:lnTo>
                  <a:lnTo>
                    <a:pt x="0" y="10800"/>
                  </a:lnTo>
                  <a:cubicBezTo>
                    <a:pt x="0" y="4835"/>
                    <a:pt x="4615" y="0"/>
                    <a:pt x="10308" y="0"/>
                  </a:cubicBezTo>
                  <a:close/>
                </a:path>
              </a:pathLst>
            </a:custGeom>
            <a:solidFill>
              <a:srgbClr val="0070C0"/>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sp>
          <p:nvSpPr>
            <p:cNvPr id="746" name="Isosceles Triangle 21"/>
            <p:cNvSpPr/>
            <p:nvPr/>
          </p:nvSpPr>
          <p:spPr>
            <a:xfrm flipH="1" rot="16200000">
              <a:off x="151483" y="443429"/>
              <a:ext cx="517795" cy="280930"/>
            </a:xfrm>
            <a:prstGeom prst="triangle">
              <a:avLst/>
            </a:prstGeom>
            <a:solidFill>
              <a:srgbClr val="FFFFFF"/>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grpSp>
      <p:grpSp>
        <p:nvGrpSpPr>
          <p:cNvPr id="756" name="Group 4"/>
          <p:cNvGrpSpPr/>
          <p:nvPr/>
        </p:nvGrpSpPr>
        <p:grpSpPr>
          <a:xfrm>
            <a:off x="4782527" y="5957379"/>
            <a:ext cx="2626946" cy="110171"/>
            <a:chOff x="0" y="0"/>
            <a:chExt cx="2626945" cy="110170"/>
          </a:xfrm>
        </p:grpSpPr>
        <p:sp>
          <p:nvSpPr>
            <p:cNvPr id="748" name="Oval 6"/>
            <p:cNvSpPr/>
            <p:nvPr/>
          </p:nvSpPr>
          <p:spPr>
            <a:xfrm>
              <a:off x="-1"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749" name="Oval 16"/>
            <p:cNvSpPr/>
            <p:nvPr/>
          </p:nvSpPr>
          <p:spPr>
            <a:xfrm>
              <a:off x="359538"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750" name="Oval 17"/>
            <p:cNvSpPr/>
            <p:nvPr/>
          </p:nvSpPr>
          <p:spPr>
            <a:xfrm>
              <a:off x="719077"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751" name="Oval 18"/>
            <p:cNvSpPr/>
            <p:nvPr/>
          </p:nvSpPr>
          <p:spPr>
            <a:xfrm>
              <a:off x="1078616"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752" name="Oval 20"/>
            <p:cNvSpPr/>
            <p:nvPr/>
          </p:nvSpPr>
          <p:spPr>
            <a:xfrm>
              <a:off x="1438155" y="-1"/>
              <a:ext cx="110171" cy="110172"/>
            </a:xfrm>
            <a:prstGeom prst="ellipse">
              <a:avLst/>
            </a:prstGeom>
            <a:solidFill>
              <a:srgbClr val="54C0E8"/>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753" name="Oval 22"/>
            <p:cNvSpPr/>
            <p:nvPr/>
          </p:nvSpPr>
          <p:spPr>
            <a:xfrm>
              <a:off x="1797694"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754" name="Oval 23"/>
            <p:cNvSpPr/>
            <p:nvPr/>
          </p:nvSpPr>
          <p:spPr>
            <a:xfrm>
              <a:off x="2157234"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755" name="Oval 24"/>
            <p:cNvSpPr/>
            <p:nvPr/>
          </p:nvSpPr>
          <p:spPr>
            <a:xfrm>
              <a:off x="2516775"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grpSp>
      <p:pic>
        <p:nvPicPr>
          <p:cNvPr id="757" name="Picture 25" descr="Picture 25"/>
          <p:cNvPicPr>
            <a:picLocks noChangeAspect="1"/>
          </p:cNvPicPr>
          <p:nvPr/>
        </p:nvPicPr>
        <p:blipFill>
          <a:blip r:embed="rId3">
            <a:extLst/>
          </a:blip>
          <a:stretch>
            <a:fillRect/>
          </a:stretch>
        </p:blipFill>
        <p:spPr>
          <a:xfrm>
            <a:off x="1975380" y="1915296"/>
            <a:ext cx="8226001" cy="3441601"/>
          </a:xfrm>
          <a:prstGeom prst="rect">
            <a:avLst/>
          </a:prstGeom>
          <a:ln w="12700">
            <a:miter lim="400000"/>
          </a:ln>
        </p:spPr>
      </p:pic>
      <p:sp>
        <p:nvSpPr>
          <p:cNvPr id="758" name="Arrow: Right 26"/>
          <p:cNvSpPr/>
          <p:nvPr/>
        </p:nvSpPr>
        <p:spPr>
          <a:xfrm>
            <a:off x="7692390" y="3086099"/>
            <a:ext cx="499111" cy="281830"/>
          </a:xfrm>
          <a:prstGeom prst="rightArrow">
            <a:avLst>
              <a:gd name="adj1" fmla="val 50000"/>
              <a:gd name="adj2" fmla="val 50000"/>
            </a:avLst>
          </a:prstGeom>
          <a:solidFill>
            <a:srgbClr val="FF9E18"/>
          </a:solidFill>
          <a:ln w="12700">
            <a:miter lim="400000"/>
          </a:ln>
        </p:spPr>
        <p:txBody>
          <a:bodyPr lIns="45719" rIns="45719" anchor="ctr"/>
          <a:lstStyle/>
          <a:p>
            <a:pPr algn="ctr">
              <a:defRPr sz="1000">
                <a:solidFill>
                  <a:srgbClr val="FFFFFF"/>
                </a:solidFill>
              </a:defRPr>
            </a:pPr>
          </a:p>
        </p:txBody>
      </p:sp>
      <p:sp>
        <p:nvSpPr>
          <p:cNvPr id="759" name="Rectangle 28"/>
          <p:cNvSpPr/>
          <p:nvPr/>
        </p:nvSpPr>
        <p:spPr>
          <a:xfrm>
            <a:off x="1975380" y="1915296"/>
            <a:ext cx="3995935" cy="3438145"/>
          </a:xfrm>
          <a:prstGeom prst="rect">
            <a:avLst/>
          </a:prstGeom>
          <a:solidFill>
            <a:srgbClr val="A6A6A6"/>
          </a:solidFill>
          <a:ln w="12700">
            <a:miter lim="400000"/>
          </a:ln>
        </p:spPr>
        <p:txBody>
          <a:bodyPr lIns="45719" rIns="45719" anchor="ctr"/>
          <a:lstStyle/>
          <a:p>
            <a:pPr algn="ctr">
              <a:defRPr sz="1000">
                <a:solidFill>
                  <a:srgbClr val="FFFFFF"/>
                </a:solidFill>
              </a:defRPr>
            </a:pPr>
          </a:p>
        </p:txBody>
      </p:sp>
      <p:sp>
        <p:nvSpPr>
          <p:cNvPr id="760" name="Rectangle 29"/>
          <p:cNvSpPr/>
          <p:nvPr/>
        </p:nvSpPr>
        <p:spPr>
          <a:xfrm>
            <a:off x="1990381" y="2934157"/>
            <a:ext cx="4077903" cy="1167791"/>
          </a:xfrm>
          <a:prstGeom prst="rect">
            <a:avLst/>
          </a:prstGeom>
          <a:solidFill>
            <a:srgbClr val="003860">
              <a:alpha val="80000"/>
            </a:srgbClr>
          </a:solidFill>
          <a:ln w="12700">
            <a:miter lim="400000"/>
          </a:ln>
        </p:spPr>
        <p:txBody>
          <a:bodyPr lIns="45719" rIns="45719" anchor="ctr"/>
          <a:lstStyle/>
          <a:p>
            <a:pPr algn="ctr">
              <a:defRPr sz="1000">
                <a:solidFill>
                  <a:srgbClr val="FFFFFF"/>
                </a:solidFill>
              </a:defRPr>
            </a:pPr>
          </a:p>
        </p:txBody>
      </p:sp>
      <p:sp>
        <p:nvSpPr>
          <p:cNvPr id="761" name="TextBox 30"/>
          <p:cNvSpPr txBox="1"/>
          <p:nvPr/>
        </p:nvSpPr>
        <p:spPr>
          <a:xfrm>
            <a:off x="2506981" y="3133332"/>
            <a:ext cx="2948907" cy="7409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solidFill>
                  <a:srgbClr val="FFFFFF"/>
                </a:solidFill>
              </a:defRPr>
            </a:lvl1pPr>
          </a:lstStyle>
          <a:p>
            <a:pPr/>
            <a:r>
              <a:t>The lift cylinder is what actually powers the lift.</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5" name="Title 1"/>
          <p:cNvSpPr txBox="1"/>
          <p:nvPr>
            <p:ph type="title"/>
          </p:nvPr>
        </p:nvSpPr>
        <p:spPr>
          <a:xfrm>
            <a:off x="83127" y="301537"/>
            <a:ext cx="8853055" cy="383217"/>
          </a:xfrm>
          <a:prstGeom prst="rect">
            <a:avLst/>
          </a:prstGeom>
        </p:spPr>
        <p:txBody>
          <a:bodyPr/>
          <a:lstStyle/>
          <a:p>
            <a:pPr/>
            <a:r>
              <a:t>Parts of a Forklift</a:t>
            </a:r>
          </a:p>
        </p:txBody>
      </p:sp>
      <p:sp>
        <p:nvSpPr>
          <p:cNvPr id="766" name="Text Placeholder 2"/>
          <p:cNvSpPr txBox="1"/>
          <p:nvPr>
            <p:ph type="body" sz="quarter" idx="1"/>
          </p:nvPr>
        </p:nvSpPr>
        <p:spPr>
          <a:prstGeom prst="rect">
            <a:avLst/>
          </a:prstGeom>
        </p:spPr>
        <p:txBody>
          <a:bodyPr/>
          <a:lstStyle/>
          <a:p>
            <a:pPr/>
            <a:r>
              <a:t>Lift Chains</a:t>
            </a:r>
          </a:p>
        </p:txBody>
      </p:sp>
      <p:grpSp>
        <p:nvGrpSpPr>
          <p:cNvPr id="769" name="Group 7"/>
          <p:cNvGrpSpPr/>
          <p:nvPr/>
        </p:nvGrpSpPr>
        <p:grpSpPr>
          <a:xfrm>
            <a:off x="10298348" y="2934159"/>
            <a:ext cx="1114542" cy="1167791"/>
            <a:chOff x="0" y="0"/>
            <a:chExt cx="1114541" cy="1167790"/>
          </a:xfrm>
        </p:grpSpPr>
        <p:sp>
          <p:nvSpPr>
            <p:cNvPr id="767" name="Rectangle: Top Corners Rounded 8"/>
            <p:cNvSpPr/>
            <p:nvPr/>
          </p:nvSpPr>
          <p:spPr>
            <a:xfrm rot="5400000">
              <a:off x="-26625" y="26624"/>
              <a:ext cx="1167791" cy="1114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08" y="0"/>
                  </a:moveTo>
                  <a:lnTo>
                    <a:pt x="11292" y="0"/>
                  </a:lnTo>
                  <a:cubicBezTo>
                    <a:pt x="16985" y="0"/>
                    <a:pt x="21600" y="4835"/>
                    <a:pt x="21600" y="10800"/>
                  </a:cubicBezTo>
                  <a:lnTo>
                    <a:pt x="21600" y="21600"/>
                  </a:lnTo>
                  <a:lnTo>
                    <a:pt x="0" y="21600"/>
                  </a:lnTo>
                  <a:lnTo>
                    <a:pt x="0" y="10800"/>
                  </a:lnTo>
                  <a:cubicBezTo>
                    <a:pt x="0" y="4835"/>
                    <a:pt x="4615" y="0"/>
                    <a:pt x="10308" y="0"/>
                  </a:cubicBezTo>
                  <a:close/>
                </a:path>
              </a:pathLst>
            </a:custGeom>
            <a:solidFill>
              <a:srgbClr val="0070C0"/>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sp>
          <p:nvSpPr>
            <p:cNvPr id="768" name="Isosceles Triangle 9"/>
            <p:cNvSpPr/>
            <p:nvPr/>
          </p:nvSpPr>
          <p:spPr>
            <a:xfrm rot="5400000">
              <a:off x="445263" y="443429"/>
              <a:ext cx="517795" cy="280931"/>
            </a:xfrm>
            <a:prstGeom prst="triangle">
              <a:avLst/>
            </a:prstGeom>
            <a:solidFill>
              <a:srgbClr val="FFFFFF"/>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grpSp>
      <p:grpSp>
        <p:nvGrpSpPr>
          <p:cNvPr id="772" name="Group 3"/>
          <p:cNvGrpSpPr/>
          <p:nvPr/>
        </p:nvGrpSpPr>
        <p:grpSpPr>
          <a:xfrm>
            <a:off x="779109" y="2934159"/>
            <a:ext cx="1114543" cy="1167791"/>
            <a:chOff x="0" y="0"/>
            <a:chExt cx="1114541" cy="1167790"/>
          </a:xfrm>
        </p:grpSpPr>
        <p:sp>
          <p:nvSpPr>
            <p:cNvPr id="770" name="Rectangle: Top Corners Rounded 19"/>
            <p:cNvSpPr/>
            <p:nvPr/>
          </p:nvSpPr>
          <p:spPr>
            <a:xfrm flipH="1" rot="16200000">
              <a:off x="-26625" y="26624"/>
              <a:ext cx="1167791" cy="1114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08" y="0"/>
                  </a:moveTo>
                  <a:lnTo>
                    <a:pt x="11292" y="0"/>
                  </a:lnTo>
                  <a:cubicBezTo>
                    <a:pt x="16985" y="0"/>
                    <a:pt x="21600" y="4835"/>
                    <a:pt x="21600" y="10800"/>
                  </a:cubicBezTo>
                  <a:lnTo>
                    <a:pt x="21600" y="21600"/>
                  </a:lnTo>
                  <a:lnTo>
                    <a:pt x="0" y="21600"/>
                  </a:lnTo>
                  <a:lnTo>
                    <a:pt x="0" y="10800"/>
                  </a:lnTo>
                  <a:cubicBezTo>
                    <a:pt x="0" y="4835"/>
                    <a:pt x="4615" y="0"/>
                    <a:pt x="10308" y="0"/>
                  </a:cubicBezTo>
                  <a:close/>
                </a:path>
              </a:pathLst>
            </a:custGeom>
            <a:solidFill>
              <a:srgbClr val="0070C0"/>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sp>
          <p:nvSpPr>
            <p:cNvPr id="771" name="Isosceles Triangle 21"/>
            <p:cNvSpPr/>
            <p:nvPr/>
          </p:nvSpPr>
          <p:spPr>
            <a:xfrm flipH="1" rot="16200000">
              <a:off x="151483" y="443429"/>
              <a:ext cx="517795" cy="280930"/>
            </a:xfrm>
            <a:prstGeom prst="triangle">
              <a:avLst/>
            </a:prstGeom>
            <a:solidFill>
              <a:srgbClr val="FFFFFF"/>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grpSp>
      <p:grpSp>
        <p:nvGrpSpPr>
          <p:cNvPr id="781" name="Group 4"/>
          <p:cNvGrpSpPr/>
          <p:nvPr/>
        </p:nvGrpSpPr>
        <p:grpSpPr>
          <a:xfrm>
            <a:off x="4782527" y="5957379"/>
            <a:ext cx="2626946" cy="110171"/>
            <a:chOff x="0" y="0"/>
            <a:chExt cx="2626945" cy="110170"/>
          </a:xfrm>
        </p:grpSpPr>
        <p:sp>
          <p:nvSpPr>
            <p:cNvPr id="773" name="Oval 6"/>
            <p:cNvSpPr/>
            <p:nvPr/>
          </p:nvSpPr>
          <p:spPr>
            <a:xfrm>
              <a:off x="-1"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774" name="Oval 16"/>
            <p:cNvSpPr/>
            <p:nvPr/>
          </p:nvSpPr>
          <p:spPr>
            <a:xfrm>
              <a:off x="359538"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775" name="Oval 17"/>
            <p:cNvSpPr/>
            <p:nvPr/>
          </p:nvSpPr>
          <p:spPr>
            <a:xfrm>
              <a:off x="719077"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776" name="Oval 18"/>
            <p:cNvSpPr/>
            <p:nvPr/>
          </p:nvSpPr>
          <p:spPr>
            <a:xfrm>
              <a:off x="1078616"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777" name="Oval 20"/>
            <p:cNvSpPr/>
            <p:nvPr/>
          </p:nvSpPr>
          <p:spPr>
            <a:xfrm>
              <a:off x="1438155"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778" name="Oval 22"/>
            <p:cNvSpPr/>
            <p:nvPr/>
          </p:nvSpPr>
          <p:spPr>
            <a:xfrm>
              <a:off x="1797694" y="-1"/>
              <a:ext cx="110171" cy="110172"/>
            </a:xfrm>
            <a:prstGeom prst="ellipse">
              <a:avLst/>
            </a:prstGeom>
            <a:solidFill>
              <a:srgbClr val="54C0E8"/>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779" name="Oval 23"/>
            <p:cNvSpPr/>
            <p:nvPr/>
          </p:nvSpPr>
          <p:spPr>
            <a:xfrm>
              <a:off x="2157234"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780" name="Oval 24"/>
            <p:cNvSpPr/>
            <p:nvPr/>
          </p:nvSpPr>
          <p:spPr>
            <a:xfrm>
              <a:off x="2516775"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grpSp>
      <p:pic>
        <p:nvPicPr>
          <p:cNvPr id="782" name="Picture 10" descr="Picture 10"/>
          <p:cNvPicPr>
            <a:picLocks noChangeAspect="1"/>
          </p:cNvPicPr>
          <p:nvPr/>
        </p:nvPicPr>
        <p:blipFill>
          <a:blip r:embed="rId3">
            <a:extLst/>
          </a:blip>
          <a:stretch>
            <a:fillRect/>
          </a:stretch>
        </p:blipFill>
        <p:spPr>
          <a:xfrm>
            <a:off x="1975380" y="1915296"/>
            <a:ext cx="8226001" cy="3441601"/>
          </a:xfrm>
          <a:prstGeom prst="rect">
            <a:avLst/>
          </a:prstGeom>
          <a:ln w="12700">
            <a:miter lim="400000"/>
          </a:ln>
        </p:spPr>
      </p:pic>
      <p:sp>
        <p:nvSpPr>
          <p:cNvPr id="783" name="Arrow: Right 11"/>
          <p:cNvSpPr/>
          <p:nvPr/>
        </p:nvSpPr>
        <p:spPr>
          <a:xfrm>
            <a:off x="7863840" y="3413759"/>
            <a:ext cx="594361" cy="281830"/>
          </a:xfrm>
          <a:prstGeom prst="rightArrow">
            <a:avLst>
              <a:gd name="adj1" fmla="val 50000"/>
              <a:gd name="adj2" fmla="val 50000"/>
            </a:avLst>
          </a:prstGeom>
          <a:solidFill>
            <a:srgbClr val="FF9E18"/>
          </a:solidFill>
          <a:ln w="12700">
            <a:miter lim="400000"/>
          </a:ln>
        </p:spPr>
        <p:txBody>
          <a:bodyPr lIns="45719" rIns="45719" anchor="ctr"/>
          <a:lstStyle/>
          <a:p>
            <a:pPr algn="ctr">
              <a:defRPr sz="1000">
                <a:solidFill>
                  <a:srgbClr val="FFFFFF"/>
                </a:solidFill>
              </a:defRPr>
            </a:pPr>
          </a:p>
        </p:txBody>
      </p:sp>
      <p:sp>
        <p:nvSpPr>
          <p:cNvPr id="784" name="TextBox 12"/>
          <p:cNvSpPr txBox="1"/>
          <p:nvPr/>
        </p:nvSpPr>
        <p:spPr>
          <a:xfrm>
            <a:off x="2506981" y="3251375"/>
            <a:ext cx="2948907" cy="7409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solidFill>
                  <a:srgbClr val="FFFFFF"/>
                </a:solidFill>
              </a:defRPr>
            </a:lvl1pPr>
          </a:lstStyle>
          <a:p>
            <a:pPr/>
            <a:r>
              <a:t>Lift chains are used to lift heavy loads.</a:t>
            </a:r>
          </a:p>
        </p:txBody>
      </p:sp>
      <p:sp>
        <p:nvSpPr>
          <p:cNvPr id="785" name="Rectangle 25"/>
          <p:cNvSpPr/>
          <p:nvPr/>
        </p:nvSpPr>
        <p:spPr>
          <a:xfrm>
            <a:off x="1975380" y="1915296"/>
            <a:ext cx="3995935" cy="3438145"/>
          </a:xfrm>
          <a:prstGeom prst="rect">
            <a:avLst/>
          </a:prstGeom>
          <a:solidFill>
            <a:srgbClr val="A6A6A6"/>
          </a:solidFill>
          <a:ln w="12700">
            <a:miter lim="400000"/>
          </a:ln>
        </p:spPr>
        <p:txBody>
          <a:bodyPr lIns="45719" rIns="45719" anchor="ctr"/>
          <a:lstStyle/>
          <a:p>
            <a:pPr algn="ctr">
              <a:defRPr sz="1000">
                <a:solidFill>
                  <a:srgbClr val="FFFFFF"/>
                </a:solidFill>
              </a:defRPr>
            </a:pPr>
          </a:p>
        </p:txBody>
      </p:sp>
      <p:sp>
        <p:nvSpPr>
          <p:cNvPr id="786" name="Rectangle 26"/>
          <p:cNvSpPr/>
          <p:nvPr/>
        </p:nvSpPr>
        <p:spPr>
          <a:xfrm>
            <a:off x="1990381" y="2934157"/>
            <a:ext cx="4077903" cy="1167791"/>
          </a:xfrm>
          <a:prstGeom prst="rect">
            <a:avLst/>
          </a:prstGeom>
          <a:solidFill>
            <a:srgbClr val="003860">
              <a:alpha val="80000"/>
            </a:srgbClr>
          </a:solidFill>
          <a:ln w="12700">
            <a:miter lim="400000"/>
          </a:ln>
        </p:spPr>
        <p:txBody>
          <a:bodyPr lIns="45719" rIns="45719" anchor="ctr"/>
          <a:lstStyle/>
          <a:p>
            <a:pPr algn="ctr">
              <a:defRPr sz="1000">
                <a:solidFill>
                  <a:srgbClr val="FFFFFF"/>
                </a:solidFill>
              </a:defRPr>
            </a:pPr>
          </a:p>
        </p:txBody>
      </p:sp>
      <p:sp>
        <p:nvSpPr>
          <p:cNvPr id="787" name="TextBox 27"/>
          <p:cNvSpPr txBox="1"/>
          <p:nvPr/>
        </p:nvSpPr>
        <p:spPr>
          <a:xfrm>
            <a:off x="2506981" y="3133332"/>
            <a:ext cx="2948907" cy="7409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solidFill>
                  <a:srgbClr val="FFFFFF"/>
                </a:solidFill>
              </a:defRPr>
            </a:lvl1pPr>
          </a:lstStyle>
          <a:p>
            <a:pPr/>
            <a:r>
              <a:t>Lift chains are used to lift heavy loads.</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1" name="Title 1"/>
          <p:cNvSpPr txBox="1"/>
          <p:nvPr>
            <p:ph type="title"/>
          </p:nvPr>
        </p:nvSpPr>
        <p:spPr>
          <a:xfrm>
            <a:off x="83127" y="301537"/>
            <a:ext cx="8853055" cy="383217"/>
          </a:xfrm>
          <a:prstGeom prst="rect">
            <a:avLst/>
          </a:prstGeom>
        </p:spPr>
        <p:txBody>
          <a:bodyPr/>
          <a:lstStyle/>
          <a:p>
            <a:pPr/>
            <a:r>
              <a:t>Parts of a Forklift</a:t>
            </a:r>
          </a:p>
        </p:txBody>
      </p:sp>
      <p:sp>
        <p:nvSpPr>
          <p:cNvPr id="792" name="Text Placeholder 2"/>
          <p:cNvSpPr txBox="1"/>
          <p:nvPr>
            <p:ph type="body" sz="quarter" idx="1"/>
          </p:nvPr>
        </p:nvSpPr>
        <p:spPr>
          <a:prstGeom prst="rect">
            <a:avLst/>
          </a:prstGeom>
        </p:spPr>
        <p:txBody>
          <a:bodyPr/>
          <a:lstStyle/>
          <a:p>
            <a:pPr/>
            <a:r>
              <a:t>Forks</a:t>
            </a:r>
          </a:p>
        </p:txBody>
      </p:sp>
      <p:grpSp>
        <p:nvGrpSpPr>
          <p:cNvPr id="795" name="Group 7"/>
          <p:cNvGrpSpPr/>
          <p:nvPr/>
        </p:nvGrpSpPr>
        <p:grpSpPr>
          <a:xfrm>
            <a:off x="10298348" y="2934159"/>
            <a:ext cx="1114542" cy="1167791"/>
            <a:chOff x="0" y="0"/>
            <a:chExt cx="1114541" cy="1167790"/>
          </a:xfrm>
        </p:grpSpPr>
        <p:sp>
          <p:nvSpPr>
            <p:cNvPr id="793" name="Rectangle: Top Corners Rounded 8"/>
            <p:cNvSpPr/>
            <p:nvPr/>
          </p:nvSpPr>
          <p:spPr>
            <a:xfrm rot="5400000">
              <a:off x="-26625" y="26624"/>
              <a:ext cx="1167791" cy="1114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08" y="0"/>
                  </a:moveTo>
                  <a:lnTo>
                    <a:pt x="11292" y="0"/>
                  </a:lnTo>
                  <a:cubicBezTo>
                    <a:pt x="16985" y="0"/>
                    <a:pt x="21600" y="4835"/>
                    <a:pt x="21600" y="10800"/>
                  </a:cubicBezTo>
                  <a:lnTo>
                    <a:pt x="21600" y="21600"/>
                  </a:lnTo>
                  <a:lnTo>
                    <a:pt x="0" y="21600"/>
                  </a:lnTo>
                  <a:lnTo>
                    <a:pt x="0" y="10800"/>
                  </a:lnTo>
                  <a:cubicBezTo>
                    <a:pt x="0" y="4835"/>
                    <a:pt x="4615" y="0"/>
                    <a:pt x="10308" y="0"/>
                  </a:cubicBezTo>
                  <a:close/>
                </a:path>
              </a:pathLst>
            </a:custGeom>
            <a:solidFill>
              <a:srgbClr val="0070C0"/>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sp>
          <p:nvSpPr>
            <p:cNvPr id="794" name="Isosceles Triangle 9"/>
            <p:cNvSpPr/>
            <p:nvPr/>
          </p:nvSpPr>
          <p:spPr>
            <a:xfrm rot="5400000">
              <a:off x="445263" y="443429"/>
              <a:ext cx="517795" cy="280931"/>
            </a:xfrm>
            <a:prstGeom prst="triangle">
              <a:avLst/>
            </a:prstGeom>
            <a:solidFill>
              <a:srgbClr val="FFFFFF"/>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grpSp>
      <p:grpSp>
        <p:nvGrpSpPr>
          <p:cNvPr id="798" name="Group 3"/>
          <p:cNvGrpSpPr/>
          <p:nvPr/>
        </p:nvGrpSpPr>
        <p:grpSpPr>
          <a:xfrm>
            <a:off x="779109" y="2934159"/>
            <a:ext cx="1114543" cy="1167791"/>
            <a:chOff x="0" y="0"/>
            <a:chExt cx="1114541" cy="1167790"/>
          </a:xfrm>
        </p:grpSpPr>
        <p:sp>
          <p:nvSpPr>
            <p:cNvPr id="796" name="Rectangle: Top Corners Rounded 19"/>
            <p:cNvSpPr/>
            <p:nvPr/>
          </p:nvSpPr>
          <p:spPr>
            <a:xfrm flipH="1" rot="16200000">
              <a:off x="-26625" y="26624"/>
              <a:ext cx="1167791" cy="1114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08" y="0"/>
                  </a:moveTo>
                  <a:lnTo>
                    <a:pt x="11292" y="0"/>
                  </a:lnTo>
                  <a:cubicBezTo>
                    <a:pt x="16985" y="0"/>
                    <a:pt x="21600" y="4835"/>
                    <a:pt x="21600" y="10800"/>
                  </a:cubicBezTo>
                  <a:lnTo>
                    <a:pt x="21600" y="21600"/>
                  </a:lnTo>
                  <a:lnTo>
                    <a:pt x="0" y="21600"/>
                  </a:lnTo>
                  <a:lnTo>
                    <a:pt x="0" y="10800"/>
                  </a:lnTo>
                  <a:cubicBezTo>
                    <a:pt x="0" y="4835"/>
                    <a:pt x="4615" y="0"/>
                    <a:pt x="10308" y="0"/>
                  </a:cubicBezTo>
                  <a:close/>
                </a:path>
              </a:pathLst>
            </a:custGeom>
            <a:solidFill>
              <a:srgbClr val="0070C0"/>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sp>
          <p:nvSpPr>
            <p:cNvPr id="797" name="Isosceles Triangle 21"/>
            <p:cNvSpPr/>
            <p:nvPr/>
          </p:nvSpPr>
          <p:spPr>
            <a:xfrm flipH="1" rot="16200000">
              <a:off x="151483" y="443429"/>
              <a:ext cx="517795" cy="280930"/>
            </a:xfrm>
            <a:prstGeom prst="triangle">
              <a:avLst/>
            </a:prstGeom>
            <a:solidFill>
              <a:srgbClr val="FFFFFF"/>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grpSp>
      <p:grpSp>
        <p:nvGrpSpPr>
          <p:cNvPr id="807" name="Group 4"/>
          <p:cNvGrpSpPr/>
          <p:nvPr/>
        </p:nvGrpSpPr>
        <p:grpSpPr>
          <a:xfrm>
            <a:off x="4782527" y="5957379"/>
            <a:ext cx="2626946" cy="110171"/>
            <a:chOff x="0" y="0"/>
            <a:chExt cx="2626945" cy="110170"/>
          </a:xfrm>
        </p:grpSpPr>
        <p:sp>
          <p:nvSpPr>
            <p:cNvPr id="799" name="Oval 6"/>
            <p:cNvSpPr/>
            <p:nvPr/>
          </p:nvSpPr>
          <p:spPr>
            <a:xfrm>
              <a:off x="-1"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800" name="Oval 16"/>
            <p:cNvSpPr/>
            <p:nvPr/>
          </p:nvSpPr>
          <p:spPr>
            <a:xfrm>
              <a:off x="359538"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801" name="Oval 17"/>
            <p:cNvSpPr/>
            <p:nvPr/>
          </p:nvSpPr>
          <p:spPr>
            <a:xfrm>
              <a:off x="719077"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802" name="Oval 18"/>
            <p:cNvSpPr/>
            <p:nvPr/>
          </p:nvSpPr>
          <p:spPr>
            <a:xfrm>
              <a:off x="1078616"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803" name="Oval 20"/>
            <p:cNvSpPr/>
            <p:nvPr/>
          </p:nvSpPr>
          <p:spPr>
            <a:xfrm>
              <a:off x="1438155"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804" name="Oval 22"/>
            <p:cNvSpPr/>
            <p:nvPr/>
          </p:nvSpPr>
          <p:spPr>
            <a:xfrm>
              <a:off x="1797694"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805" name="Oval 23"/>
            <p:cNvSpPr/>
            <p:nvPr/>
          </p:nvSpPr>
          <p:spPr>
            <a:xfrm>
              <a:off x="2157234" y="-1"/>
              <a:ext cx="110171" cy="110172"/>
            </a:xfrm>
            <a:prstGeom prst="ellipse">
              <a:avLst/>
            </a:prstGeom>
            <a:solidFill>
              <a:srgbClr val="54C0E8"/>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806" name="Oval 24"/>
            <p:cNvSpPr/>
            <p:nvPr/>
          </p:nvSpPr>
          <p:spPr>
            <a:xfrm>
              <a:off x="2516775"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grpSp>
      <p:pic>
        <p:nvPicPr>
          <p:cNvPr id="808" name="Picture 10" descr="Picture 10"/>
          <p:cNvPicPr>
            <a:picLocks noChangeAspect="1"/>
          </p:cNvPicPr>
          <p:nvPr/>
        </p:nvPicPr>
        <p:blipFill>
          <a:blip r:embed="rId3">
            <a:extLst/>
          </a:blip>
          <a:stretch>
            <a:fillRect/>
          </a:stretch>
        </p:blipFill>
        <p:spPr>
          <a:xfrm>
            <a:off x="1975380" y="1915296"/>
            <a:ext cx="8226001" cy="3441601"/>
          </a:xfrm>
          <a:prstGeom prst="rect">
            <a:avLst/>
          </a:prstGeom>
          <a:ln w="12700">
            <a:miter lim="400000"/>
          </a:ln>
        </p:spPr>
      </p:pic>
      <p:sp>
        <p:nvSpPr>
          <p:cNvPr id="809" name="Arrow: Right 11"/>
          <p:cNvSpPr/>
          <p:nvPr/>
        </p:nvSpPr>
        <p:spPr>
          <a:xfrm>
            <a:off x="7875269" y="4975859"/>
            <a:ext cx="582931" cy="281830"/>
          </a:xfrm>
          <a:prstGeom prst="rightArrow">
            <a:avLst>
              <a:gd name="adj1" fmla="val 50000"/>
              <a:gd name="adj2" fmla="val 50000"/>
            </a:avLst>
          </a:prstGeom>
          <a:solidFill>
            <a:srgbClr val="FF9E18"/>
          </a:solidFill>
          <a:ln w="12700">
            <a:miter lim="400000"/>
          </a:ln>
        </p:spPr>
        <p:txBody>
          <a:bodyPr lIns="45719" rIns="45719" anchor="ctr"/>
          <a:lstStyle/>
          <a:p>
            <a:pPr algn="ctr">
              <a:defRPr sz="1000">
                <a:solidFill>
                  <a:srgbClr val="FFFFFF"/>
                </a:solidFill>
              </a:defRPr>
            </a:pPr>
          </a:p>
        </p:txBody>
      </p:sp>
      <p:sp>
        <p:nvSpPr>
          <p:cNvPr id="810" name="Rectangle 25"/>
          <p:cNvSpPr/>
          <p:nvPr/>
        </p:nvSpPr>
        <p:spPr>
          <a:xfrm>
            <a:off x="1975380" y="1915296"/>
            <a:ext cx="3995935" cy="3438145"/>
          </a:xfrm>
          <a:prstGeom prst="rect">
            <a:avLst/>
          </a:prstGeom>
          <a:solidFill>
            <a:srgbClr val="A6A6A6"/>
          </a:solidFill>
          <a:ln w="12700">
            <a:miter lim="400000"/>
          </a:ln>
        </p:spPr>
        <p:txBody>
          <a:bodyPr lIns="45719" rIns="45719" anchor="ctr"/>
          <a:lstStyle/>
          <a:p>
            <a:pPr algn="ctr">
              <a:defRPr sz="1000">
                <a:solidFill>
                  <a:srgbClr val="FFFFFF"/>
                </a:solidFill>
              </a:defRPr>
            </a:pPr>
          </a:p>
        </p:txBody>
      </p:sp>
      <p:sp>
        <p:nvSpPr>
          <p:cNvPr id="811" name="Rectangle 26"/>
          <p:cNvSpPr/>
          <p:nvPr/>
        </p:nvSpPr>
        <p:spPr>
          <a:xfrm>
            <a:off x="1990381" y="2934157"/>
            <a:ext cx="4077903" cy="1167791"/>
          </a:xfrm>
          <a:prstGeom prst="rect">
            <a:avLst/>
          </a:prstGeom>
          <a:solidFill>
            <a:srgbClr val="003860">
              <a:alpha val="80000"/>
            </a:srgbClr>
          </a:solidFill>
          <a:ln w="12700">
            <a:miter lim="400000"/>
          </a:ln>
        </p:spPr>
        <p:txBody>
          <a:bodyPr lIns="45719" rIns="45719" anchor="ctr"/>
          <a:lstStyle/>
          <a:p>
            <a:pPr algn="ctr">
              <a:defRPr sz="1000">
                <a:solidFill>
                  <a:srgbClr val="FFFFFF"/>
                </a:solidFill>
              </a:defRPr>
            </a:pPr>
          </a:p>
        </p:txBody>
      </p:sp>
      <p:sp>
        <p:nvSpPr>
          <p:cNvPr id="812" name="TextBox 27"/>
          <p:cNvSpPr txBox="1"/>
          <p:nvPr/>
        </p:nvSpPr>
        <p:spPr>
          <a:xfrm>
            <a:off x="2506981" y="3133332"/>
            <a:ext cx="2948907" cy="7409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solidFill>
                  <a:srgbClr val="FFFFFF"/>
                </a:solidFill>
              </a:defRPr>
            </a:lvl1pPr>
          </a:lstStyle>
          <a:p>
            <a:pPr/>
            <a:r>
              <a:t>The forks are where the load actually sits.</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6" name="Title 1"/>
          <p:cNvSpPr txBox="1"/>
          <p:nvPr>
            <p:ph type="title"/>
          </p:nvPr>
        </p:nvSpPr>
        <p:spPr>
          <a:xfrm>
            <a:off x="83127" y="301537"/>
            <a:ext cx="8853055" cy="383217"/>
          </a:xfrm>
          <a:prstGeom prst="rect">
            <a:avLst/>
          </a:prstGeom>
        </p:spPr>
        <p:txBody>
          <a:bodyPr/>
          <a:lstStyle/>
          <a:p>
            <a:pPr/>
            <a:r>
              <a:t>Parts of a Forklift</a:t>
            </a:r>
          </a:p>
        </p:txBody>
      </p:sp>
      <p:sp>
        <p:nvSpPr>
          <p:cNvPr id="817" name="Text Placeholder 2"/>
          <p:cNvSpPr txBox="1"/>
          <p:nvPr>
            <p:ph type="body" sz="quarter" idx="1"/>
          </p:nvPr>
        </p:nvSpPr>
        <p:spPr>
          <a:prstGeom prst="rect">
            <a:avLst/>
          </a:prstGeom>
        </p:spPr>
        <p:txBody>
          <a:bodyPr/>
          <a:lstStyle/>
          <a:p>
            <a:pPr/>
            <a:r>
              <a:t>Backrest</a:t>
            </a:r>
          </a:p>
        </p:txBody>
      </p:sp>
      <p:grpSp>
        <p:nvGrpSpPr>
          <p:cNvPr id="820" name="Group 3"/>
          <p:cNvGrpSpPr/>
          <p:nvPr/>
        </p:nvGrpSpPr>
        <p:grpSpPr>
          <a:xfrm>
            <a:off x="779109" y="2934159"/>
            <a:ext cx="1114543" cy="1167791"/>
            <a:chOff x="0" y="0"/>
            <a:chExt cx="1114541" cy="1167790"/>
          </a:xfrm>
        </p:grpSpPr>
        <p:sp>
          <p:nvSpPr>
            <p:cNvPr id="818" name="Rectangle: Top Corners Rounded 19"/>
            <p:cNvSpPr/>
            <p:nvPr/>
          </p:nvSpPr>
          <p:spPr>
            <a:xfrm flipH="1" rot="16200000">
              <a:off x="-26625" y="26624"/>
              <a:ext cx="1167791" cy="1114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08" y="0"/>
                  </a:moveTo>
                  <a:lnTo>
                    <a:pt x="11292" y="0"/>
                  </a:lnTo>
                  <a:cubicBezTo>
                    <a:pt x="16985" y="0"/>
                    <a:pt x="21600" y="4835"/>
                    <a:pt x="21600" y="10800"/>
                  </a:cubicBezTo>
                  <a:lnTo>
                    <a:pt x="21600" y="21600"/>
                  </a:lnTo>
                  <a:lnTo>
                    <a:pt x="0" y="21600"/>
                  </a:lnTo>
                  <a:lnTo>
                    <a:pt x="0" y="10800"/>
                  </a:lnTo>
                  <a:cubicBezTo>
                    <a:pt x="0" y="4835"/>
                    <a:pt x="4615" y="0"/>
                    <a:pt x="10308" y="0"/>
                  </a:cubicBezTo>
                  <a:close/>
                </a:path>
              </a:pathLst>
            </a:custGeom>
            <a:solidFill>
              <a:srgbClr val="0070C0"/>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sp>
          <p:nvSpPr>
            <p:cNvPr id="819" name="Isosceles Triangle 21"/>
            <p:cNvSpPr/>
            <p:nvPr/>
          </p:nvSpPr>
          <p:spPr>
            <a:xfrm flipH="1" rot="16200000">
              <a:off x="151483" y="443429"/>
              <a:ext cx="517795" cy="280930"/>
            </a:xfrm>
            <a:prstGeom prst="triangle">
              <a:avLst/>
            </a:prstGeom>
            <a:solidFill>
              <a:srgbClr val="FFFFFF"/>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grpSp>
      <p:grpSp>
        <p:nvGrpSpPr>
          <p:cNvPr id="823" name="Group 16"/>
          <p:cNvGrpSpPr/>
          <p:nvPr/>
        </p:nvGrpSpPr>
        <p:grpSpPr>
          <a:xfrm>
            <a:off x="10298348" y="2934158"/>
            <a:ext cx="1114542" cy="1167791"/>
            <a:chOff x="0" y="0"/>
            <a:chExt cx="1114540" cy="1167790"/>
          </a:xfrm>
        </p:grpSpPr>
        <p:sp>
          <p:nvSpPr>
            <p:cNvPr id="821" name="Rectangle: Top Corners Rounded 17"/>
            <p:cNvSpPr/>
            <p:nvPr/>
          </p:nvSpPr>
          <p:spPr>
            <a:xfrm flipH="1" rot="5400000">
              <a:off x="-26625" y="26624"/>
              <a:ext cx="1167791" cy="1114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08" y="0"/>
                  </a:moveTo>
                  <a:lnTo>
                    <a:pt x="11292" y="0"/>
                  </a:lnTo>
                  <a:cubicBezTo>
                    <a:pt x="16985" y="0"/>
                    <a:pt x="21600" y="4835"/>
                    <a:pt x="21600" y="10800"/>
                  </a:cubicBezTo>
                  <a:lnTo>
                    <a:pt x="21600" y="21600"/>
                  </a:lnTo>
                  <a:lnTo>
                    <a:pt x="0" y="21600"/>
                  </a:lnTo>
                  <a:lnTo>
                    <a:pt x="0" y="10800"/>
                  </a:lnTo>
                  <a:cubicBezTo>
                    <a:pt x="0" y="4835"/>
                    <a:pt x="4615" y="0"/>
                    <a:pt x="10308" y="0"/>
                  </a:cubicBezTo>
                  <a:close/>
                </a:path>
              </a:pathLst>
            </a:custGeom>
            <a:solidFill>
              <a:srgbClr val="BFBFBF"/>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sp>
          <p:nvSpPr>
            <p:cNvPr id="822" name="Isosceles Triangle 18"/>
            <p:cNvSpPr/>
            <p:nvPr/>
          </p:nvSpPr>
          <p:spPr>
            <a:xfrm flipH="1" rot="5400000">
              <a:off x="445263" y="443430"/>
              <a:ext cx="517794" cy="280931"/>
            </a:xfrm>
            <a:prstGeom prst="triangle">
              <a:avLst/>
            </a:prstGeom>
            <a:solidFill>
              <a:srgbClr val="DADADA"/>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grpSp>
      <p:grpSp>
        <p:nvGrpSpPr>
          <p:cNvPr id="832" name="Group 4"/>
          <p:cNvGrpSpPr/>
          <p:nvPr/>
        </p:nvGrpSpPr>
        <p:grpSpPr>
          <a:xfrm>
            <a:off x="4782527" y="5957379"/>
            <a:ext cx="2626946" cy="110171"/>
            <a:chOff x="0" y="0"/>
            <a:chExt cx="2626945" cy="110170"/>
          </a:xfrm>
        </p:grpSpPr>
        <p:sp>
          <p:nvSpPr>
            <p:cNvPr id="824" name="Oval 5"/>
            <p:cNvSpPr/>
            <p:nvPr/>
          </p:nvSpPr>
          <p:spPr>
            <a:xfrm>
              <a:off x="-1"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825" name="Oval 6"/>
            <p:cNvSpPr/>
            <p:nvPr/>
          </p:nvSpPr>
          <p:spPr>
            <a:xfrm>
              <a:off x="359538"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826" name="Oval 7"/>
            <p:cNvSpPr/>
            <p:nvPr/>
          </p:nvSpPr>
          <p:spPr>
            <a:xfrm>
              <a:off x="719077"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827" name="Oval 8"/>
            <p:cNvSpPr/>
            <p:nvPr/>
          </p:nvSpPr>
          <p:spPr>
            <a:xfrm>
              <a:off x="1078616"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828" name="Oval 9"/>
            <p:cNvSpPr/>
            <p:nvPr/>
          </p:nvSpPr>
          <p:spPr>
            <a:xfrm>
              <a:off x="1438155"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829" name="Oval 20"/>
            <p:cNvSpPr/>
            <p:nvPr/>
          </p:nvSpPr>
          <p:spPr>
            <a:xfrm>
              <a:off x="1797694"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830" name="Oval 22"/>
            <p:cNvSpPr/>
            <p:nvPr/>
          </p:nvSpPr>
          <p:spPr>
            <a:xfrm>
              <a:off x="2157234"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831" name="Oval 24"/>
            <p:cNvSpPr/>
            <p:nvPr/>
          </p:nvSpPr>
          <p:spPr>
            <a:xfrm>
              <a:off x="2516775" y="-1"/>
              <a:ext cx="110171" cy="110172"/>
            </a:xfrm>
            <a:prstGeom prst="ellipse">
              <a:avLst/>
            </a:prstGeom>
            <a:solidFill>
              <a:srgbClr val="54C0E8"/>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grpSp>
      <p:pic>
        <p:nvPicPr>
          <p:cNvPr id="833" name="Picture 25" descr="Picture 25"/>
          <p:cNvPicPr>
            <a:picLocks noChangeAspect="1"/>
          </p:cNvPicPr>
          <p:nvPr/>
        </p:nvPicPr>
        <p:blipFill>
          <a:blip r:embed="rId3">
            <a:extLst/>
          </a:blip>
          <a:stretch>
            <a:fillRect/>
          </a:stretch>
        </p:blipFill>
        <p:spPr>
          <a:xfrm>
            <a:off x="1975380" y="1915296"/>
            <a:ext cx="8226001" cy="3441601"/>
          </a:xfrm>
          <a:prstGeom prst="rect">
            <a:avLst/>
          </a:prstGeom>
          <a:ln w="12700">
            <a:miter lim="400000"/>
          </a:ln>
        </p:spPr>
      </p:pic>
      <p:sp>
        <p:nvSpPr>
          <p:cNvPr id="834" name="Arrow: Right 26"/>
          <p:cNvSpPr/>
          <p:nvPr/>
        </p:nvSpPr>
        <p:spPr>
          <a:xfrm>
            <a:off x="7749540" y="3939538"/>
            <a:ext cx="495301" cy="281830"/>
          </a:xfrm>
          <a:prstGeom prst="rightArrow">
            <a:avLst>
              <a:gd name="adj1" fmla="val 50000"/>
              <a:gd name="adj2" fmla="val 50000"/>
            </a:avLst>
          </a:prstGeom>
          <a:solidFill>
            <a:srgbClr val="FF9E18"/>
          </a:solidFill>
          <a:ln w="12700">
            <a:miter lim="400000"/>
          </a:ln>
        </p:spPr>
        <p:txBody>
          <a:bodyPr lIns="45719" rIns="45719" anchor="ctr"/>
          <a:lstStyle/>
          <a:p>
            <a:pPr algn="ctr">
              <a:defRPr sz="1000">
                <a:solidFill>
                  <a:srgbClr val="FFFFFF"/>
                </a:solidFill>
              </a:defRPr>
            </a:pPr>
          </a:p>
        </p:txBody>
      </p:sp>
      <p:sp>
        <p:nvSpPr>
          <p:cNvPr id="835" name="Rectangle 23"/>
          <p:cNvSpPr/>
          <p:nvPr/>
        </p:nvSpPr>
        <p:spPr>
          <a:xfrm>
            <a:off x="1975380" y="1915296"/>
            <a:ext cx="3995935" cy="3438145"/>
          </a:xfrm>
          <a:prstGeom prst="rect">
            <a:avLst/>
          </a:prstGeom>
          <a:solidFill>
            <a:srgbClr val="A6A6A6"/>
          </a:solidFill>
          <a:ln w="12700">
            <a:miter lim="400000"/>
          </a:ln>
        </p:spPr>
        <p:txBody>
          <a:bodyPr lIns="45719" rIns="45719" anchor="ctr"/>
          <a:lstStyle/>
          <a:p>
            <a:pPr algn="ctr">
              <a:defRPr sz="1000">
                <a:solidFill>
                  <a:srgbClr val="FFFFFF"/>
                </a:solidFill>
              </a:defRPr>
            </a:pPr>
          </a:p>
        </p:txBody>
      </p:sp>
      <p:sp>
        <p:nvSpPr>
          <p:cNvPr id="836" name="Rectangle 28"/>
          <p:cNvSpPr/>
          <p:nvPr/>
        </p:nvSpPr>
        <p:spPr>
          <a:xfrm>
            <a:off x="1990381" y="2934157"/>
            <a:ext cx="4077903" cy="1167791"/>
          </a:xfrm>
          <a:prstGeom prst="rect">
            <a:avLst/>
          </a:prstGeom>
          <a:solidFill>
            <a:srgbClr val="003860">
              <a:alpha val="80000"/>
            </a:srgbClr>
          </a:solidFill>
          <a:ln w="12700">
            <a:miter lim="400000"/>
          </a:ln>
        </p:spPr>
        <p:txBody>
          <a:bodyPr lIns="45719" rIns="45719" anchor="ctr"/>
          <a:lstStyle/>
          <a:p>
            <a:pPr algn="ctr">
              <a:defRPr sz="1000">
                <a:solidFill>
                  <a:srgbClr val="FFFFFF"/>
                </a:solidFill>
              </a:defRPr>
            </a:pPr>
          </a:p>
        </p:txBody>
      </p:sp>
      <p:sp>
        <p:nvSpPr>
          <p:cNvPr id="837" name="TextBox 29"/>
          <p:cNvSpPr txBox="1"/>
          <p:nvPr/>
        </p:nvSpPr>
        <p:spPr>
          <a:xfrm>
            <a:off x="2506981" y="2950453"/>
            <a:ext cx="2948907" cy="10965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solidFill>
                  <a:srgbClr val="FFFFFF"/>
                </a:solidFill>
              </a:defRPr>
            </a:lvl1pPr>
          </a:lstStyle>
          <a:p>
            <a:pPr/>
            <a:r>
              <a:t>The backrest prevents the load from falling backward off the forks.</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1"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842" name="Title 7"/>
          <p:cNvSpPr txBox="1"/>
          <p:nvPr>
            <p:ph type="title"/>
          </p:nvPr>
        </p:nvSpPr>
        <p:spPr>
          <a:xfrm>
            <a:off x="83127" y="301537"/>
            <a:ext cx="8853055" cy="383217"/>
          </a:xfrm>
          <a:prstGeom prst="rect">
            <a:avLst/>
          </a:prstGeom>
        </p:spPr>
        <p:txBody>
          <a:bodyPr/>
          <a:lstStyle/>
          <a:p>
            <a:pPr/>
            <a:r>
              <a:t>Forklift vs. Automobile</a:t>
            </a:r>
          </a:p>
        </p:txBody>
      </p:sp>
      <p:sp>
        <p:nvSpPr>
          <p:cNvPr id="843" name="Rectangle 10"/>
          <p:cNvSpPr/>
          <p:nvPr/>
        </p:nvSpPr>
        <p:spPr>
          <a:xfrm>
            <a:off x="-2" y="1570321"/>
            <a:ext cx="4054401"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846" name="Rectangle 11"/>
          <p:cNvGrpSpPr/>
          <p:nvPr/>
        </p:nvGrpSpPr>
        <p:grpSpPr>
          <a:xfrm>
            <a:off x="366918" y="1895488"/>
            <a:ext cx="3394377" cy="811469"/>
            <a:chOff x="0" y="0"/>
            <a:chExt cx="3394376" cy="811468"/>
          </a:xfrm>
        </p:grpSpPr>
        <p:sp>
          <p:nvSpPr>
            <p:cNvPr id="844" name="Rectangle"/>
            <p:cNvSpPr/>
            <p:nvPr/>
          </p:nvSpPr>
          <p:spPr>
            <a:xfrm>
              <a:off x="0" y="-1"/>
              <a:ext cx="3394377" cy="811470"/>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845" name="Turn Direction"/>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Turn Direction</a:t>
              </a:r>
            </a:p>
          </p:txBody>
        </p:sp>
      </p:grpSp>
      <p:grpSp>
        <p:nvGrpSpPr>
          <p:cNvPr id="849" name="Rectangle 12"/>
          <p:cNvGrpSpPr/>
          <p:nvPr/>
        </p:nvGrpSpPr>
        <p:grpSpPr>
          <a:xfrm>
            <a:off x="366918" y="2847369"/>
            <a:ext cx="3394377" cy="811470"/>
            <a:chOff x="0" y="0"/>
            <a:chExt cx="3394376" cy="811468"/>
          </a:xfrm>
        </p:grpSpPr>
        <p:sp>
          <p:nvSpPr>
            <p:cNvPr id="847" name="Rectangle"/>
            <p:cNvSpPr/>
            <p:nvPr/>
          </p:nvSpPr>
          <p:spPr>
            <a:xfrm>
              <a:off x="0" y="-1"/>
              <a:ext cx="3394377" cy="811470"/>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848" name="Collision Impact"/>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Collision Impact</a:t>
              </a:r>
            </a:p>
          </p:txBody>
        </p:sp>
      </p:grpSp>
      <p:grpSp>
        <p:nvGrpSpPr>
          <p:cNvPr id="852" name="Rectangle 13"/>
          <p:cNvGrpSpPr/>
          <p:nvPr/>
        </p:nvGrpSpPr>
        <p:grpSpPr>
          <a:xfrm>
            <a:off x="366918" y="4751132"/>
            <a:ext cx="3394377" cy="811469"/>
            <a:chOff x="0" y="0"/>
            <a:chExt cx="3394376" cy="811468"/>
          </a:xfrm>
        </p:grpSpPr>
        <p:sp>
          <p:nvSpPr>
            <p:cNvPr id="850" name="Rectangle"/>
            <p:cNvSpPr/>
            <p:nvPr/>
          </p:nvSpPr>
          <p:spPr>
            <a:xfrm>
              <a:off x="0" y="-1"/>
              <a:ext cx="3394377" cy="811470"/>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851" name="One-Hand Driving"/>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One-Hand Driving</a:t>
              </a:r>
            </a:p>
          </p:txBody>
        </p:sp>
      </p:grpSp>
      <p:grpSp>
        <p:nvGrpSpPr>
          <p:cNvPr id="855" name="Rectangle 8"/>
          <p:cNvGrpSpPr/>
          <p:nvPr/>
        </p:nvGrpSpPr>
        <p:grpSpPr>
          <a:xfrm>
            <a:off x="366918" y="3799251"/>
            <a:ext cx="3394377" cy="811469"/>
            <a:chOff x="0" y="0"/>
            <a:chExt cx="3394376" cy="811468"/>
          </a:xfrm>
        </p:grpSpPr>
        <p:sp>
          <p:nvSpPr>
            <p:cNvPr id="853" name="Rectangle"/>
            <p:cNvSpPr/>
            <p:nvPr/>
          </p:nvSpPr>
          <p:spPr>
            <a:xfrm>
              <a:off x="0" y="-1"/>
              <a:ext cx="3394377" cy="811470"/>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854" name="Driving Backward"/>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Driving Backward</a:t>
              </a:r>
            </a:p>
          </p:txBody>
        </p:sp>
      </p:grpSp>
      <p:sp>
        <p:nvSpPr>
          <p:cNvPr id="856" name="Rectangle 17"/>
          <p:cNvSpPr/>
          <p:nvPr/>
        </p:nvSpPr>
        <p:spPr>
          <a:xfrm>
            <a:off x="4421316" y="1570321"/>
            <a:ext cx="7248278"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sp>
        <p:nvSpPr>
          <p:cNvPr id="857" name="TextBox 6"/>
          <p:cNvSpPr txBox="1"/>
          <p:nvPr/>
        </p:nvSpPr>
        <p:spPr>
          <a:xfrm>
            <a:off x="4628963" y="4924845"/>
            <a:ext cx="6812469" cy="7409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lvl1pPr>
          </a:lstStyle>
          <a:p>
            <a:pPr/>
            <a:r>
              <a:t>Forklifts behave differently from cars in a number of important ways.</a:t>
            </a:r>
          </a:p>
        </p:txBody>
      </p:sp>
      <p:pic>
        <p:nvPicPr>
          <p:cNvPr id="858" name="Picture 16" descr="Picture 16"/>
          <p:cNvPicPr>
            <a:picLocks noChangeAspect="1"/>
          </p:cNvPicPr>
          <p:nvPr/>
        </p:nvPicPr>
        <p:blipFill>
          <a:blip r:embed="rId3">
            <a:extLst/>
          </a:blip>
          <a:stretch>
            <a:fillRect/>
          </a:stretch>
        </p:blipFill>
        <p:spPr>
          <a:xfrm>
            <a:off x="6465123" y="1739960"/>
            <a:ext cx="3160665" cy="3011173"/>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2"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863" name="Title 7"/>
          <p:cNvSpPr txBox="1"/>
          <p:nvPr>
            <p:ph type="title"/>
          </p:nvPr>
        </p:nvSpPr>
        <p:spPr>
          <a:xfrm>
            <a:off x="83127" y="301537"/>
            <a:ext cx="8853055" cy="383217"/>
          </a:xfrm>
          <a:prstGeom prst="rect">
            <a:avLst/>
          </a:prstGeom>
        </p:spPr>
        <p:txBody>
          <a:bodyPr/>
          <a:lstStyle/>
          <a:p>
            <a:pPr/>
            <a:r>
              <a:t>Forklift vs. Automobile</a:t>
            </a:r>
          </a:p>
        </p:txBody>
      </p:sp>
      <p:sp>
        <p:nvSpPr>
          <p:cNvPr id="864" name="Rectangle 10"/>
          <p:cNvSpPr/>
          <p:nvPr/>
        </p:nvSpPr>
        <p:spPr>
          <a:xfrm>
            <a:off x="-2" y="1570321"/>
            <a:ext cx="4054401"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867" name="Rectangle 11"/>
          <p:cNvGrpSpPr/>
          <p:nvPr/>
        </p:nvGrpSpPr>
        <p:grpSpPr>
          <a:xfrm>
            <a:off x="366918" y="1895488"/>
            <a:ext cx="3394377" cy="811469"/>
            <a:chOff x="0" y="0"/>
            <a:chExt cx="3394376" cy="811468"/>
          </a:xfrm>
        </p:grpSpPr>
        <p:sp>
          <p:nvSpPr>
            <p:cNvPr id="865" name="Rectangle"/>
            <p:cNvSpPr/>
            <p:nvPr/>
          </p:nvSpPr>
          <p:spPr>
            <a:xfrm>
              <a:off x="0" y="-1"/>
              <a:ext cx="3394377" cy="811470"/>
            </a:xfrm>
            <a:prstGeom prst="rect">
              <a:avLst/>
            </a:prstGeom>
            <a:solidFill>
              <a:srgbClr val="0070C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866" name="Turn Direction"/>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Turn Direction</a:t>
              </a:r>
            </a:p>
          </p:txBody>
        </p:sp>
      </p:grpSp>
      <p:grpSp>
        <p:nvGrpSpPr>
          <p:cNvPr id="870" name="Rectangle 12"/>
          <p:cNvGrpSpPr/>
          <p:nvPr/>
        </p:nvGrpSpPr>
        <p:grpSpPr>
          <a:xfrm>
            <a:off x="366918" y="2847369"/>
            <a:ext cx="3394377" cy="811470"/>
            <a:chOff x="0" y="0"/>
            <a:chExt cx="3394376" cy="811468"/>
          </a:xfrm>
        </p:grpSpPr>
        <p:sp>
          <p:nvSpPr>
            <p:cNvPr id="868" name="Rectangle"/>
            <p:cNvSpPr/>
            <p:nvPr/>
          </p:nvSpPr>
          <p:spPr>
            <a:xfrm>
              <a:off x="0" y="-1"/>
              <a:ext cx="3394377" cy="811470"/>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869" name="Collision Impact"/>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Collision Impact</a:t>
              </a:r>
            </a:p>
          </p:txBody>
        </p:sp>
      </p:grpSp>
      <p:grpSp>
        <p:nvGrpSpPr>
          <p:cNvPr id="873" name="Rectangle 13"/>
          <p:cNvGrpSpPr/>
          <p:nvPr/>
        </p:nvGrpSpPr>
        <p:grpSpPr>
          <a:xfrm>
            <a:off x="366918" y="4751132"/>
            <a:ext cx="3394377" cy="811469"/>
            <a:chOff x="0" y="0"/>
            <a:chExt cx="3394376" cy="811468"/>
          </a:xfrm>
        </p:grpSpPr>
        <p:sp>
          <p:nvSpPr>
            <p:cNvPr id="871" name="Rectangle"/>
            <p:cNvSpPr/>
            <p:nvPr/>
          </p:nvSpPr>
          <p:spPr>
            <a:xfrm>
              <a:off x="0" y="-1"/>
              <a:ext cx="3394377" cy="811470"/>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872" name="One-Hand Driving"/>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One-Hand Driving</a:t>
              </a:r>
            </a:p>
          </p:txBody>
        </p:sp>
      </p:grpSp>
      <p:grpSp>
        <p:nvGrpSpPr>
          <p:cNvPr id="876" name="Rectangle 8"/>
          <p:cNvGrpSpPr/>
          <p:nvPr/>
        </p:nvGrpSpPr>
        <p:grpSpPr>
          <a:xfrm>
            <a:off x="366918" y="3799251"/>
            <a:ext cx="3394377" cy="811469"/>
            <a:chOff x="0" y="0"/>
            <a:chExt cx="3394376" cy="811468"/>
          </a:xfrm>
        </p:grpSpPr>
        <p:sp>
          <p:nvSpPr>
            <p:cNvPr id="874" name="Rectangle"/>
            <p:cNvSpPr/>
            <p:nvPr/>
          </p:nvSpPr>
          <p:spPr>
            <a:xfrm>
              <a:off x="0" y="-1"/>
              <a:ext cx="3394377" cy="811470"/>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875" name="Driving Backward"/>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Driving Backward</a:t>
              </a:r>
            </a:p>
          </p:txBody>
        </p:sp>
      </p:grpSp>
      <p:sp>
        <p:nvSpPr>
          <p:cNvPr id="877" name="Rectangle 16"/>
          <p:cNvSpPr/>
          <p:nvPr/>
        </p:nvSpPr>
        <p:spPr>
          <a:xfrm>
            <a:off x="4421316" y="2109421"/>
            <a:ext cx="7248278" cy="3014289"/>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sp>
        <p:nvSpPr>
          <p:cNvPr id="878" name="TextBox 6"/>
          <p:cNvSpPr txBox="1"/>
          <p:nvPr/>
        </p:nvSpPr>
        <p:spPr>
          <a:xfrm>
            <a:off x="4467037" y="5182020"/>
            <a:ext cx="7156837" cy="10965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lvl1pPr>
          </a:lstStyle>
          <a:p>
            <a:pPr/>
            <a:r>
              <a:t>Unlike a car, the rear of a forklift swings in the opposite direction of the turn. For example, when turning left, the rear of the forklift swings to the right.</a:t>
            </a:r>
          </a:p>
        </p:txBody>
      </p:sp>
      <p:sp>
        <p:nvSpPr>
          <p:cNvPr id="879" name="TextBox 1"/>
          <p:cNvSpPr txBox="1"/>
          <p:nvPr/>
        </p:nvSpPr>
        <p:spPr>
          <a:xfrm>
            <a:off x="4100116" y="1570321"/>
            <a:ext cx="7912814" cy="3853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200">
                <a:solidFill>
                  <a:srgbClr val="8A339C"/>
                </a:solidFill>
              </a:defRPr>
            </a:lvl1pPr>
          </a:lstStyle>
          <a:p>
            <a:pPr/>
            <a:r>
              <a:t>Turn Direction</a:t>
            </a:r>
          </a:p>
        </p:txBody>
      </p:sp>
      <p:pic>
        <p:nvPicPr>
          <p:cNvPr id="880" name="Picture 14" descr="Picture 14"/>
          <p:cNvPicPr>
            <a:picLocks noChangeAspect="1"/>
          </p:cNvPicPr>
          <p:nvPr/>
        </p:nvPicPr>
        <p:blipFill>
          <a:blip r:embed="rId3">
            <a:extLst/>
          </a:blip>
          <a:stretch>
            <a:fillRect/>
          </a:stretch>
        </p:blipFill>
        <p:spPr>
          <a:xfrm>
            <a:off x="6518636" y="2287752"/>
            <a:ext cx="3053640" cy="2658873"/>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4"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885" name="Title 7"/>
          <p:cNvSpPr txBox="1"/>
          <p:nvPr>
            <p:ph type="title"/>
          </p:nvPr>
        </p:nvSpPr>
        <p:spPr>
          <a:xfrm>
            <a:off x="83127" y="301537"/>
            <a:ext cx="8853055" cy="383217"/>
          </a:xfrm>
          <a:prstGeom prst="rect">
            <a:avLst/>
          </a:prstGeom>
        </p:spPr>
        <p:txBody>
          <a:bodyPr/>
          <a:lstStyle/>
          <a:p>
            <a:pPr/>
            <a:r>
              <a:t>Forklift vs. Automobile</a:t>
            </a:r>
          </a:p>
        </p:txBody>
      </p:sp>
      <p:sp>
        <p:nvSpPr>
          <p:cNvPr id="886" name="Rectangle 10"/>
          <p:cNvSpPr/>
          <p:nvPr/>
        </p:nvSpPr>
        <p:spPr>
          <a:xfrm>
            <a:off x="-2" y="1570321"/>
            <a:ext cx="4054401"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889" name="Rectangle 11"/>
          <p:cNvGrpSpPr/>
          <p:nvPr/>
        </p:nvGrpSpPr>
        <p:grpSpPr>
          <a:xfrm>
            <a:off x="366918" y="1895488"/>
            <a:ext cx="3394377" cy="811469"/>
            <a:chOff x="0" y="0"/>
            <a:chExt cx="3394376" cy="811468"/>
          </a:xfrm>
        </p:grpSpPr>
        <p:sp>
          <p:nvSpPr>
            <p:cNvPr id="887" name="Rectangle"/>
            <p:cNvSpPr/>
            <p:nvPr/>
          </p:nvSpPr>
          <p:spPr>
            <a:xfrm>
              <a:off x="0" y="-1"/>
              <a:ext cx="3394377" cy="811470"/>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888" name="Turn Direction"/>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Turn Direction</a:t>
              </a:r>
            </a:p>
          </p:txBody>
        </p:sp>
      </p:grpSp>
      <p:grpSp>
        <p:nvGrpSpPr>
          <p:cNvPr id="892" name="Rectangle 12"/>
          <p:cNvGrpSpPr/>
          <p:nvPr/>
        </p:nvGrpSpPr>
        <p:grpSpPr>
          <a:xfrm>
            <a:off x="366918" y="2847369"/>
            <a:ext cx="3394377" cy="811470"/>
            <a:chOff x="0" y="0"/>
            <a:chExt cx="3394376" cy="811468"/>
          </a:xfrm>
        </p:grpSpPr>
        <p:sp>
          <p:nvSpPr>
            <p:cNvPr id="890" name="Rectangle"/>
            <p:cNvSpPr/>
            <p:nvPr/>
          </p:nvSpPr>
          <p:spPr>
            <a:xfrm>
              <a:off x="0" y="-1"/>
              <a:ext cx="3394377" cy="811470"/>
            </a:xfrm>
            <a:prstGeom prst="rect">
              <a:avLst/>
            </a:prstGeom>
            <a:solidFill>
              <a:srgbClr val="0070C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891" name="Collision Impact"/>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Collision Impact</a:t>
              </a:r>
            </a:p>
          </p:txBody>
        </p:sp>
      </p:grpSp>
      <p:grpSp>
        <p:nvGrpSpPr>
          <p:cNvPr id="895" name="Rectangle 13"/>
          <p:cNvGrpSpPr/>
          <p:nvPr/>
        </p:nvGrpSpPr>
        <p:grpSpPr>
          <a:xfrm>
            <a:off x="366918" y="4751132"/>
            <a:ext cx="3394377" cy="811469"/>
            <a:chOff x="0" y="0"/>
            <a:chExt cx="3394376" cy="811468"/>
          </a:xfrm>
        </p:grpSpPr>
        <p:sp>
          <p:nvSpPr>
            <p:cNvPr id="893" name="Rectangle"/>
            <p:cNvSpPr/>
            <p:nvPr/>
          </p:nvSpPr>
          <p:spPr>
            <a:xfrm>
              <a:off x="0" y="-1"/>
              <a:ext cx="3394377" cy="811470"/>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894" name="One-Hand Driving"/>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One-Hand Driving</a:t>
              </a:r>
            </a:p>
          </p:txBody>
        </p:sp>
      </p:grpSp>
      <p:grpSp>
        <p:nvGrpSpPr>
          <p:cNvPr id="898" name="Rectangle 8"/>
          <p:cNvGrpSpPr/>
          <p:nvPr/>
        </p:nvGrpSpPr>
        <p:grpSpPr>
          <a:xfrm>
            <a:off x="366918" y="3799251"/>
            <a:ext cx="3394377" cy="811469"/>
            <a:chOff x="0" y="0"/>
            <a:chExt cx="3394376" cy="811468"/>
          </a:xfrm>
        </p:grpSpPr>
        <p:sp>
          <p:nvSpPr>
            <p:cNvPr id="896" name="Rectangle"/>
            <p:cNvSpPr/>
            <p:nvPr/>
          </p:nvSpPr>
          <p:spPr>
            <a:xfrm>
              <a:off x="0" y="-1"/>
              <a:ext cx="3394377" cy="811470"/>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897" name="Driving Backward"/>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Driving Backward</a:t>
              </a:r>
            </a:p>
          </p:txBody>
        </p:sp>
      </p:grpSp>
      <p:sp>
        <p:nvSpPr>
          <p:cNvPr id="899" name="TextBox 6"/>
          <p:cNvSpPr txBox="1"/>
          <p:nvPr/>
        </p:nvSpPr>
        <p:spPr>
          <a:xfrm>
            <a:off x="4467037" y="4867697"/>
            <a:ext cx="7156837" cy="14521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lvl1pPr>
          </a:lstStyle>
          <a:p>
            <a:pPr/>
            <a:r>
              <a:t>The impact of a forklift when hitting other objects is magnified compared with a car because of its greater mass. A forklift hitting an object at 5 miles per hour does the same damage as a car going 30 miles per hour.</a:t>
            </a:r>
          </a:p>
        </p:txBody>
      </p:sp>
      <p:sp>
        <p:nvSpPr>
          <p:cNvPr id="900" name="TextBox 1"/>
          <p:cNvSpPr txBox="1"/>
          <p:nvPr/>
        </p:nvSpPr>
        <p:spPr>
          <a:xfrm>
            <a:off x="4100116" y="1570321"/>
            <a:ext cx="7912814" cy="3853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200">
                <a:solidFill>
                  <a:srgbClr val="8A339C"/>
                </a:solidFill>
              </a:defRPr>
            </a:lvl1pPr>
          </a:lstStyle>
          <a:p>
            <a:pPr/>
            <a:r>
              <a:t>Collision Impact</a:t>
            </a:r>
          </a:p>
        </p:txBody>
      </p:sp>
      <p:pic>
        <p:nvPicPr>
          <p:cNvPr id="901" name="Picture 3" descr="Picture 3"/>
          <p:cNvPicPr>
            <a:picLocks noChangeAspect="1"/>
          </p:cNvPicPr>
          <p:nvPr/>
        </p:nvPicPr>
        <p:blipFill>
          <a:blip r:embed="rId3">
            <a:extLst/>
          </a:blip>
          <a:stretch>
            <a:fillRect/>
          </a:stretch>
        </p:blipFill>
        <p:spPr>
          <a:xfrm>
            <a:off x="4949873" y="2095450"/>
            <a:ext cx="6191163" cy="2700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5"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906" name="Title 7"/>
          <p:cNvSpPr txBox="1"/>
          <p:nvPr>
            <p:ph type="title"/>
          </p:nvPr>
        </p:nvSpPr>
        <p:spPr>
          <a:xfrm>
            <a:off x="83127" y="301537"/>
            <a:ext cx="8853055" cy="383217"/>
          </a:xfrm>
          <a:prstGeom prst="rect">
            <a:avLst/>
          </a:prstGeom>
        </p:spPr>
        <p:txBody>
          <a:bodyPr/>
          <a:lstStyle/>
          <a:p>
            <a:pPr/>
            <a:r>
              <a:t>Forklift vs. Automobile</a:t>
            </a:r>
          </a:p>
        </p:txBody>
      </p:sp>
      <p:sp>
        <p:nvSpPr>
          <p:cNvPr id="907" name="Rectangle 10"/>
          <p:cNvSpPr/>
          <p:nvPr/>
        </p:nvSpPr>
        <p:spPr>
          <a:xfrm>
            <a:off x="-2" y="1570321"/>
            <a:ext cx="4054401"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910" name="Rectangle 11"/>
          <p:cNvGrpSpPr/>
          <p:nvPr/>
        </p:nvGrpSpPr>
        <p:grpSpPr>
          <a:xfrm>
            <a:off x="366918" y="1895488"/>
            <a:ext cx="3394377" cy="811469"/>
            <a:chOff x="0" y="0"/>
            <a:chExt cx="3394376" cy="811468"/>
          </a:xfrm>
        </p:grpSpPr>
        <p:sp>
          <p:nvSpPr>
            <p:cNvPr id="908" name="Rectangle"/>
            <p:cNvSpPr/>
            <p:nvPr/>
          </p:nvSpPr>
          <p:spPr>
            <a:xfrm>
              <a:off x="0" y="-1"/>
              <a:ext cx="3394377" cy="811470"/>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909" name="Turn Direction"/>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Turn Direction</a:t>
              </a:r>
            </a:p>
          </p:txBody>
        </p:sp>
      </p:grpSp>
      <p:grpSp>
        <p:nvGrpSpPr>
          <p:cNvPr id="913" name="Rectangle 12"/>
          <p:cNvGrpSpPr/>
          <p:nvPr/>
        </p:nvGrpSpPr>
        <p:grpSpPr>
          <a:xfrm>
            <a:off x="366918" y="2847369"/>
            <a:ext cx="3394377" cy="811470"/>
            <a:chOff x="0" y="0"/>
            <a:chExt cx="3394376" cy="811468"/>
          </a:xfrm>
        </p:grpSpPr>
        <p:sp>
          <p:nvSpPr>
            <p:cNvPr id="911" name="Rectangle"/>
            <p:cNvSpPr/>
            <p:nvPr/>
          </p:nvSpPr>
          <p:spPr>
            <a:xfrm>
              <a:off x="0" y="-1"/>
              <a:ext cx="3394377" cy="811470"/>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912" name="Collision Impact"/>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Collision Impact</a:t>
              </a:r>
            </a:p>
          </p:txBody>
        </p:sp>
      </p:grpSp>
      <p:grpSp>
        <p:nvGrpSpPr>
          <p:cNvPr id="916" name="Rectangle 13"/>
          <p:cNvGrpSpPr/>
          <p:nvPr/>
        </p:nvGrpSpPr>
        <p:grpSpPr>
          <a:xfrm>
            <a:off x="366918" y="4751132"/>
            <a:ext cx="3394377" cy="811469"/>
            <a:chOff x="0" y="0"/>
            <a:chExt cx="3394376" cy="811468"/>
          </a:xfrm>
        </p:grpSpPr>
        <p:sp>
          <p:nvSpPr>
            <p:cNvPr id="914" name="Rectangle"/>
            <p:cNvSpPr/>
            <p:nvPr/>
          </p:nvSpPr>
          <p:spPr>
            <a:xfrm>
              <a:off x="0" y="-1"/>
              <a:ext cx="3394377" cy="811470"/>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915" name="One-Hand Driving"/>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One-Hand Driving</a:t>
              </a:r>
            </a:p>
          </p:txBody>
        </p:sp>
      </p:grpSp>
      <p:grpSp>
        <p:nvGrpSpPr>
          <p:cNvPr id="919" name="Rectangle 8"/>
          <p:cNvGrpSpPr/>
          <p:nvPr/>
        </p:nvGrpSpPr>
        <p:grpSpPr>
          <a:xfrm>
            <a:off x="366918" y="3799251"/>
            <a:ext cx="3394377" cy="811469"/>
            <a:chOff x="0" y="0"/>
            <a:chExt cx="3394376" cy="811468"/>
          </a:xfrm>
        </p:grpSpPr>
        <p:sp>
          <p:nvSpPr>
            <p:cNvPr id="917" name="Rectangle"/>
            <p:cNvSpPr/>
            <p:nvPr/>
          </p:nvSpPr>
          <p:spPr>
            <a:xfrm>
              <a:off x="0" y="-1"/>
              <a:ext cx="3394377" cy="811470"/>
            </a:xfrm>
            <a:prstGeom prst="rect">
              <a:avLst/>
            </a:prstGeom>
            <a:solidFill>
              <a:srgbClr val="0070C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918" name="Driving Backward"/>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Driving Backward</a:t>
              </a:r>
            </a:p>
          </p:txBody>
        </p:sp>
      </p:grpSp>
      <p:sp>
        <p:nvSpPr>
          <p:cNvPr id="920" name="TextBox 6"/>
          <p:cNvSpPr txBox="1"/>
          <p:nvPr/>
        </p:nvSpPr>
        <p:spPr>
          <a:xfrm>
            <a:off x="4467036" y="5196314"/>
            <a:ext cx="7312326" cy="10965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lvl1pPr>
          </a:lstStyle>
          <a:p>
            <a:pPr/>
            <a:r>
              <a:t>Forklifts are often driven backward, especially when unloading cargo or when carrying a load that obstructs the forward view, as opposed to a car, in which reverse driving is rare.</a:t>
            </a:r>
          </a:p>
        </p:txBody>
      </p:sp>
      <p:sp>
        <p:nvSpPr>
          <p:cNvPr id="921" name="TextBox 1"/>
          <p:cNvSpPr txBox="1"/>
          <p:nvPr/>
        </p:nvSpPr>
        <p:spPr>
          <a:xfrm>
            <a:off x="4100116" y="1570321"/>
            <a:ext cx="7912814" cy="3853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200">
                <a:solidFill>
                  <a:srgbClr val="8A339C"/>
                </a:solidFill>
              </a:defRPr>
            </a:lvl1pPr>
          </a:lstStyle>
          <a:p>
            <a:pPr/>
            <a:r>
              <a:t>Driving Backward</a:t>
            </a:r>
          </a:p>
        </p:txBody>
      </p:sp>
      <p:pic>
        <p:nvPicPr>
          <p:cNvPr id="922" name="Picture 14" descr="Picture 14"/>
          <p:cNvPicPr>
            <a:picLocks noChangeAspect="1"/>
          </p:cNvPicPr>
          <p:nvPr/>
        </p:nvPicPr>
        <p:blipFill>
          <a:blip r:embed="rId3">
            <a:extLst/>
          </a:blip>
          <a:stretch>
            <a:fillRect/>
          </a:stretch>
        </p:blipFill>
        <p:spPr>
          <a:xfrm>
            <a:off x="6733299" y="2287752"/>
            <a:ext cx="2624314" cy="2285048"/>
          </a:xfrm>
          <a:prstGeom prst="rect">
            <a:avLst/>
          </a:prstGeom>
          <a:ln w="12700">
            <a:miter lim="400000"/>
          </a:ln>
        </p:spPr>
      </p:pic>
      <p:pic>
        <p:nvPicPr>
          <p:cNvPr id="923" name="Picture 3" descr="Picture 3"/>
          <p:cNvPicPr>
            <a:picLocks noChangeAspect="1"/>
          </p:cNvPicPr>
          <p:nvPr/>
        </p:nvPicPr>
        <p:blipFill>
          <a:blip r:embed="rId4">
            <a:extLst/>
          </a:blip>
          <a:stretch>
            <a:fillRect/>
          </a:stretch>
        </p:blipFill>
        <p:spPr>
          <a:xfrm>
            <a:off x="4567830" y="2109421"/>
            <a:ext cx="6977386" cy="3042877"/>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7"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928" name="Title 7"/>
          <p:cNvSpPr txBox="1"/>
          <p:nvPr>
            <p:ph type="title"/>
          </p:nvPr>
        </p:nvSpPr>
        <p:spPr>
          <a:xfrm>
            <a:off x="83127" y="301537"/>
            <a:ext cx="8853055" cy="383217"/>
          </a:xfrm>
          <a:prstGeom prst="rect">
            <a:avLst/>
          </a:prstGeom>
        </p:spPr>
        <p:txBody>
          <a:bodyPr/>
          <a:lstStyle/>
          <a:p>
            <a:pPr/>
            <a:r>
              <a:t>Forklift vs. Automobile</a:t>
            </a:r>
          </a:p>
        </p:txBody>
      </p:sp>
      <p:sp>
        <p:nvSpPr>
          <p:cNvPr id="929" name="Rectangle 10"/>
          <p:cNvSpPr/>
          <p:nvPr/>
        </p:nvSpPr>
        <p:spPr>
          <a:xfrm>
            <a:off x="-2" y="1570321"/>
            <a:ext cx="4054401"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932" name="Rectangle 11"/>
          <p:cNvGrpSpPr/>
          <p:nvPr/>
        </p:nvGrpSpPr>
        <p:grpSpPr>
          <a:xfrm>
            <a:off x="366918" y="1895488"/>
            <a:ext cx="3394377" cy="811469"/>
            <a:chOff x="0" y="0"/>
            <a:chExt cx="3394376" cy="811468"/>
          </a:xfrm>
        </p:grpSpPr>
        <p:sp>
          <p:nvSpPr>
            <p:cNvPr id="930" name="Rectangle"/>
            <p:cNvSpPr/>
            <p:nvPr/>
          </p:nvSpPr>
          <p:spPr>
            <a:xfrm>
              <a:off x="0" y="-1"/>
              <a:ext cx="3394377" cy="811470"/>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931" name="Turn Direction"/>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Turn Direction</a:t>
              </a:r>
            </a:p>
          </p:txBody>
        </p:sp>
      </p:grpSp>
      <p:grpSp>
        <p:nvGrpSpPr>
          <p:cNvPr id="935" name="Rectangle 12"/>
          <p:cNvGrpSpPr/>
          <p:nvPr/>
        </p:nvGrpSpPr>
        <p:grpSpPr>
          <a:xfrm>
            <a:off x="366918" y="2847369"/>
            <a:ext cx="3394377" cy="811470"/>
            <a:chOff x="0" y="0"/>
            <a:chExt cx="3394376" cy="811468"/>
          </a:xfrm>
        </p:grpSpPr>
        <p:sp>
          <p:nvSpPr>
            <p:cNvPr id="933" name="Rectangle"/>
            <p:cNvSpPr/>
            <p:nvPr/>
          </p:nvSpPr>
          <p:spPr>
            <a:xfrm>
              <a:off x="0" y="-1"/>
              <a:ext cx="3394377" cy="811470"/>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934" name="Collision Impact"/>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Collision Impact</a:t>
              </a:r>
            </a:p>
          </p:txBody>
        </p:sp>
      </p:grpSp>
      <p:grpSp>
        <p:nvGrpSpPr>
          <p:cNvPr id="938" name="Rectangle 13"/>
          <p:cNvGrpSpPr/>
          <p:nvPr/>
        </p:nvGrpSpPr>
        <p:grpSpPr>
          <a:xfrm>
            <a:off x="366918" y="4751132"/>
            <a:ext cx="3394377" cy="811469"/>
            <a:chOff x="0" y="0"/>
            <a:chExt cx="3394376" cy="811468"/>
          </a:xfrm>
        </p:grpSpPr>
        <p:sp>
          <p:nvSpPr>
            <p:cNvPr id="936" name="Rectangle"/>
            <p:cNvSpPr/>
            <p:nvPr/>
          </p:nvSpPr>
          <p:spPr>
            <a:xfrm>
              <a:off x="0" y="-1"/>
              <a:ext cx="3394377" cy="811470"/>
            </a:xfrm>
            <a:prstGeom prst="rect">
              <a:avLst/>
            </a:prstGeom>
            <a:solidFill>
              <a:srgbClr val="0070C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937" name="One-Hand Driving"/>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One-Hand Driving</a:t>
              </a:r>
            </a:p>
          </p:txBody>
        </p:sp>
      </p:grpSp>
      <p:grpSp>
        <p:nvGrpSpPr>
          <p:cNvPr id="941" name="Rectangle 8"/>
          <p:cNvGrpSpPr/>
          <p:nvPr/>
        </p:nvGrpSpPr>
        <p:grpSpPr>
          <a:xfrm>
            <a:off x="366918" y="3799251"/>
            <a:ext cx="3394377" cy="811469"/>
            <a:chOff x="0" y="0"/>
            <a:chExt cx="3394376" cy="811468"/>
          </a:xfrm>
        </p:grpSpPr>
        <p:sp>
          <p:nvSpPr>
            <p:cNvPr id="939" name="Rectangle"/>
            <p:cNvSpPr/>
            <p:nvPr/>
          </p:nvSpPr>
          <p:spPr>
            <a:xfrm>
              <a:off x="0" y="-1"/>
              <a:ext cx="3394377" cy="811470"/>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940" name="Driving Backward"/>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Driving Backward</a:t>
              </a:r>
            </a:p>
          </p:txBody>
        </p:sp>
      </p:grpSp>
      <p:sp>
        <p:nvSpPr>
          <p:cNvPr id="942" name="TextBox 6"/>
          <p:cNvSpPr txBox="1"/>
          <p:nvPr/>
        </p:nvSpPr>
        <p:spPr>
          <a:xfrm>
            <a:off x="4467036" y="5196311"/>
            <a:ext cx="7312326" cy="10965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lvl1pPr>
          </a:lstStyle>
          <a:p>
            <a:pPr/>
            <a:r>
              <a:t>Forklifts are operated with one hand on the wheel and the other hand on the controls, whereas a car is generally driven with both hands.</a:t>
            </a:r>
          </a:p>
        </p:txBody>
      </p:sp>
      <p:sp>
        <p:nvSpPr>
          <p:cNvPr id="943" name="TextBox 1"/>
          <p:cNvSpPr txBox="1"/>
          <p:nvPr/>
        </p:nvSpPr>
        <p:spPr>
          <a:xfrm>
            <a:off x="4100116" y="1570321"/>
            <a:ext cx="7912814" cy="3853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200">
                <a:solidFill>
                  <a:srgbClr val="8A339C"/>
                </a:solidFill>
              </a:defRPr>
            </a:lvl1pPr>
          </a:lstStyle>
          <a:p>
            <a:pPr/>
            <a:r>
              <a:t>One-Hand Driving</a:t>
            </a:r>
          </a:p>
        </p:txBody>
      </p:sp>
      <p:pic>
        <p:nvPicPr>
          <p:cNvPr id="944" name="Picture 14" descr="Picture 14"/>
          <p:cNvPicPr>
            <a:picLocks noChangeAspect="1"/>
          </p:cNvPicPr>
          <p:nvPr/>
        </p:nvPicPr>
        <p:blipFill>
          <a:blip r:embed="rId3">
            <a:extLst/>
          </a:blip>
          <a:stretch>
            <a:fillRect/>
          </a:stretch>
        </p:blipFill>
        <p:spPr>
          <a:xfrm>
            <a:off x="6733299" y="2287752"/>
            <a:ext cx="2624314" cy="2285048"/>
          </a:xfrm>
          <a:prstGeom prst="rect">
            <a:avLst/>
          </a:prstGeom>
          <a:ln w="12700">
            <a:miter lim="400000"/>
          </a:ln>
        </p:spPr>
      </p:pic>
      <p:pic>
        <p:nvPicPr>
          <p:cNvPr id="945" name="Picture 4" descr="Picture 4"/>
          <p:cNvPicPr>
            <a:picLocks noChangeAspect="1"/>
          </p:cNvPicPr>
          <p:nvPr/>
        </p:nvPicPr>
        <p:blipFill>
          <a:blip r:embed="rId4">
            <a:extLst/>
          </a:blip>
          <a:stretch>
            <a:fillRect/>
          </a:stretch>
        </p:blipFill>
        <p:spPr>
          <a:xfrm>
            <a:off x="5844054" y="2109421"/>
            <a:ext cx="4558289" cy="3042868"/>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951" name="Picture Placeholder 7"/>
          <p:cNvGrpSpPr/>
          <p:nvPr/>
        </p:nvGrpSpPr>
        <p:grpSpPr>
          <a:xfrm>
            <a:off x="-600" y="758952"/>
            <a:ext cx="12193200" cy="5929201"/>
            <a:chOff x="0" y="0"/>
            <a:chExt cx="12193199" cy="5929200"/>
          </a:xfrm>
        </p:grpSpPr>
        <p:sp>
          <p:nvSpPr>
            <p:cNvPr id="949" name="Rectangle"/>
            <p:cNvSpPr/>
            <p:nvPr/>
          </p:nvSpPr>
          <p:spPr>
            <a:xfrm>
              <a:off x="0" y="0"/>
              <a:ext cx="12193200" cy="5929201"/>
            </a:xfrm>
            <a:prstGeom prst="rect">
              <a:avLst/>
            </a:prstGeom>
            <a:solidFill>
              <a:srgbClr val="FFF2CC"/>
            </a:solidFill>
            <a:ln w="12700" cap="flat">
              <a:noFill/>
              <a:miter lim="400000"/>
            </a:ln>
            <a:effectLst/>
          </p:spPr>
          <p:txBody>
            <a:bodyPr wrap="square" lIns="45719" tIns="45719" rIns="45719" bIns="45719" numCol="1" anchor="ctr">
              <a:noAutofit/>
            </a:bodyPr>
            <a:lstStyle/>
            <a:p>
              <a:pPr/>
            </a:p>
          </p:txBody>
        </p:sp>
        <p:pic>
          <p:nvPicPr>
            <p:cNvPr id="950" name="image23.png" descr="image23.png"/>
            <p:cNvPicPr>
              <a:picLocks noChangeAspect="1"/>
            </p:cNvPicPr>
            <p:nvPr/>
          </p:nvPicPr>
          <p:blipFill>
            <a:blip r:embed="rId3">
              <a:extLst/>
            </a:blip>
            <a:srcRect l="0" t="752" r="0" b="751"/>
            <a:stretch>
              <a:fillRect/>
            </a:stretch>
          </p:blipFill>
          <p:spPr>
            <a:xfrm>
              <a:off x="0" y="0"/>
              <a:ext cx="12193200" cy="5929201"/>
            </a:xfrm>
            <a:prstGeom prst="rect">
              <a:avLst/>
            </a:prstGeom>
            <a:ln w="12700" cap="flat">
              <a:noFill/>
              <a:miter lim="400000"/>
            </a:ln>
            <a:effectLst/>
          </p:spPr>
        </p:pic>
      </p:grpSp>
      <p:sp>
        <p:nvSpPr>
          <p:cNvPr id="952" name="Title 11"/>
          <p:cNvSpPr txBox="1"/>
          <p:nvPr>
            <p:ph type="title"/>
          </p:nvPr>
        </p:nvSpPr>
        <p:spPr>
          <a:xfrm>
            <a:off x="83127" y="301537"/>
            <a:ext cx="8853055" cy="383217"/>
          </a:xfrm>
          <a:prstGeom prst="rect">
            <a:avLst/>
          </a:prstGeom>
        </p:spPr>
        <p:txBody>
          <a:bodyPr/>
          <a:lstStyle/>
          <a:p>
            <a:pPr/>
            <a:r>
              <a:t>Nameplate</a:t>
            </a:r>
          </a:p>
        </p:txBody>
      </p:sp>
      <p:sp>
        <p:nvSpPr>
          <p:cNvPr id="953" name="Text Placeholder 2"/>
          <p:cNvSpPr txBox="1"/>
          <p:nvPr>
            <p:ph type="body" sz="quarter" idx="1"/>
          </p:nvPr>
        </p:nvSpPr>
        <p:spPr>
          <a:xfrm>
            <a:off x="1" y="1500431"/>
            <a:ext cx="2148840" cy="752401"/>
          </a:xfrm>
          <a:prstGeom prst="rect">
            <a:avLst/>
          </a:prstGeom>
          <a:solidFill>
            <a:srgbClr val="90C43F"/>
          </a:solidFill>
        </p:spPr>
        <p:txBody>
          <a:bodyPr/>
          <a:lstStyle>
            <a:lvl1pPr>
              <a:defRPr>
                <a:solidFill>
                  <a:srgbClr val="000000"/>
                </a:solidFill>
              </a:defRPr>
            </a:lvl1pPr>
          </a:lstStyle>
          <a:p>
            <a:pPr/>
            <a:r>
              <a:t>Type and fuel</a:t>
            </a:r>
          </a:p>
        </p:txBody>
      </p:sp>
      <p:sp>
        <p:nvSpPr>
          <p:cNvPr id="954" name="Text Placeholder 4"/>
          <p:cNvSpPr/>
          <p:nvPr>
            <p:ph type="body" idx="22"/>
          </p:nvPr>
        </p:nvSpPr>
        <p:spPr>
          <a:xfrm>
            <a:off x="0" y="2459585"/>
            <a:ext cx="2148841" cy="752401"/>
          </a:xfrm>
          <a:prstGeom prst="rect">
            <a:avLst/>
          </a:prstGeom>
          <a:solidFill>
            <a:srgbClr val="90C43F"/>
          </a:solidFill>
          <a:extLst>
            <a:ext uri="{C572A759-6A51-4108-AA02-DFA0A04FC94B}">
              <ma14:wrappingTextBoxFlag xmlns:ma14="http://schemas.microsoft.com/office/mac/drawingml/2011/main" val="1"/>
            </a:ext>
          </a:extLst>
        </p:spPr>
        <p:txBody>
          <a:bodyPr/>
          <a:lstStyle>
            <a:lvl1pPr marL="0" indent="182711">
              <a:lnSpc>
                <a:spcPct val="100000"/>
              </a:lnSpc>
              <a:spcBef>
                <a:spcPts val="0"/>
              </a:spcBef>
              <a:buSzTx/>
              <a:buFontTx/>
              <a:buNone/>
              <a:defRPr b="1"/>
            </a:lvl1pPr>
          </a:lstStyle>
          <a:p>
            <a:pPr/>
            <a:r>
              <a:t>Attachments</a:t>
            </a:r>
          </a:p>
        </p:txBody>
      </p:sp>
      <p:pic>
        <p:nvPicPr>
          <p:cNvPr id="955" name="Picture 9" descr="Picture 9"/>
          <p:cNvPicPr>
            <a:picLocks noChangeAspect="1"/>
          </p:cNvPicPr>
          <p:nvPr/>
        </p:nvPicPr>
        <p:blipFill>
          <a:blip r:embed="rId4">
            <a:extLst/>
          </a:blip>
          <a:stretch>
            <a:fillRect/>
          </a:stretch>
        </p:blipFill>
        <p:spPr>
          <a:xfrm>
            <a:off x="4857393" y="1612959"/>
            <a:ext cx="6772633" cy="4321344"/>
          </a:xfrm>
          <a:prstGeom prst="rect">
            <a:avLst/>
          </a:prstGeom>
          <a:ln w="12700">
            <a:miter lim="400000"/>
          </a:ln>
        </p:spPr>
      </p:pic>
      <p:grpSp>
        <p:nvGrpSpPr>
          <p:cNvPr id="958" name="Text Placeholder 4"/>
          <p:cNvGrpSpPr/>
          <p:nvPr/>
        </p:nvGrpSpPr>
        <p:grpSpPr>
          <a:xfrm>
            <a:off x="0" y="3418738"/>
            <a:ext cx="2148841" cy="752402"/>
            <a:chOff x="0" y="0"/>
            <a:chExt cx="2148840" cy="752400"/>
          </a:xfrm>
        </p:grpSpPr>
        <p:sp>
          <p:nvSpPr>
            <p:cNvPr id="956" name="Rectangle"/>
            <p:cNvSpPr/>
            <p:nvPr/>
          </p:nvSpPr>
          <p:spPr>
            <a:xfrm>
              <a:off x="0" y="-1"/>
              <a:ext cx="2148841" cy="752402"/>
            </a:xfrm>
            <a:prstGeom prst="rect">
              <a:avLst/>
            </a:prstGeom>
            <a:solidFill>
              <a:srgbClr val="90C43F"/>
            </a:solidFill>
            <a:ln w="12700" cap="flat">
              <a:noFill/>
              <a:miter lim="400000"/>
            </a:ln>
            <a:effectLst/>
          </p:spPr>
          <p:txBody>
            <a:bodyPr wrap="square" lIns="45719" tIns="45719" rIns="45719" bIns="45719" numCol="1" anchor="ctr">
              <a:noAutofit/>
            </a:bodyPr>
            <a:lstStyle/>
            <a:p>
              <a:pPr defTabSz="913554">
                <a:defRPr b="1" sz="2200"/>
              </a:pPr>
            </a:p>
          </p:txBody>
        </p:sp>
        <p:sp>
          <p:nvSpPr>
            <p:cNvPr id="957" name="Tires"/>
            <p:cNvSpPr txBox="1"/>
            <p:nvPr/>
          </p:nvSpPr>
          <p:spPr>
            <a:xfrm>
              <a:off x="45720" y="183512"/>
              <a:ext cx="2057401"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indent="182711" defTabSz="913554">
                <a:defRPr b="1" sz="2200"/>
              </a:lvl1pPr>
            </a:lstStyle>
            <a:p>
              <a:pPr/>
              <a:r>
                <a:t>Tires</a:t>
              </a:r>
            </a:p>
          </p:txBody>
        </p:sp>
      </p:grpSp>
      <p:grpSp>
        <p:nvGrpSpPr>
          <p:cNvPr id="961" name="Text Placeholder 4"/>
          <p:cNvGrpSpPr/>
          <p:nvPr/>
        </p:nvGrpSpPr>
        <p:grpSpPr>
          <a:xfrm>
            <a:off x="0" y="4377892"/>
            <a:ext cx="2148841" cy="752401"/>
            <a:chOff x="0" y="0"/>
            <a:chExt cx="2148840" cy="752400"/>
          </a:xfrm>
        </p:grpSpPr>
        <p:sp>
          <p:nvSpPr>
            <p:cNvPr id="959" name="Rectangle"/>
            <p:cNvSpPr/>
            <p:nvPr/>
          </p:nvSpPr>
          <p:spPr>
            <a:xfrm>
              <a:off x="0" y="-1"/>
              <a:ext cx="2148841" cy="752402"/>
            </a:xfrm>
            <a:prstGeom prst="rect">
              <a:avLst/>
            </a:prstGeom>
            <a:solidFill>
              <a:srgbClr val="90C43F"/>
            </a:solidFill>
            <a:ln w="12700" cap="flat">
              <a:noFill/>
              <a:miter lim="400000"/>
            </a:ln>
            <a:effectLst/>
          </p:spPr>
          <p:txBody>
            <a:bodyPr wrap="square" lIns="45719" tIns="45719" rIns="45719" bIns="45719" numCol="1" anchor="ctr">
              <a:noAutofit/>
            </a:bodyPr>
            <a:lstStyle/>
            <a:p>
              <a:pPr defTabSz="913554">
                <a:defRPr b="1" sz="2200"/>
              </a:pPr>
            </a:p>
          </p:txBody>
        </p:sp>
        <p:sp>
          <p:nvSpPr>
            <p:cNvPr id="960" name="Weight"/>
            <p:cNvSpPr txBox="1"/>
            <p:nvPr/>
          </p:nvSpPr>
          <p:spPr>
            <a:xfrm>
              <a:off x="45720" y="183512"/>
              <a:ext cx="2057401"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indent="182711" defTabSz="913554">
                <a:defRPr b="1" sz="2200"/>
              </a:lvl1pPr>
            </a:lstStyle>
            <a:p>
              <a:pPr/>
              <a:r>
                <a:t>Weight</a:t>
              </a:r>
            </a:p>
          </p:txBody>
        </p:sp>
      </p:grpSp>
      <p:grpSp>
        <p:nvGrpSpPr>
          <p:cNvPr id="964" name="Text Placeholder 4"/>
          <p:cNvGrpSpPr/>
          <p:nvPr/>
        </p:nvGrpSpPr>
        <p:grpSpPr>
          <a:xfrm>
            <a:off x="0" y="5337045"/>
            <a:ext cx="2148841" cy="752401"/>
            <a:chOff x="0" y="0"/>
            <a:chExt cx="2148840" cy="752400"/>
          </a:xfrm>
        </p:grpSpPr>
        <p:sp>
          <p:nvSpPr>
            <p:cNvPr id="962" name="Rectangle"/>
            <p:cNvSpPr/>
            <p:nvPr/>
          </p:nvSpPr>
          <p:spPr>
            <a:xfrm>
              <a:off x="0" y="-1"/>
              <a:ext cx="2148841" cy="752402"/>
            </a:xfrm>
            <a:prstGeom prst="rect">
              <a:avLst/>
            </a:prstGeom>
            <a:solidFill>
              <a:srgbClr val="90C43F"/>
            </a:solidFill>
            <a:ln w="12700" cap="flat">
              <a:noFill/>
              <a:miter lim="400000"/>
            </a:ln>
            <a:effectLst/>
          </p:spPr>
          <p:txBody>
            <a:bodyPr wrap="square" lIns="45719" tIns="45719" rIns="45719" bIns="45719" numCol="1" anchor="ctr">
              <a:noAutofit/>
            </a:bodyPr>
            <a:lstStyle/>
            <a:p>
              <a:pPr defTabSz="913554">
                <a:defRPr b="1" sz="2200"/>
              </a:pPr>
            </a:p>
          </p:txBody>
        </p:sp>
        <p:sp>
          <p:nvSpPr>
            <p:cNvPr id="963" name="Capacity"/>
            <p:cNvSpPr txBox="1"/>
            <p:nvPr/>
          </p:nvSpPr>
          <p:spPr>
            <a:xfrm>
              <a:off x="45720" y="183512"/>
              <a:ext cx="2057401"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indent="182711" defTabSz="913554">
                <a:defRPr b="1" sz="2200"/>
              </a:lvl1pPr>
            </a:lstStyle>
            <a:p>
              <a:pPr/>
              <a:r>
                <a:t>Capacity</a:t>
              </a:r>
            </a:p>
          </p:txBody>
        </p:sp>
      </p:gr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79" name="Picture 6" descr="Picture 6"/>
          <p:cNvPicPr>
            <a:picLocks noChangeAspect="1"/>
          </p:cNvPicPr>
          <p:nvPr/>
        </p:nvPicPr>
        <p:blipFill>
          <a:blip r:embed="rId2">
            <a:extLst/>
          </a:blip>
          <a:stretch>
            <a:fillRect/>
          </a:stretch>
        </p:blipFill>
        <p:spPr>
          <a:xfrm>
            <a:off x="2301702" y="1371600"/>
            <a:ext cx="9890298" cy="5285233"/>
          </a:xfrm>
          <a:prstGeom prst="rect">
            <a:avLst/>
          </a:prstGeom>
          <a:ln w="12700">
            <a:miter lim="400000"/>
          </a:ln>
        </p:spPr>
      </p:pic>
      <p:sp>
        <p:nvSpPr>
          <p:cNvPr id="580" name="Title 2"/>
          <p:cNvSpPr txBox="1"/>
          <p:nvPr>
            <p:ph type="title"/>
          </p:nvPr>
        </p:nvSpPr>
        <p:spPr>
          <a:xfrm>
            <a:off x="83127" y="301537"/>
            <a:ext cx="8853055" cy="383217"/>
          </a:xfrm>
          <a:prstGeom prst="rect">
            <a:avLst/>
          </a:prstGeom>
        </p:spPr>
        <p:txBody>
          <a:bodyPr/>
          <a:lstStyle/>
          <a:p>
            <a:pPr/>
            <a:r>
              <a:t>About This Module</a:t>
            </a:r>
          </a:p>
        </p:txBody>
      </p:sp>
      <p:sp>
        <p:nvSpPr>
          <p:cNvPr id="581" name="Text Background"/>
          <p:cNvSpPr/>
          <p:nvPr/>
        </p:nvSpPr>
        <p:spPr>
          <a:xfrm>
            <a:off x="228599" y="1132608"/>
            <a:ext cx="8520547" cy="4946074"/>
          </a:xfrm>
          <a:prstGeom prst="rect">
            <a:avLst/>
          </a:prstGeom>
          <a:solidFill>
            <a:srgbClr val="D3E7B2">
              <a:alpha val="70000"/>
            </a:srgbClr>
          </a:solidFill>
          <a:ln w="12700">
            <a:miter lim="400000"/>
          </a:ln>
        </p:spPr>
        <p:txBody>
          <a:bodyPr lIns="45719" rIns="45719" anchor="ctr"/>
          <a:lstStyle/>
          <a:p>
            <a:pPr algn="ctr">
              <a:defRPr sz="1000">
                <a:solidFill>
                  <a:srgbClr val="FFFFFF"/>
                </a:solidFill>
              </a:defRPr>
            </a:pPr>
          </a:p>
        </p:txBody>
      </p:sp>
      <p:sp>
        <p:nvSpPr>
          <p:cNvPr id="582" name="Text"/>
          <p:cNvSpPr txBox="1"/>
          <p:nvPr/>
        </p:nvSpPr>
        <p:spPr>
          <a:xfrm>
            <a:off x="342217" y="1361208"/>
            <a:ext cx="8246907" cy="293751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indent="109627" defTabSz="913554">
              <a:lnSpc>
                <a:spcPts val="1700"/>
              </a:lnSpc>
              <a:spcBef>
                <a:spcPts val="900"/>
              </a:spcBef>
              <a:defRPr sz="2200"/>
            </a:pPr>
            <a:r>
              <a:t>Operating a forklift is a big responsibility, and it’s one that requires you to pay attention to safety at all times. Forklifts are useful for moving heavy loads, but remember that they are powerful machines that can be extremely dangerous if operated incorrectly. </a:t>
            </a:r>
            <a:endParaRPr sz="1300">
              <a:latin typeface="Open Sans"/>
              <a:ea typeface="Open Sans"/>
              <a:cs typeface="Open Sans"/>
              <a:sym typeface="Open Sans"/>
            </a:endParaRPr>
          </a:p>
          <a:p>
            <a:pPr indent="109627" defTabSz="913554">
              <a:lnSpc>
                <a:spcPts val="1700"/>
              </a:lnSpc>
              <a:spcBef>
                <a:spcPts val="900"/>
              </a:spcBef>
              <a:defRPr sz="2200"/>
            </a:pPr>
            <a:r>
              <a:t>This course is designed to help you become a better and safer forklift operator. If you’re an experienced operator, this course may remind you of safe habits and work practices that you might have forgotten. If you’re a new operator, this course will describe the operating practices you need to follow to be a safe operator. </a:t>
            </a:r>
            <a:endParaRPr sz="1300">
              <a:latin typeface="Open Sans"/>
              <a:ea typeface="Open Sans"/>
              <a:cs typeface="Open Sans"/>
              <a:sym typeface="Open Sans"/>
            </a:endParaRPr>
          </a:p>
          <a:p>
            <a:pPr indent="109627" defTabSz="913554">
              <a:lnSpc>
                <a:spcPts val="1700"/>
              </a:lnSpc>
              <a:spcBef>
                <a:spcPts val="900"/>
              </a:spcBef>
              <a:defRPr sz="2200"/>
            </a:pPr>
            <a:r>
              <a:t>Reviewing this course by itself will not make you a good forklift driver. It’s up to you to put what you learn into practice so that you can become a safe and responsible operator. </a:t>
            </a:r>
          </a:p>
        </p:txBody>
      </p:sp>
      <p:sp>
        <p:nvSpPr>
          <p:cNvPr id="583" name="Button Bar"/>
          <p:cNvSpPr/>
          <p:nvPr/>
        </p:nvSpPr>
        <p:spPr>
          <a:xfrm>
            <a:off x="-114300" y="767882"/>
            <a:ext cx="8988133" cy="4582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75" y="0"/>
                </a:lnTo>
                <a:lnTo>
                  <a:pt x="21600" y="0"/>
                </a:lnTo>
                <a:lnTo>
                  <a:pt x="21325" y="21600"/>
                </a:lnTo>
                <a:close/>
              </a:path>
            </a:pathLst>
          </a:custGeom>
          <a:solidFill>
            <a:srgbClr val="595959"/>
          </a:solidFill>
          <a:ln w="12700">
            <a:miter lim="400000"/>
          </a:ln>
        </p:spPr>
        <p:txBody>
          <a:bodyPr lIns="45719" rIns="45719" anchor="ctr"/>
          <a:lstStyle/>
          <a:p>
            <a:pPr algn="ctr">
              <a:defRPr sz="1000">
                <a:solidFill>
                  <a:srgbClr val="FFFFFF"/>
                </a:solidFill>
              </a:defRPr>
            </a:pPr>
          </a:p>
        </p:txBody>
      </p:sp>
      <p:grpSp>
        <p:nvGrpSpPr>
          <p:cNvPr id="586" name="Overview Button"/>
          <p:cNvGrpSpPr/>
          <p:nvPr/>
        </p:nvGrpSpPr>
        <p:grpSpPr>
          <a:xfrm>
            <a:off x="228599" y="767881"/>
            <a:ext cx="1444338" cy="458248"/>
            <a:chOff x="0" y="0"/>
            <a:chExt cx="1444336" cy="458246"/>
          </a:xfrm>
        </p:grpSpPr>
        <p:sp>
          <p:nvSpPr>
            <p:cNvPr id="584" name="Rectangle"/>
            <p:cNvSpPr/>
            <p:nvPr/>
          </p:nvSpPr>
          <p:spPr>
            <a:xfrm>
              <a:off x="-1" y="-1"/>
              <a:ext cx="1444338" cy="458248"/>
            </a:xfrm>
            <a:prstGeom prst="rect">
              <a:avLst/>
            </a:prstGeom>
            <a:gradFill flip="none" rotWithShape="1">
              <a:gsLst>
                <a:gs pos="0">
                  <a:srgbClr val="698129"/>
                </a:gs>
                <a:gs pos="50000">
                  <a:srgbClr val="98BA3B"/>
                </a:gs>
                <a:gs pos="100000">
                  <a:srgbClr val="B5DF47"/>
                </a:gs>
              </a:gsLst>
              <a:lin ang="162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585" name="OVERVIEW"/>
            <p:cNvSpPr txBox="1"/>
            <p:nvPr/>
          </p:nvSpPr>
          <p:spPr>
            <a:xfrm>
              <a:off x="45719" y="88723"/>
              <a:ext cx="1352898" cy="280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1400">
                  <a:solidFill>
                    <a:srgbClr val="FFFFFF"/>
                  </a:solidFill>
                </a:defRPr>
              </a:lvl1pPr>
            </a:lstStyle>
            <a:p>
              <a:pPr/>
              <a:r>
                <a:t>OVERVIEW</a:t>
              </a:r>
            </a:p>
          </p:txBody>
        </p:sp>
      </p:grpSp>
      <p:grpSp>
        <p:nvGrpSpPr>
          <p:cNvPr id="589" name="LO Button"/>
          <p:cNvGrpSpPr/>
          <p:nvPr/>
        </p:nvGrpSpPr>
        <p:grpSpPr>
          <a:xfrm>
            <a:off x="1672936" y="767881"/>
            <a:ext cx="1444337" cy="458248"/>
            <a:chOff x="0" y="0"/>
            <a:chExt cx="1444336" cy="458246"/>
          </a:xfrm>
        </p:grpSpPr>
        <p:sp>
          <p:nvSpPr>
            <p:cNvPr id="587" name="Rectangle"/>
            <p:cNvSpPr/>
            <p:nvPr/>
          </p:nvSpPr>
          <p:spPr>
            <a:xfrm>
              <a:off x="-1" y="-1"/>
              <a:ext cx="1444338" cy="458248"/>
            </a:xfrm>
            <a:prstGeom prst="rect">
              <a:avLst/>
            </a:prstGeom>
            <a:solidFill>
              <a:srgbClr val="3C3C3C"/>
            </a:solidFill>
            <a:ln w="12700" cap="flat">
              <a:noFill/>
              <a:miter lim="400000"/>
            </a:ln>
            <a:effectLst/>
          </p:spPr>
          <p:txBody>
            <a:bodyPr wrap="square" lIns="45719" tIns="45719" rIns="45719" bIns="45719" numCol="1" anchor="ctr">
              <a:noAutofit/>
            </a:bodyPr>
            <a:lstStyle/>
            <a:p>
              <a:pPr algn="ctr">
                <a:lnSpc>
                  <a:spcPts val="1400"/>
                </a:lnSpc>
                <a:defRPr>
                  <a:solidFill>
                    <a:srgbClr val="FFFFFF"/>
                  </a:solidFill>
                </a:defRPr>
              </a:pPr>
            </a:p>
          </p:txBody>
        </p:sp>
        <p:sp>
          <p:nvSpPr>
            <p:cNvPr id="588" name="LEARNING…"/>
            <p:cNvSpPr txBox="1"/>
            <p:nvPr/>
          </p:nvSpPr>
          <p:spPr>
            <a:xfrm>
              <a:off x="45719" y="1158"/>
              <a:ext cx="1352898" cy="4559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lnSpc>
                  <a:spcPts val="1400"/>
                </a:lnSpc>
                <a:defRPr sz="1400">
                  <a:solidFill>
                    <a:srgbClr val="FFFFFF"/>
                  </a:solidFill>
                </a:defRPr>
              </a:pPr>
              <a:r>
                <a:t>LEARNING</a:t>
              </a:r>
            </a:p>
            <a:p>
              <a:pPr algn="ctr">
                <a:lnSpc>
                  <a:spcPts val="1400"/>
                </a:lnSpc>
                <a:defRPr sz="1400">
                  <a:solidFill>
                    <a:srgbClr val="FFFFFF"/>
                  </a:solidFill>
                </a:defRPr>
              </a:pPr>
              <a:r>
                <a:t>OBJECTIVES</a:t>
              </a:r>
            </a:p>
          </p:txBody>
        </p:sp>
      </p:gr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970" name="Picture Placeholder 6"/>
          <p:cNvGrpSpPr/>
          <p:nvPr/>
        </p:nvGrpSpPr>
        <p:grpSpPr>
          <a:xfrm>
            <a:off x="-600" y="758952"/>
            <a:ext cx="12193200" cy="5929201"/>
            <a:chOff x="0" y="0"/>
            <a:chExt cx="12193199" cy="5929200"/>
          </a:xfrm>
        </p:grpSpPr>
        <p:sp>
          <p:nvSpPr>
            <p:cNvPr id="968" name="Rectangle"/>
            <p:cNvSpPr/>
            <p:nvPr/>
          </p:nvSpPr>
          <p:spPr>
            <a:xfrm>
              <a:off x="0" y="0"/>
              <a:ext cx="12193200" cy="5929201"/>
            </a:xfrm>
            <a:prstGeom prst="rect">
              <a:avLst/>
            </a:prstGeom>
            <a:solidFill>
              <a:srgbClr val="FFF2CC"/>
            </a:solidFill>
            <a:ln w="12700" cap="flat">
              <a:noFill/>
              <a:miter lim="400000"/>
            </a:ln>
            <a:effectLst/>
          </p:spPr>
          <p:txBody>
            <a:bodyPr wrap="square" lIns="45719" tIns="45719" rIns="45719" bIns="45719" numCol="1" anchor="ctr">
              <a:noAutofit/>
            </a:bodyPr>
            <a:lstStyle/>
            <a:p>
              <a:pPr/>
            </a:p>
          </p:txBody>
        </p:sp>
        <p:pic>
          <p:nvPicPr>
            <p:cNvPr id="969" name="image25.png" descr="image25.png"/>
            <p:cNvPicPr>
              <a:picLocks noChangeAspect="1"/>
            </p:cNvPicPr>
            <p:nvPr/>
          </p:nvPicPr>
          <p:blipFill>
            <a:blip r:embed="rId3">
              <a:extLst/>
            </a:blip>
            <a:srcRect l="0" t="752" r="0" b="751"/>
            <a:stretch>
              <a:fillRect/>
            </a:stretch>
          </p:blipFill>
          <p:spPr>
            <a:xfrm>
              <a:off x="0" y="0"/>
              <a:ext cx="12193200" cy="5929201"/>
            </a:xfrm>
            <a:prstGeom prst="rect">
              <a:avLst/>
            </a:prstGeom>
            <a:ln w="12700" cap="flat">
              <a:noFill/>
              <a:miter lim="400000"/>
            </a:ln>
            <a:effectLst/>
          </p:spPr>
        </p:pic>
      </p:grpSp>
      <p:sp>
        <p:nvSpPr>
          <p:cNvPr id="971" name="Title 11"/>
          <p:cNvSpPr txBox="1"/>
          <p:nvPr>
            <p:ph type="title"/>
          </p:nvPr>
        </p:nvSpPr>
        <p:spPr>
          <a:xfrm>
            <a:off x="83127" y="301537"/>
            <a:ext cx="8853055" cy="383217"/>
          </a:xfrm>
          <a:prstGeom prst="rect">
            <a:avLst/>
          </a:prstGeom>
        </p:spPr>
        <p:txBody>
          <a:bodyPr/>
          <a:lstStyle/>
          <a:p>
            <a:pPr/>
            <a:r>
              <a:t>Determine a Load’s Center of Gravity</a:t>
            </a:r>
          </a:p>
        </p:txBody>
      </p:sp>
      <p:sp>
        <p:nvSpPr>
          <p:cNvPr id="972" name="Text Placeholder 2"/>
          <p:cNvSpPr txBox="1"/>
          <p:nvPr>
            <p:ph type="body" sz="quarter" idx="1"/>
          </p:nvPr>
        </p:nvSpPr>
        <p:spPr>
          <a:xfrm>
            <a:off x="-1" y="1500431"/>
            <a:ext cx="3810000" cy="752401"/>
          </a:xfrm>
          <a:prstGeom prst="rect">
            <a:avLst/>
          </a:prstGeom>
          <a:solidFill>
            <a:srgbClr val="404040"/>
          </a:solidFill>
        </p:spPr>
        <p:txBody>
          <a:bodyPr/>
          <a:lstStyle/>
          <a:p>
            <a:pPr/>
            <a:r>
              <a:t>Center of gravity is the balance point</a:t>
            </a:r>
          </a:p>
        </p:txBody>
      </p:sp>
      <p:sp>
        <p:nvSpPr>
          <p:cNvPr id="973" name="Text Placeholder 4"/>
          <p:cNvSpPr/>
          <p:nvPr>
            <p:ph type="body" idx="22"/>
          </p:nvPr>
        </p:nvSpPr>
        <p:spPr>
          <a:xfrm>
            <a:off x="-2" y="2459585"/>
            <a:ext cx="3810003" cy="752401"/>
          </a:xfrm>
          <a:prstGeom prst="rect">
            <a:avLst/>
          </a:prstGeom>
          <a:solidFill>
            <a:srgbClr val="404040"/>
          </a:solidFill>
          <a:extLst>
            <a:ext uri="{C572A759-6A51-4108-AA02-DFA0A04FC94B}">
              <ma14:wrappingTextBoxFlag xmlns:ma14="http://schemas.microsoft.com/office/mac/drawingml/2011/main" val="1"/>
            </a:ext>
          </a:extLst>
        </p:spPr>
        <p:txBody>
          <a:bodyPr/>
          <a:lstStyle>
            <a:lvl1pPr marL="0" indent="182711">
              <a:lnSpc>
                <a:spcPct val="100000"/>
              </a:lnSpc>
              <a:spcBef>
                <a:spcPts val="0"/>
              </a:spcBef>
              <a:buSzTx/>
              <a:buFontTx/>
              <a:buNone/>
              <a:defRPr b="1">
                <a:solidFill>
                  <a:srgbClr val="FFFFFF"/>
                </a:solidFill>
              </a:defRPr>
            </a:lvl1pPr>
          </a:lstStyle>
          <a:p>
            <a:pPr/>
            <a:r>
              <a:t>Inconsistent loads will change center of gravity</a:t>
            </a:r>
          </a:p>
        </p:txBody>
      </p:sp>
      <p:grpSp>
        <p:nvGrpSpPr>
          <p:cNvPr id="976" name="Text Placeholder 4"/>
          <p:cNvGrpSpPr/>
          <p:nvPr/>
        </p:nvGrpSpPr>
        <p:grpSpPr>
          <a:xfrm>
            <a:off x="-2" y="3418738"/>
            <a:ext cx="3810003" cy="752402"/>
            <a:chOff x="0" y="0"/>
            <a:chExt cx="3810001" cy="752400"/>
          </a:xfrm>
        </p:grpSpPr>
        <p:sp>
          <p:nvSpPr>
            <p:cNvPr id="974" name="Rectangle"/>
            <p:cNvSpPr/>
            <p:nvPr/>
          </p:nvSpPr>
          <p:spPr>
            <a:xfrm>
              <a:off x="-1" y="-1"/>
              <a:ext cx="3810003" cy="752402"/>
            </a:xfrm>
            <a:prstGeom prst="rect">
              <a:avLst/>
            </a:prstGeom>
            <a:solidFill>
              <a:srgbClr val="404040"/>
            </a:solidFill>
            <a:ln w="12700" cap="flat">
              <a:noFill/>
              <a:miter lim="400000"/>
            </a:ln>
            <a:effectLst/>
          </p:spPr>
          <p:txBody>
            <a:bodyPr wrap="square" lIns="45719" tIns="45719" rIns="45719" bIns="45719" numCol="1" anchor="ctr">
              <a:noAutofit/>
            </a:bodyPr>
            <a:lstStyle/>
            <a:p>
              <a:pPr defTabSz="913554">
                <a:defRPr b="1" sz="2200">
                  <a:solidFill>
                    <a:srgbClr val="FFFFFF"/>
                  </a:solidFill>
                </a:defRPr>
              </a:pPr>
            </a:p>
          </p:txBody>
        </p:sp>
        <p:sp>
          <p:nvSpPr>
            <p:cNvPr id="975" name="Pick up load on the side closest to its center of gravity"/>
            <p:cNvSpPr txBox="1"/>
            <p:nvPr/>
          </p:nvSpPr>
          <p:spPr>
            <a:xfrm>
              <a:off x="45719" y="5712"/>
              <a:ext cx="3718562" cy="7409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indent="182711" defTabSz="913554">
                <a:defRPr b="1" sz="2200">
                  <a:solidFill>
                    <a:srgbClr val="FFFFFF"/>
                  </a:solidFill>
                </a:defRPr>
              </a:lvl1pPr>
            </a:lstStyle>
            <a:p>
              <a:pPr/>
              <a:r>
                <a:t>Pick up load on the side closest to its center of gravity</a:t>
              </a:r>
            </a:p>
          </p:txBody>
        </p:sp>
      </p:grpSp>
      <p:pic>
        <p:nvPicPr>
          <p:cNvPr id="977" name="Picture 15" descr="Picture 15"/>
          <p:cNvPicPr>
            <a:picLocks noChangeAspect="1"/>
          </p:cNvPicPr>
          <p:nvPr/>
        </p:nvPicPr>
        <p:blipFill>
          <a:blip r:embed="rId4">
            <a:extLst/>
          </a:blip>
          <a:stretch>
            <a:fillRect/>
          </a:stretch>
        </p:blipFill>
        <p:spPr>
          <a:xfrm>
            <a:off x="6921673" y="1268988"/>
            <a:ext cx="3143093" cy="3039312"/>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983" name="Picture Placeholder 7"/>
          <p:cNvGrpSpPr/>
          <p:nvPr/>
        </p:nvGrpSpPr>
        <p:grpSpPr>
          <a:xfrm>
            <a:off x="-600" y="758952"/>
            <a:ext cx="12193200" cy="5929201"/>
            <a:chOff x="0" y="0"/>
            <a:chExt cx="12193199" cy="5929200"/>
          </a:xfrm>
        </p:grpSpPr>
        <p:sp>
          <p:nvSpPr>
            <p:cNvPr id="981" name="Rectangle"/>
            <p:cNvSpPr/>
            <p:nvPr/>
          </p:nvSpPr>
          <p:spPr>
            <a:xfrm>
              <a:off x="0" y="0"/>
              <a:ext cx="12193200" cy="5929201"/>
            </a:xfrm>
            <a:prstGeom prst="rect">
              <a:avLst/>
            </a:prstGeom>
            <a:solidFill>
              <a:srgbClr val="FFF2CC"/>
            </a:solidFill>
            <a:ln w="12700" cap="flat">
              <a:noFill/>
              <a:miter lim="400000"/>
            </a:ln>
            <a:effectLst/>
          </p:spPr>
          <p:txBody>
            <a:bodyPr wrap="square" lIns="45719" tIns="45719" rIns="45719" bIns="45719" numCol="1" anchor="ctr">
              <a:noAutofit/>
            </a:bodyPr>
            <a:lstStyle/>
            <a:p>
              <a:pPr/>
            </a:p>
          </p:txBody>
        </p:sp>
        <p:pic>
          <p:nvPicPr>
            <p:cNvPr id="982" name="image27.png" descr="image27.png"/>
            <p:cNvPicPr>
              <a:picLocks noChangeAspect="1"/>
            </p:cNvPicPr>
            <p:nvPr/>
          </p:nvPicPr>
          <p:blipFill>
            <a:blip r:embed="rId3">
              <a:extLst/>
            </a:blip>
            <a:srcRect l="0" t="752" r="0" b="751"/>
            <a:stretch>
              <a:fillRect/>
            </a:stretch>
          </p:blipFill>
          <p:spPr>
            <a:xfrm>
              <a:off x="0" y="0"/>
              <a:ext cx="12193200" cy="5929201"/>
            </a:xfrm>
            <a:prstGeom prst="rect">
              <a:avLst/>
            </a:prstGeom>
            <a:ln w="12700" cap="flat">
              <a:noFill/>
              <a:miter lim="400000"/>
            </a:ln>
            <a:effectLst/>
          </p:spPr>
        </p:pic>
      </p:grpSp>
      <p:sp>
        <p:nvSpPr>
          <p:cNvPr id="984" name="Title 11"/>
          <p:cNvSpPr txBox="1"/>
          <p:nvPr>
            <p:ph type="title"/>
          </p:nvPr>
        </p:nvSpPr>
        <p:spPr>
          <a:xfrm>
            <a:off x="83127" y="301537"/>
            <a:ext cx="8853055" cy="383217"/>
          </a:xfrm>
          <a:prstGeom prst="rect">
            <a:avLst/>
          </a:prstGeom>
        </p:spPr>
        <p:txBody>
          <a:bodyPr/>
          <a:lstStyle/>
          <a:p>
            <a:pPr/>
            <a:r>
              <a:t>Stability Triangle</a:t>
            </a:r>
          </a:p>
        </p:txBody>
      </p:sp>
      <p:sp>
        <p:nvSpPr>
          <p:cNvPr id="985" name="TextBox 14"/>
          <p:cNvSpPr txBox="1"/>
          <p:nvPr/>
        </p:nvSpPr>
        <p:spPr>
          <a:xfrm>
            <a:off x="3046094" y="1343025"/>
            <a:ext cx="4307420" cy="38537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200"/>
            </a:lvl1pPr>
          </a:lstStyle>
          <a:p>
            <a:pPr/>
            <a:r>
              <a:t>Vehicle Center of Gravity (unloaded)</a:t>
            </a:r>
          </a:p>
        </p:txBody>
      </p:sp>
      <p:sp>
        <p:nvSpPr>
          <p:cNvPr id="986" name="TextBox 15"/>
          <p:cNvSpPr txBox="1"/>
          <p:nvPr/>
        </p:nvSpPr>
        <p:spPr>
          <a:xfrm>
            <a:off x="5284470" y="5429250"/>
            <a:ext cx="6206739" cy="38537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200"/>
            </a:lvl1pPr>
          </a:lstStyle>
          <a:p>
            <a:pPr/>
            <a:r>
              <a:t>Vehicle Center of Gravity (with maximum rated load)</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0"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991" name="Title 7"/>
          <p:cNvSpPr txBox="1"/>
          <p:nvPr>
            <p:ph type="title"/>
          </p:nvPr>
        </p:nvSpPr>
        <p:spPr>
          <a:xfrm>
            <a:off x="83127" y="301537"/>
            <a:ext cx="8853055" cy="383217"/>
          </a:xfrm>
          <a:prstGeom prst="rect">
            <a:avLst/>
          </a:prstGeom>
        </p:spPr>
        <p:txBody>
          <a:bodyPr/>
          <a:lstStyle/>
          <a:p>
            <a:pPr/>
            <a:r>
              <a:t>What Can Cause a Tipover?</a:t>
            </a:r>
          </a:p>
        </p:txBody>
      </p:sp>
      <p:sp>
        <p:nvSpPr>
          <p:cNvPr id="992" name="Rectangle 10"/>
          <p:cNvSpPr/>
          <p:nvPr/>
        </p:nvSpPr>
        <p:spPr>
          <a:xfrm>
            <a:off x="-1" y="1699666"/>
            <a:ext cx="3552828" cy="4030381"/>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995" name="Rectangle 11"/>
          <p:cNvGrpSpPr/>
          <p:nvPr/>
        </p:nvGrpSpPr>
        <p:grpSpPr>
          <a:xfrm>
            <a:off x="366917" y="2024833"/>
            <a:ext cx="2814434" cy="988649"/>
            <a:chOff x="0" y="0"/>
            <a:chExt cx="2814432" cy="988647"/>
          </a:xfrm>
        </p:grpSpPr>
        <p:sp>
          <p:nvSpPr>
            <p:cNvPr id="993" name="Rectangle"/>
            <p:cNvSpPr/>
            <p:nvPr/>
          </p:nvSpPr>
          <p:spPr>
            <a:xfrm>
              <a:off x="-1" y="0"/>
              <a:ext cx="2814434" cy="988648"/>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994" name="Center of Gravity on the Side"/>
            <p:cNvSpPr txBox="1"/>
            <p:nvPr/>
          </p:nvSpPr>
          <p:spPr>
            <a:xfrm>
              <a:off x="45719" y="123836"/>
              <a:ext cx="2722994" cy="7409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Center of Gravity on the Side</a:t>
              </a:r>
            </a:p>
          </p:txBody>
        </p:sp>
      </p:grpSp>
      <p:grpSp>
        <p:nvGrpSpPr>
          <p:cNvPr id="998" name="Rectangle 12"/>
          <p:cNvGrpSpPr/>
          <p:nvPr/>
        </p:nvGrpSpPr>
        <p:grpSpPr>
          <a:xfrm>
            <a:off x="366917" y="3202140"/>
            <a:ext cx="2814434" cy="988649"/>
            <a:chOff x="0" y="0"/>
            <a:chExt cx="2814432" cy="988647"/>
          </a:xfrm>
        </p:grpSpPr>
        <p:sp>
          <p:nvSpPr>
            <p:cNvPr id="996" name="Rectangle"/>
            <p:cNvSpPr/>
            <p:nvPr/>
          </p:nvSpPr>
          <p:spPr>
            <a:xfrm>
              <a:off x="-1" y="0"/>
              <a:ext cx="2814434" cy="988648"/>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997" name="Center of Gravity in the Front"/>
            <p:cNvSpPr txBox="1"/>
            <p:nvPr/>
          </p:nvSpPr>
          <p:spPr>
            <a:xfrm>
              <a:off x="45719" y="123836"/>
              <a:ext cx="2722994" cy="7409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Center of Gravity in the Front</a:t>
              </a:r>
            </a:p>
          </p:txBody>
        </p:sp>
      </p:grpSp>
      <p:grpSp>
        <p:nvGrpSpPr>
          <p:cNvPr id="1001" name="Rectangle 8"/>
          <p:cNvGrpSpPr/>
          <p:nvPr/>
        </p:nvGrpSpPr>
        <p:grpSpPr>
          <a:xfrm>
            <a:off x="366917" y="4379445"/>
            <a:ext cx="2814434" cy="988649"/>
            <a:chOff x="0" y="0"/>
            <a:chExt cx="2814432" cy="988647"/>
          </a:xfrm>
        </p:grpSpPr>
        <p:sp>
          <p:nvSpPr>
            <p:cNvPr id="999" name="Rectangle"/>
            <p:cNvSpPr/>
            <p:nvPr/>
          </p:nvSpPr>
          <p:spPr>
            <a:xfrm>
              <a:off x="-1" y="0"/>
              <a:ext cx="2814434" cy="988648"/>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000" name="Center of Gravity in the Rear"/>
            <p:cNvSpPr txBox="1"/>
            <p:nvPr/>
          </p:nvSpPr>
          <p:spPr>
            <a:xfrm>
              <a:off x="45719" y="123836"/>
              <a:ext cx="2722994" cy="7409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Center of Gravity in the Rear</a:t>
              </a:r>
            </a:p>
          </p:txBody>
        </p:sp>
      </p:grpSp>
      <p:pic>
        <p:nvPicPr>
          <p:cNvPr id="1002" name="Picture 6" descr="Picture 6"/>
          <p:cNvPicPr>
            <a:picLocks noChangeAspect="1"/>
          </p:cNvPicPr>
          <p:nvPr/>
        </p:nvPicPr>
        <p:blipFill>
          <a:blip r:embed="rId3">
            <a:extLst/>
          </a:blip>
          <a:srcRect l="0" t="14808" r="0" b="3270"/>
          <a:stretch>
            <a:fillRect/>
          </a:stretch>
        </p:blipFill>
        <p:spPr>
          <a:xfrm>
            <a:off x="3919744" y="1699666"/>
            <a:ext cx="7767432" cy="4030381"/>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6"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1007" name="Title 7"/>
          <p:cNvSpPr txBox="1"/>
          <p:nvPr>
            <p:ph type="title"/>
          </p:nvPr>
        </p:nvSpPr>
        <p:spPr>
          <a:xfrm>
            <a:off x="83127" y="301537"/>
            <a:ext cx="8853055" cy="383217"/>
          </a:xfrm>
          <a:prstGeom prst="rect">
            <a:avLst/>
          </a:prstGeom>
        </p:spPr>
        <p:txBody>
          <a:bodyPr/>
          <a:lstStyle/>
          <a:p>
            <a:pPr/>
            <a:r>
              <a:t>What Can Cause a Tipover?</a:t>
            </a:r>
          </a:p>
        </p:txBody>
      </p:sp>
      <p:sp>
        <p:nvSpPr>
          <p:cNvPr id="1008" name="Rectangle 10"/>
          <p:cNvSpPr/>
          <p:nvPr/>
        </p:nvSpPr>
        <p:spPr>
          <a:xfrm>
            <a:off x="-1" y="1699666"/>
            <a:ext cx="3552828" cy="4030381"/>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1011" name="Rectangle 11"/>
          <p:cNvGrpSpPr/>
          <p:nvPr/>
        </p:nvGrpSpPr>
        <p:grpSpPr>
          <a:xfrm>
            <a:off x="366917" y="2024833"/>
            <a:ext cx="2814434" cy="988649"/>
            <a:chOff x="0" y="0"/>
            <a:chExt cx="2814432" cy="988647"/>
          </a:xfrm>
        </p:grpSpPr>
        <p:sp>
          <p:nvSpPr>
            <p:cNvPr id="1009" name="Rectangle"/>
            <p:cNvSpPr/>
            <p:nvPr/>
          </p:nvSpPr>
          <p:spPr>
            <a:xfrm>
              <a:off x="-1" y="0"/>
              <a:ext cx="2814434" cy="988648"/>
            </a:xfrm>
            <a:prstGeom prst="rect">
              <a:avLst/>
            </a:prstGeom>
            <a:solidFill>
              <a:srgbClr val="0070C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010" name="Center of Gravity on the Side"/>
            <p:cNvSpPr txBox="1"/>
            <p:nvPr/>
          </p:nvSpPr>
          <p:spPr>
            <a:xfrm>
              <a:off x="45719" y="123836"/>
              <a:ext cx="2722994" cy="7409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Center of Gravity on the Side</a:t>
              </a:r>
            </a:p>
          </p:txBody>
        </p:sp>
      </p:grpSp>
      <p:grpSp>
        <p:nvGrpSpPr>
          <p:cNvPr id="1014" name="Rectangle 12"/>
          <p:cNvGrpSpPr/>
          <p:nvPr/>
        </p:nvGrpSpPr>
        <p:grpSpPr>
          <a:xfrm>
            <a:off x="366917" y="3202140"/>
            <a:ext cx="2814434" cy="988649"/>
            <a:chOff x="0" y="0"/>
            <a:chExt cx="2814432" cy="988647"/>
          </a:xfrm>
        </p:grpSpPr>
        <p:sp>
          <p:nvSpPr>
            <p:cNvPr id="1012" name="Rectangle"/>
            <p:cNvSpPr/>
            <p:nvPr/>
          </p:nvSpPr>
          <p:spPr>
            <a:xfrm>
              <a:off x="-1" y="0"/>
              <a:ext cx="2814434" cy="988648"/>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013" name="Center of Gravity in the Front"/>
            <p:cNvSpPr txBox="1"/>
            <p:nvPr/>
          </p:nvSpPr>
          <p:spPr>
            <a:xfrm>
              <a:off x="45719" y="123836"/>
              <a:ext cx="2722994" cy="7409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Center of Gravity in the Front</a:t>
              </a:r>
            </a:p>
          </p:txBody>
        </p:sp>
      </p:grpSp>
      <p:grpSp>
        <p:nvGrpSpPr>
          <p:cNvPr id="1017" name="Rectangle 8"/>
          <p:cNvGrpSpPr/>
          <p:nvPr/>
        </p:nvGrpSpPr>
        <p:grpSpPr>
          <a:xfrm>
            <a:off x="366917" y="4379445"/>
            <a:ext cx="2814434" cy="988649"/>
            <a:chOff x="0" y="0"/>
            <a:chExt cx="2814432" cy="988647"/>
          </a:xfrm>
        </p:grpSpPr>
        <p:sp>
          <p:nvSpPr>
            <p:cNvPr id="1015" name="Rectangle"/>
            <p:cNvSpPr/>
            <p:nvPr/>
          </p:nvSpPr>
          <p:spPr>
            <a:xfrm>
              <a:off x="-1" y="0"/>
              <a:ext cx="2814434" cy="988648"/>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016" name="Center of Gravity in the Rear"/>
            <p:cNvSpPr txBox="1"/>
            <p:nvPr/>
          </p:nvSpPr>
          <p:spPr>
            <a:xfrm>
              <a:off x="45719" y="123836"/>
              <a:ext cx="2722994" cy="7409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Center of Gravity in the Rear</a:t>
              </a:r>
            </a:p>
          </p:txBody>
        </p:sp>
      </p:grpSp>
      <p:sp>
        <p:nvSpPr>
          <p:cNvPr id="1018" name="TextBox 1"/>
          <p:cNvSpPr txBox="1"/>
          <p:nvPr/>
        </p:nvSpPr>
        <p:spPr>
          <a:xfrm>
            <a:off x="3973621" y="1570321"/>
            <a:ext cx="7686362" cy="3853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200">
                <a:solidFill>
                  <a:srgbClr val="8A339C"/>
                </a:solidFill>
              </a:defRPr>
            </a:lvl1pPr>
          </a:lstStyle>
          <a:p>
            <a:pPr/>
            <a:r>
              <a:t>Center of Gravity on the Side</a:t>
            </a:r>
          </a:p>
        </p:txBody>
      </p:sp>
      <p:pic>
        <p:nvPicPr>
          <p:cNvPr id="1019" name="Picture 3" descr="Picture 3"/>
          <p:cNvPicPr>
            <a:picLocks noChangeAspect="1"/>
          </p:cNvPicPr>
          <p:nvPr/>
        </p:nvPicPr>
        <p:blipFill>
          <a:blip r:embed="rId3">
            <a:extLst/>
          </a:blip>
          <a:stretch>
            <a:fillRect/>
          </a:stretch>
        </p:blipFill>
        <p:spPr>
          <a:xfrm>
            <a:off x="3927900" y="2130554"/>
            <a:ext cx="7777803" cy="2726240"/>
          </a:xfrm>
          <a:prstGeom prst="rect">
            <a:avLst/>
          </a:prstGeom>
          <a:ln w="12700">
            <a:miter lim="400000"/>
          </a:ln>
        </p:spPr>
      </p:pic>
      <p:sp>
        <p:nvSpPr>
          <p:cNvPr id="1020" name="TextBox 4"/>
          <p:cNvSpPr txBox="1"/>
          <p:nvPr/>
        </p:nvSpPr>
        <p:spPr>
          <a:xfrm>
            <a:off x="3973622" y="4877217"/>
            <a:ext cx="7686359" cy="14521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lvl1pPr>
          </a:lstStyle>
          <a:p>
            <a:pPr/>
            <a:r>
              <a:t>A tipover can occur if the center of gravity is on the side of the stability triangle. This might be caused by turning a corner, having an unbalanced load, driving into a pothole, or traveling on a sloping surface.</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4"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1025" name="Title 7"/>
          <p:cNvSpPr txBox="1"/>
          <p:nvPr>
            <p:ph type="title"/>
          </p:nvPr>
        </p:nvSpPr>
        <p:spPr>
          <a:xfrm>
            <a:off x="83127" y="301537"/>
            <a:ext cx="8853055" cy="383217"/>
          </a:xfrm>
          <a:prstGeom prst="rect">
            <a:avLst/>
          </a:prstGeom>
        </p:spPr>
        <p:txBody>
          <a:bodyPr/>
          <a:lstStyle/>
          <a:p>
            <a:pPr/>
            <a:r>
              <a:t>What Can Cause a Tipover?</a:t>
            </a:r>
          </a:p>
        </p:txBody>
      </p:sp>
      <p:sp>
        <p:nvSpPr>
          <p:cNvPr id="1026" name="Rectangle 10"/>
          <p:cNvSpPr/>
          <p:nvPr/>
        </p:nvSpPr>
        <p:spPr>
          <a:xfrm>
            <a:off x="-1" y="1699666"/>
            <a:ext cx="3552828" cy="4030381"/>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1029" name="Rectangle 11"/>
          <p:cNvGrpSpPr/>
          <p:nvPr/>
        </p:nvGrpSpPr>
        <p:grpSpPr>
          <a:xfrm>
            <a:off x="366917" y="2024833"/>
            <a:ext cx="2814434" cy="988649"/>
            <a:chOff x="0" y="0"/>
            <a:chExt cx="2814432" cy="988647"/>
          </a:xfrm>
        </p:grpSpPr>
        <p:sp>
          <p:nvSpPr>
            <p:cNvPr id="1027" name="Rectangle"/>
            <p:cNvSpPr/>
            <p:nvPr/>
          </p:nvSpPr>
          <p:spPr>
            <a:xfrm>
              <a:off x="-1" y="0"/>
              <a:ext cx="2814434" cy="988648"/>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028" name="Center of Gravity on the Side"/>
            <p:cNvSpPr txBox="1"/>
            <p:nvPr/>
          </p:nvSpPr>
          <p:spPr>
            <a:xfrm>
              <a:off x="45719" y="123836"/>
              <a:ext cx="2722994" cy="7409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Center of Gravity on the Side</a:t>
              </a:r>
            </a:p>
          </p:txBody>
        </p:sp>
      </p:grpSp>
      <p:grpSp>
        <p:nvGrpSpPr>
          <p:cNvPr id="1032" name="Rectangle 12"/>
          <p:cNvGrpSpPr/>
          <p:nvPr/>
        </p:nvGrpSpPr>
        <p:grpSpPr>
          <a:xfrm>
            <a:off x="366917" y="3202140"/>
            <a:ext cx="2814434" cy="988649"/>
            <a:chOff x="0" y="0"/>
            <a:chExt cx="2814432" cy="988647"/>
          </a:xfrm>
        </p:grpSpPr>
        <p:sp>
          <p:nvSpPr>
            <p:cNvPr id="1030" name="Rectangle"/>
            <p:cNvSpPr/>
            <p:nvPr/>
          </p:nvSpPr>
          <p:spPr>
            <a:xfrm>
              <a:off x="-1" y="0"/>
              <a:ext cx="2814434" cy="988648"/>
            </a:xfrm>
            <a:prstGeom prst="rect">
              <a:avLst/>
            </a:prstGeom>
            <a:solidFill>
              <a:srgbClr val="0070C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031" name="Center of Gravity in the Front"/>
            <p:cNvSpPr txBox="1"/>
            <p:nvPr/>
          </p:nvSpPr>
          <p:spPr>
            <a:xfrm>
              <a:off x="45719" y="123836"/>
              <a:ext cx="2722994" cy="7409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Center of Gravity in the Front</a:t>
              </a:r>
            </a:p>
          </p:txBody>
        </p:sp>
      </p:grpSp>
      <p:grpSp>
        <p:nvGrpSpPr>
          <p:cNvPr id="1035" name="Rectangle 8"/>
          <p:cNvGrpSpPr/>
          <p:nvPr/>
        </p:nvGrpSpPr>
        <p:grpSpPr>
          <a:xfrm>
            <a:off x="366917" y="4379445"/>
            <a:ext cx="2814434" cy="988649"/>
            <a:chOff x="0" y="0"/>
            <a:chExt cx="2814432" cy="988647"/>
          </a:xfrm>
        </p:grpSpPr>
        <p:sp>
          <p:nvSpPr>
            <p:cNvPr id="1033" name="Rectangle"/>
            <p:cNvSpPr/>
            <p:nvPr/>
          </p:nvSpPr>
          <p:spPr>
            <a:xfrm>
              <a:off x="-1" y="0"/>
              <a:ext cx="2814434" cy="988648"/>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034" name="Center of Gravity in the Rear"/>
            <p:cNvSpPr txBox="1"/>
            <p:nvPr/>
          </p:nvSpPr>
          <p:spPr>
            <a:xfrm>
              <a:off x="45719" y="123836"/>
              <a:ext cx="2722994" cy="7409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Center of Gravity in the Rear</a:t>
              </a:r>
            </a:p>
          </p:txBody>
        </p:sp>
      </p:grpSp>
      <p:sp>
        <p:nvSpPr>
          <p:cNvPr id="1036" name="TextBox 1"/>
          <p:cNvSpPr txBox="1"/>
          <p:nvPr/>
        </p:nvSpPr>
        <p:spPr>
          <a:xfrm>
            <a:off x="3977987" y="1570321"/>
            <a:ext cx="7672993" cy="3853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200">
                <a:solidFill>
                  <a:srgbClr val="8A339C"/>
                </a:solidFill>
              </a:defRPr>
            </a:lvl1pPr>
          </a:lstStyle>
          <a:p>
            <a:pPr/>
            <a:r>
              <a:t>Center of Gravity in the Front</a:t>
            </a:r>
          </a:p>
        </p:txBody>
      </p:sp>
      <p:sp>
        <p:nvSpPr>
          <p:cNvPr id="1037" name="TextBox 4"/>
          <p:cNvSpPr txBox="1"/>
          <p:nvPr/>
        </p:nvSpPr>
        <p:spPr>
          <a:xfrm>
            <a:off x="7955071" y="2140846"/>
            <a:ext cx="3695909" cy="39413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200"/>
            </a:pPr>
            <a:r>
              <a:t>A tipover can occur if the center of gravity is near the front of the stability triangle. This might be caused by:</a:t>
            </a:r>
          </a:p>
          <a:p>
            <a:pPr marL="342900" indent="-342900">
              <a:buSzPct val="100000"/>
              <a:buFont typeface="Arial"/>
              <a:buChar char="•"/>
              <a:defRPr sz="2200"/>
            </a:pPr>
            <a:r>
              <a:t>The forklift carrying its maximum load</a:t>
            </a:r>
          </a:p>
          <a:p>
            <a:pPr marL="342900" indent="-342900">
              <a:buSzPct val="100000"/>
              <a:buFont typeface="Arial"/>
              <a:buChar char="•"/>
              <a:defRPr sz="2200"/>
            </a:pPr>
            <a:r>
              <a:t>The mast tipping forward</a:t>
            </a:r>
          </a:p>
          <a:p>
            <a:pPr marL="342900" indent="-342900">
              <a:buSzPct val="100000"/>
              <a:buFont typeface="Arial"/>
              <a:buChar char="•"/>
              <a:defRPr sz="2200"/>
            </a:pPr>
            <a:r>
              <a:t>The forklift stopping abruptly</a:t>
            </a:r>
          </a:p>
          <a:p>
            <a:pPr marL="342900" indent="-342900">
              <a:buSzPct val="100000"/>
              <a:buFont typeface="Arial"/>
              <a:buChar char="•"/>
              <a:defRPr sz="2200"/>
            </a:pPr>
            <a:r>
              <a:t>The forklift quickly accelerating in reverse</a:t>
            </a:r>
          </a:p>
        </p:txBody>
      </p:sp>
      <p:sp>
        <p:nvSpPr>
          <p:cNvPr id="1038" name="Rectangle 2"/>
          <p:cNvSpPr/>
          <p:nvPr/>
        </p:nvSpPr>
        <p:spPr>
          <a:xfrm>
            <a:off x="3932266" y="2130554"/>
            <a:ext cx="3868709" cy="3599492"/>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pic>
        <p:nvPicPr>
          <p:cNvPr id="1039" name="Picture 6" descr="Picture 6"/>
          <p:cNvPicPr>
            <a:picLocks noChangeAspect="1"/>
          </p:cNvPicPr>
          <p:nvPr/>
        </p:nvPicPr>
        <p:blipFill>
          <a:blip r:embed="rId3">
            <a:extLst/>
          </a:blip>
          <a:stretch>
            <a:fillRect/>
          </a:stretch>
        </p:blipFill>
        <p:spPr>
          <a:xfrm>
            <a:off x="4147834" y="3030996"/>
            <a:ext cx="3437574" cy="1798609"/>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3"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1044" name="Title 7"/>
          <p:cNvSpPr txBox="1"/>
          <p:nvPr>
            <p:ph type="title"/>
          </p:nvPr>
        </p:nvSpPr>
        <p:spPr>
          <a:xfrm>
            <a:off x="83127" y="301537"/>
            <a:ext cx="8853055" cy="383217"/>
          </a:xfrm>
          <a:prstGeom prst="rect">
            <a:avLst/>
          </a:prstGeom>
        </p:spPr>
        <p:txBody>
          <a:bodyPr/>
          <a:lstStyle/>
          <a:p>
            <a:pPr/>
            <a:r>
              <a:t>What Can Cause a Tipover?</a:t>
            </a:r>
          </a:p>
        </p:txBody>
      </p:sp>
      <p:sp>
        <p:nvSpPr>
          <p:cNvPr id="1045" name="Rectangle 10"/>
          <p:cNvSpPr/>
          <p:nvPr/>
        </p:nvSpPr>
        <p:spPr>
          <a:xfrm>
            <a:off x="-1" y="1699666"/>
            <a:ext cx="3552828" cy="4030381"/>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1048" name="Rectangle 11"/>
          <p:cNvGrpSpPr/>
          <p:nvPr/>
        </p:nvGrpSpPr>
        <p:grpSpPr>
          <a:xfrm>
            <a:off x="366917" y="2024833"/>
            <a:ext cx="2814434" cy="988649"/>
            <a:chOff x="0" y="0"/>
            <a:chExt cx="2814432" cy="988647"/>
          </a:xfrm>
        </p:grpSpPr>
        <p:sp>
          <p:nvSpPr>
            <p:cNvPr id="1046" name="Rectangle"/>
            <p:cNvSpPr/>
            <p:nvPr/>
          </p:nvSpPr>
          <p:spPr>
            <a:xfrm>
              <a:off x="-1" y="0"/>
              <a:ext cx="2814434" cy="988648"/>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047" name="Center of Gravity on the Side"/>
            <p:cNvSpPr txBox="1"/>
            <p:nvPr/>
          </p:nvSpPr>
          <p:spPr>
            <a:xfrm>
              <a:off x="45719" y="123836"/>
              <a:ext cx="2722994" cy="7409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Center of Gravity on the Side</a:t>
              </a:r>
            </a:p>
          </p:txBody>
        </p:sp>
      </p:grpSp>
      <p:grpSp>
        <p:nvGrpSpPr>
          <p:cNvPr id="1051" name="Rectangle 12"/>
          <p:cNvGrpSpPr/>
          <p:nvPr/>
        </p:nvGrpSpPr>
        <p:grpSpPr>
          <a:xfrm>
            <a:off x="366917" y="3202140"/>
            <a:ext cx="2814434" cy="988649"/>
            <a:chOff x="0" y="0"/>
            <a:chExt cx="2814432" cy="988647"/>
          </a:xfrm>
        </p:grpSpPr>
        <p:sp>
          <p:nvSpPr>
            <p:cNvPr id="1049" name="Rectangle"/>
            <p:cNvSpPr/>
            <p:nvPr/>
          </p:nvSpPr>
          <p:spPr>
            <a:xfrm>
              <a:off x="-1" y="0"/>
              <a:ext cx="2814434" cy="988648"/>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050" name="Center of Gravity in the Front"/>
            <p:cNvSpPr txBox="1"/>
            <p:nvPr/>
          </p:nvSpPr>
          <p:spPr>
            <a:xfrm>
              <a:off x="45719" y="123836"/>
              <a:ext cx="2722994" cy="7409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Center of Gravity in the Front</a:t>
              </a:r>
            </a:p>
          </p:txBody>
        </p:sp>
      </p:grpSp>
      <p:grpSp>
        <p:nvGrpSpPr>
          <p:cNvPr id="1054" name="Rectangle 8"/>
          <p:cNvGrpSpPr/>
          <p:nvPr/>
        </p:nvGrpSpPr>
        <p:grpSpPr>
          <a:xfrm>
            <a:off x="366917" y="4379445"/>
            <a:ext cx="2814434" cy="988649"/>
            <a:chOff x="0" y="0"/>
            <a:chExt cx="2814432" cy="988647"/>
          </a:xfrm>
        </p:grpSpPr>
        <p:sp>
          <p:nvSpPr>
            <p:cNvPr id="1052" name="Rectangle"/>
            <p:cNvSpPr/>
            <p:nvPr/>
          </p:nvSpPr>
          <p:spPr>
            <a:xfrm>
              <a:off x="-1" y="0"/>
              <a:ext cx="2814434" cy="988648"/>
            </a:xfrm>
            <a:prstGeom prst="rect">
              <a:avLst/>
            </a:prstGeom>
            <a:solidFill>
              <a:srgbClr val="0070C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053" name="Center of Gravity in the Rear"/>
            <p:cNvSpPr txBox="1"/>
            <p:nvPr/>
          </p:nvSpPr>
          <p:spPr>
            <a:xfrm>
              <a:off x="45719" y="123836"/>
              <a:ext cx="2722994" cy="7409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Center of Gravity in the Rear</a:t>
              </a:r>
            </a:p>
          </p:txBody>
        </p:sp>
      </p:grpSp>
      <p:sp>
        <p:nvSpPr>
          <p:cNvPr id="1055" name="TextBox 1"/>
          <p:cNvSpPr txBox="1"/>
          <p:nvPr/>
        </p:nvSpPr>
        <p:spPr>
          <a:xfrm>
            <a:off x="3973621" y="1570321"/>
            <a:ext cx="7686362" cy="3853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200">
                <a:solidFill>
                  <a:srgbClr val="8A339C"/>
                </a:solidFill>
              </a:defRPr>
            </a:lvl1pPr>
          </a:lstStyle>
          <a:p>
            <a:pPr/>
            <a:r>
              <a:t>Center of Gravity in the Rear</a:t>
            </a:r>
          </a:p>
        </p:txBody>
      </p:sp>
      <p:sp>
        <p:nvSpPr>
          <p:cNvPr id="1056" name="TextBox 4"/>
          <p:cNvSpPr txBox="1"/>
          <p:nvPr/>
        </p:nvSpPr>
        <p:spPr>
          <a:xfrm>
            <a:off x="4190051" y="4877217"/>
            <a:ext cx="7253498" cy="14521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lvl1pPr>
          </a:lstStyle>
          <a:p>
            <a:pPr/>
            <a:r>
              <a:t>A tipover can occur if the center of gravity is near the rear. This could be caused by tilting the mast back, stopping abruptly when traveling in reverse, quickly accelerating forward, or driving up a ramp.</a:t>
            </a:r>
          </a:p>
        </p:txBody>
      </p:sp>
      <p:pic>
        <p:nvPicPr>
          <p:cNvPr id="1057" name="Picture 6" descr="Picture 6"/>
          <p:cNvPicPr>
            <a:picLocks noChangeAspect="1"/>
          </p:cNvPicPr>
          <p:nvPr/>
        </p:nvPicPr>
        <p:blipFill>
          <a:blip r:embed="rId3">
            <a:extLst/>
          </a:blip>
          <a:stretch>
            <a:fillRect/>
          </a:stretch>
        </p:blipFill>
        <p:spPr>
          <a:xfrm>
            <a:off x="3927900" y="2130554"/>
            <a:ext cx="7777802" cy="272624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1" name="Title 3"/>
          <p:cNvSpPr txBox="1"/>
          <p:nvPr>
            <p:ph type="title"/>
          </p:nvPr>
        </p:nvSpPr>
        <p:spPr>
          <a:xfrm>
            <a:off x="83127" y="301537"/>
            <a:ext cx="8853055" cy="383217"/>
          </a:xfrm>
          <a:prstGeom prst="rect">
            <a:avLst/>
          </a:prstGeom>
        </p:spPr>
        <p:txBody>
          <a:bodyPr/>
          <a:lstStyle/>
          <a:p>
            <a:pPr/>
            <a:r>
              <a:t>What Can Cause a Tipover? (cont.)</a:t>
            </a:r>
          </a:p>
        </p:txBody>
      </p:sp>
      <p:sp>
        <p:nvSpPr>
          <p:cNvPr id="1062" name="Text Placeholder 4"/>
          <p:cNvSpPr txBox="1"/>
          <p:nvPr>
            <p:ph type="body" sz="half" idx="1"/>
          </p:nvPr>
        </p:nvSpPr>
        <p:spPr>
          <a:xfrm>
            <a:off x="308665" y="1033272"/>
            <a:ext cx="5139636" cy="5267412"/>
          </a:xfrm>
          <a:prstGeom prst="rect">
            <a:avLst/>
          </a:prstGeom>
        </p:spPr>
        <p:txBody>
          <a:bodyPr/>
          <a:lstStyle/>
          <a:p>
            <a:pPr/>
            <a:r>
              <a:t>Turning corner going up a ramp</a:t>
            </a:r>
          </a:p>
          <a:p>
            <a:pPr/>
            <a:r>
              <a:t>Abrupt stop with capacity load</a:t>
            </a:r>
          </a:p>
          <a:p>
            <a:pPr/>
            <a:r>
              <a:t>Turning corner with unbalanced load</a:t>
            </a:r>
          </a:p>
        </p:txBody>
      </p:sp>
      <p:grpSp>
        <p:nvGrpSpPr>
          <p:cNvPr id="1065" name="Picture Placeholder 6"/>
          <p:cNvGrpSpPr/>
          <p:nvPr/>
        </p:nvGrpSpPr>
        <p:grpSpPr>
          <a:xfrm>
            <a:off x="5522976" y="758951"/>
            <a:ext cx="6668725" cy="5916169"/>
            <a:chOff x="0" y="0"/>
            <a:chExt cx="6668723" cy="5916167"/>
          </a:xfrm>
        </p:grpSpPr>
        <p:sp>
          <p:nvSpPr>
            <p:cNvPr id="1063" name="Rectangle"/>
            <p:cNvSpPr/>
            <p:nvPr/>
          </p:nvSpPr>
          <p:spPr>
            <a:xfrm>
              <a:off x="0" y="0"/>
              <a:ext cx="6668724" cy="5916168"/>
            </a:xfrm>
            <a:prstGeom prst="rect">
              <a:avLst/>
            </a:prstGeom>
            <a:solidFill>
              <a:srgbClr val="FFF2CC"/>
            </a:solidFill>
            <a:ln w="12700" cap="flat">
              <a:noFill/>
              <a:miter lim="400000"/>
            </a:ln>
            <a:effectLst/>
          </p:spPr>
          <p:txBody>
            <a:bodyPr wrap="square" lIns="45719" tIns="45719" rIns="45719" bIns="45719" numCol="1" anchor="ctr">
              <a:noAutofit/>
            </a:bodyPr>
            <a:lstStyle/>
            <a:p>
              <a:pPr/>
            </a:p>
          </p:txBody>
        </p:sp>
        <p:pic>
          <p:nvPicPr>
            <p:cNvPr id="1064" name="image32.png" descr="image32.png"/>
            <p:cNvPicPr>
              <a:picLocks noChangeAspect="1"/>
            </p:cNvPicPr>
            <p:nvPr/>
          </p:nvPicPr>
          <p:blipFill>
            <a:blip r:embed="rId3">
              <a:extLst/>
            </a:blip>
            <a:srcRect l="7394" t="0" r="7394" b="0"/>
            <a:stretch>
              <a:fillRect/>
            </a:stretch>
          </p:blipFill>
          <p:spPr>
            <a:xfrm>
              <a:off x="0" y="0"/>
              <a:ext cx="6668724" cy="5916168"/>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9" name="Title 1"/>
          <p:cNvSpPr txBox="1"/>
          <p:nvPr>
            <p:ph type="title"/>
          </p:nvPr>
        </p:nvSpPr>
        <p:spPr>
          <a:xfrm>
            <a:off x="83127" y="301537"/>
            <a:ext cx="8853055" cy="383217"/>
          </a:xfrm>
          <a:prstGeom prst="rect">
            <a:avLst/>
          </a:prstGeom>
        </p:spPr>
        <p:txBody>
          <a:bodyPr/>
          <a:lstStyle/>
          <a:p>
            <a:pPr/>
            <a:r>
              <a:t>Attachments</a:t>
            </a:r>
          </a:p>
        </p:txBody>
      </p:sp>
      <p:sp>
        <p:nvSpPr>
          <p:cNvPr id="1070" name="Text Placeholder 3"/>
          <p:cNvSpPr txBox="1"/>
          <p:nvPr>
            <p:ph type="body" sz="quarter" idx="1"/>
          </p:nvPr>
        </p:nvSpPr>
        <p:spPr>
          <a:xfrm>
            <a:off x="775222" y="1021760"/>
            <a:ext cx="6071618" cy="612649"/>
          </a:xfrm>
          <a:prstGeom prst="rect">
            <a:avLst/>
          </a:prstGeom>
        </p:spPr>
        <p:txBody>
          <a:bodyPr/>
          <a:lstStyle/>
          <a:p>
            <a:pPr/>
            <a:r>
              <a:t>Operating clearances</a:t>
            </a:r>
          </a:p>
        </p:txBody>
      </p:sp>
      <p:sp>
        <p:nvSpPr>
          <p:cNvPr id="1071" name="Text Placeholder 4"/>
          <p:cNvSpPr/>
          <p:nvPr>
            <p:ph type="body" idx="22"/>
          </p:nvPr>
        </p:nvSpPr>
        <p:spPr>
          <a:prstGeom prst="rect">
            <a:avLst/>
          </a:prstGeom>
          <a:extLst>
            <a:ext uri="{C572A759-6A51-4108-AA02-DFA0A04FC94B}">
              <ma14:wrappingTextBoxFlag xmlns:ma14="http://schemas.microsoft.com/office/mac/drawingml/2011/main" val="1"/>
            </a:ext>
          </a:extLst>
        </p:spPr>
        <p:txBody>
          <a:bodyPr/>
          <a:lstStyle>
            <a:lvl1pPr marL="0" indent="109627">
              <a:lnSpc>
                <a:spcPts val="1700"/>
              </a:lnSpc>
              <a:spcBef>
                <a:spcPts val="900"/>
              </a:spcBef>
              <a:buSzTx/>
              <a:buFontTx/>
              <a:buNone/>
              <a:defRPr>
                <a:solidFill>
                  <a:srgbClr val="262626"/>
                </a:solidFill>
              </a:defRPr>
            </a:lvl1pPr>
          </a:lstStyle>
          <a:p>
            <a:pPr/>
            <a:r>
              <a:t>Capacity</a:t>
            </a:r>
          </a:p>
        </p:txBody>
      </p:sp>
      <p:sp>
        <p:nvSpPr>
          <p:cNvPr id="1072" name="Text Placeholder 5"/>
          <p:cNvSpPr/>
          <p:nvPr>
            <p:ph type="body" idx="23"/>
          </p:nvPr>
        </p:nvSpPr>
        <p:spPr>
          <a:prstGeom prst="rect">
            <a:avLst/>
          </a:prstGeom>
          <a:extLst>
            <a:ext uri="{C572A759-6A51-4108-AA02-DFA0A04FC94B}">
              <ma14:wrappingTextBoxFlag xmlns:ma14="http://schemas.microsoft.com/office/mac/drawingml/2011/main" val="1"/>
            </a:ext>
          </a:extLst>
        </p:spPr>
        <p:txBody>
          <a:bodyPr/>
          <a:lstStyle>
            <a:lvl1pPr marL="0" indent="109627">
              <a:lnSpc>
                <a:spcPts val="1700"/>
              </a:lnSpc>
              <a:spcBef>
                <a:spcPts val="900"/>
              </a:spcBef>
              <a:buSzTx/>
              <a:buFontTx/>
              <a:buNone/>
              <a:defRPr>
                <a:solidFill>
                  <a:srgbClr val="262626"/>
                </a:solidFill>
              </a:defRPr>
            </a:lvl1pPr>
          </a:lstStyle>
          <a:p>
            <a:pPr/>
            <a:r>
              <a:t>Stability and load center</a:t>
            </a:r>
          </a:p>
        </p:txBody>
      </p:sp>
      <p:sp>
        <p:nvSpPr>
          <p:cNvPr id="1073" name="TextBox 19"/>
          <p:cNvSpPr txBox="1"/>
          <p:nvPr/>
        </p:nvSpPr>
        <p:spPr>
          <a:xfrm>
            <a:off x="7716835" y="4566820"/>
            <a:ext cx="1861987" cy="243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000">
                <a:latin typeface="Articulate"/>
                <a:ea typeface="Articulate"/>
                <a:cs typeface="Articulate"/>
                <a:sym typeface="Articulate"/>
              </a:defRPr>
            </a:lvl1pPr>
          </a:lstStyle>
          <a:p>
            <a:pPr/>
            <a:r>
              <a:t>Photo courtesy of grainger.com</a:t>
            </a:r>
          </a:p>
        </p:txBody>
      </p:sp>
      <p:grpSp>
        <p:nvGrpSpPr>
          <p:cNvPr id="1076" name="Picture Placeholder 8"/>
          <p:cNvGrpSpPr/>
          <p:nvPr/>
        </p:nvGrpSpPr>
        <p:grpSpPr>
          <a:xfrm>
            <a:off x="5729308" y="-4898"/>
            <a:ext cx="8218789" cy="6643824"/>
            <a:chOff x="0" y="0"/>
            <a:chExt cx="8218788" cy="6643823"/>
          </a:xfrm>
        </p:grpSpPr>
        <p:sp>
          <p:nvSpPr>
            <p:cNvPr id="1074" name="Rectangle"/>
            <p:cNvSpPr/>
            <p:nvPr/>
          </p:nvSpPr>
          <p:spPr>
            <a:xfrm>
              <a:off x="0" y="0"/>
              <a:ext cx="8218789" cy="6643824"/>
            </a:xfrm>
            <a:prstGeom prst="rect">
              <a:avLst/>
            </a:prstGeom>
            <a:solidFill>
              <a:srgbClr val="FFF2CC"/>
            </a:solidFill>
            <a:ln w="12700" cap="flat">
              <a:noFill/>
              <a:miter lim="400000"/>
            </a:ln>
            <a:effectLst/>
          </p:spPr>
          <p:txBody>
            <a:bodyPr wrap="square" lIns="45719" tIns="45719" rIns="45719" bIns="45719" numCol="1" anchor="ctr">
              <a:noAutofit/>
            </a:bodyPr>
            <a:lstStyle/>
            <a:p>
              <a:pPr/>
            </a:p>
          </p:txBody>
        </p:sp>
        <p:pic>
          <p:nvPicPr>
            <p:cNvPr id="1075" name="image33.png" descr="image33.png"/>
            <p:cNvPicPr>
              <a:picLocks noChangeAspect="1"/>
            </p:cNvPicPr>
            <p:nvPr/>
          </p:nvPicPr>
          <p:blipFill>
            <a:blip r:embed="rId3">
              <a:extLst/>
            </a:blip>
            <a:srcRect l="143" t="0" r="142" b="0"/>
            <a:stretch>
              <a:fillRect/>
            </a:stretch>
          </p:blipFill>
          <p:spPr>
            <a:xfrm>
              <a:off x="0" y="0"/>
              <a:ext cx="8218789" cy="6643824"/>
            </a:xfrm>
            <a:prstGeom prst="rect">
              <a:avLst/>
            </a:prstGeom>
            <a:ln w="57150" cap="flat">
              <a:solidFill>
                <a:srgbClr val="000000"/>
              </a:solidFill>
              <a:prstDash val="solid"/>
              <a:round/>
            </a:ln>
            <a:effectLst/>
          </p:spPr>
        </p:pic>
      </p:gr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0"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1081" name="Title 7"/>
          <p:cNvSpPr txBox="1"/>
          <p:nvPr>
            <p:ph type="title"/>
          </p:nvPr>
        </p:nvSpPr>
        <p:spPr>
          <a:xfrm>
            <a:off x="83127" y="301537"/>
            <a:ext cx="8853055" cy="383217"/>
          </a:xfrm>
          <a:prstGeom prst="rect">
            <a:avLst/>
          </a:prstGeom>
        </p:spPr>
        <p:txBody>
          <a:bodyPr/>
          <a:lstStyle/>
          <a:p>
            <a:pPr/>
            <a:r>
              <a:t>Operating Hazards: Pedestrians</a:t>
            </a:r>
          </a:p>
        </p:txBody>
      </p:sp>
      <p:sp>
        <p:nvSpPr>
          <p:cNvPr id="1082" name="Rectangle 10"/>
          <p:cNvSpPr/>
          <p:nvPr/>
        </p:nvSpPr>
        <p:spPr>
          <a:xfrm>
            <a:off x="-2" y="1570321"/>
            <a:ext cx="4054401"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1085" name="Rectangle 11"/>
          <p:cNvGrpSpPr/>
          <p:nvPr/>
        </p:nvGrpSpPr>
        <p:grpSpPr>
          <a:xfrm>
            <a:off x="366918" y="1895488"/>
            <a:ext cx="3394377" cy="644011"/>
            <a:chOff x="0" y="0"/>
            <a:chExt cx="3394376" cy="644010"/>
          </a:xfrm>
        </p:grpSpPr>
        <p:sp>
          <p:nvSpPr>
            <p:cNvPr id="1083"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084" name="Obstructed View"/>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Obstructed View</a:t>
              </a:r>
            </a:p>
          </p:txBody>
        </p:sp>
      </p:grpSp>
      <p:grpSp>
        <p:nvGrpSpPr>
          <p:cNvPr id="1088" name="Rectangle 12"/>
          <p:cNvGrpSpPr/>
          <p:nvPr/>
        </p:nvGrpSpPr>
        <p:grpSpPr>
          <a:xfrm>
            <a:off x="366918" y="2644169"/>
            <a:ext cx="3394377" cy="644012"/>
            <a:chOff x="0" y="0"/>
            <a:chExt cx="3394376" cy="644010"/>
          </a:xfrm>
        </p:grpSpPr>
        <p:sp>
          <p:nvSpPr>
            <p:cNvPr id="1086"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087" name="Blind Turns"/>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Blind Turns</a:t>
              </a:r>
            </a:p>
          </p:txBody>
        </p:sp>
      </p:grpSp>
      <p:grpSp>
        <p:nvGrpSpPr>
          <p:cNvPr id="1091" name="Rectangle 13"/>
          <p:cNvGrpSpPr/>
          <p:nvPr/>
        </p:nvGrpSpPr>
        <p:grpSpPr>
          <a:xfrm>
            <a:off x="366918" y="4141532"/>
            <a:ext cx="3394377" cy="644011"/>
            <a:chOff x="0" y="0"/>
            <a:chExt cx="3394376" cy="644010"/>
          </a:xfrm>
        </p:grpSpPr>
        <p:sp>
          <p:nvSpPr>
            <p:cNvPr id="1089"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090" name="Unaware Pedestrians"/>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Unaware Pedestrians</a:t>
              </a:r>
            </a:p>
          </p:txBody>
        </p:sp>
      </p:grpSp>
      <p:grpSp>
        <p:nvGrpSpPr>
          <p:cNvPr id="1094" name="Rectangle 8"/>
          <p:cNvGrpSpPr/>
          <p:nvPr/>
        </p:nvGrpSpPr>
        <p:grpSpPr>
          <a:xfrm>
            <a:off x="366918" y="3392851"/>
            <a:ext cx="3394377" cy="644011"/>
            <a:chOff x="0" y="0"/>
            <a:chExt cx="3394376" cy="644010"/>
          </a:xfrm>
        </p:grpSpPr>
        <p:sp>
          <p:nvSpPr>
            <p:cNvPr id="1092"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093" name="Speeding"/>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Speeding</a:t>
              </a:r>
            </a:p>
          </p:txBody>
        </p:sp>
      </p:grpSp>
      <p:grpSp>
        <p:nvGrpSpPr>
          <p:cNvPr id="1097" name="Rectangle 1"/>
          <p:cNvGrpSpPr/>
          <p:nvPr/>
        </p:nvGrpSpPr>
        <p:grpSpPr>
          <a:xfrm>
            <a:off x="366918" y="4890215"/>
            <a:ext cx="3394377" cy="644011"/>
            <a:chOff x="0" y="0"/>
            <a:chExt cx="3394376" cy="644010"/>
          </a:xfrm>
        </p:grpSpPr>
        <p:sp>
          <p:nvSpPr>
            <p:cNvPr id="1095"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096" name="Horseplay"/>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Horseplay</a:t>
              </a:r>
            </a:p>
          </p:txBody>
        </p:sp>
      </p:grpSp>
      <p:sp>
        <p:nvSpPr>
          <p:cNvPr id="1098" name="TextBox 2"/>
          <p:cNvSpPr txBox="1"/>
          <p:nvPr/>
        </p:nvSpPr>
        <p:spPr>
          <a:xfrm>
            <a:off x="4467037" y="5712479"/>
            <a:ext cx="7156837" cy="3853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lvl1pPr>
          </a:lstStyle>
          <a:p>
            <a:pPr/>
            <a:r>
              <a:t>Most accidents with forklifts involve pedestrians. </a:t>
            </a:r>
          </a:p>
        </p:txBody>
      </p:sp>
      <p:pic>
        <p:nvPicPr>
          <p:cNvPr id="1099" name="Picture 3" descr="Picture 3"/>
          <p:cNvPicPr>
            <a:picLocks noChangeAspect="1"/>
          </p:cNvPicPr>
          <p:nvPr/>
        </p:nvPicPr>
        <p:blipFill>
          <a:blip r:embed="rId3">
            <a:extLst/>
          </a:blip>
          <a:srcRect l="0" t="7769" r="0" b="0"/>
          <a:stretch>
            <a:fillRect/>
          </a:stretch>
        </p:blipFill>
        <p:spPr>
          <a:xfrm>
            <a:off x="4421316" y="1570320"/>
            <a:ext cx="7248278" cy="3955841"/>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3"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1104" name="Title 7"/>
          <p:cNvSpPr txBox="1"/>
          <p:nvPr>
            <p:ph type="title"/>
          </p:nvPr>
        </p:nvSpPr>
        <p:spPr>
          <a:xfrm>
            <a:off x="83127" y="301537"/>
            <a:ext cx="8853055" cy="383217"/>
          </a:xfrm>
          <a:prstGeom prst="rect">
            <a:avLst/>
          </a:prstGeom>
        </p:spPr>
        <p:txBody>
          <a:bodyPr/>
          <a:lstStyle/>
          <a:p>
            <a:pPr/>
            <a:r>
              <a:t>Operating Hazards: Pedestrians</a:t>
            </a:r>
          </a:p>
        </p:txBody>
      </p:sp>
      <p:sp>
        <p:nvSpPr>
          <p:cNvPr id="1105" name="Rectangle 10"/>
          <p:cNvSpPr/>
          <p:nvPr/>
        </p:nvSpPr>
        <p:spPr>
          <a:xfrm>
            <a:off x="-2" y="1570321"/>
            <a:ext cx="4054401"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1108" name="Rectangle 11"/>
          <p:cNvGrpSpPr/>
          <p:nvPr/>
        </p:nvGrpSpPr>
        <p:grpSpPr>
          <a:xfrm>
            <a:off x="366918" y="1895488"/>
            <a:ext cx="3394377" cy="644011"/>
            <a:chOff x="0" y="0"/>
            <a:chExt cx="3394376" cy="644010"/>
          </a:xfrm>
        </p:grpSpPr>
        <p:sp>
          <p:nvSpPr>
            <p:cNvPr id="1106" name="Rectangle"/>
            <p:cNvSpPr/>
            <p:nvPr/>
          </p:nvSpPr>
          <p:spPr>
            <a:xfrm>
              <a:off x="0" y="-1"/>
              <a:ext cx="3394377" cy="644012"/>
            </a:xfrm>
            <a:prstGeom prst="rect">
              <a:avLst/>
            </a:prstGeom>
            <a:solidFill>
              <a:srgbClr val="0070C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107" name="Obstructed View"/>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Obstructed View</a:t>
              </a:r>
            </a:p>
          </p:txBody>
        </p:sp>
      </p:grpSp>
      <p:grpSp>
        <p:nvGrpSpPr>
          <p:cNvPr id="1111" name="Rectangle 12"/>
          <p:cNvGrpSpPr/>
          <p:nvPr/>
        </p:nvGrpSpPr>
        <p:grpSpPr>
          <a:xfrm>
            <a:off x="366918" y="2644169"/>
            <a:ext cx="3394377" cy="644012"/>
            <a:chOff x="0" y="0"/>
            <a:chExt cx="3394376" cy="644010"/>
          </a:xfrm>
        </p:grpSpPr>
        <p:sp>
          <p:nvSpPr>
            <p:cNvPr id="1109"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110" name="Blind Turns"/>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Blind Turns</a:t>
              </a:r>
            </a:p>
          </p:txBody>
        </p:sp>
      </p:grpSp>
      <p:grpSp>
        <p:nvGrpSpPr>
          <p:cNvPr id="1114" name="Rectangle 13"/>
          <p:cNvGrpSpPr/>
          <p:nvPr/>
        </p:nvGrpSpPr>
        <p:grpSpPr>
          <a:xfrm>
            <a:off x="366918" y="4141532"/>
            <a:ext cx="3394377" cy="644011"/>
            <a:chOff x="0" y="0"/>
            <a:chExt cx="3394376" cy="644010"/>
          </a:xfrm>
        </p:grpSpPr>
        <p:sp>
          <p:nvSpPr>
            <p:cNvPr id="1112"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113" name="Unaware Pedestrians"/>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Unaware Pedestrians</a:t>
              </a:r>
            </a:p>
          </p:txBody>
        </p:sp>
      </p:grpSp>
      <p:grpSp>
        <p:nvGrpSpPr>
          <p:cNvPr id="1117" name="Rectangle 8"/>
          <p:cNvGrpSpPr/>
          <p:nvPr/>
        </p:nvGrpSpPr>
        <p:grpSpPr>
          <a:xfrm>
            <a:off x="366918" y="3392851"/>
            <a:ext cx="3394377" cy="644011"/>
            <a:chOff x="0" y="0"/>
            <a:chExt cx="3394376" cy="644010"/>
          </a:xfrm>
        </p:grpSpPr>
        <p:sp>
          <p:nvSpPr>
            <p:cNvPr id="1115"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116" name="Speeding"/>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Speeding</a:t>
              </a:r>
            </a:p>
          </p:txBody>
        </p:sp>
      </p:grpSp>
      <p:grpSp>
        <p:nvGrpSpPr>
          <p:cNvPr id="1120" name="Rectangle 1"/>
          <p:cNvGrpSpPr/>
          <p:nvPr/>
        </p:nvGrpSpPr>
        <p:grpSpPr>
          <a:xfrm>
            <a:off x="366918" y="4890215"/>
            <a:ext cx="3394377" cy="644011"/>
            <a:chOff x="0" y="0"/>
            <a:chExt cx="3394376" cy="644010"/>
          </a:xfrm>
        </p:grpSpPr>
        <p:sp>
          <p:nvSpPr>
            <p:cNvPr id="1118"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119" name="Horseplay"/>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Horseplay</a:t>
              </a:r>
            </a:p>
          </p:txBody>
        </p:sp>
      </p:grpSp>
      <p:sp>
        <p:nvSpPr>
          <p:cNvPr id="1121" name="TextBox 2"/>
          <p:cNvSpPr txBox="1"/>
          <p:nvPr/>
        </p:nvSpPr>
        <p:spPr>
          <a:xfrm>
            <a:off x="4467036" y="5247071"/>
            <a:ext cx="7161333" cy="10965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lvl1pPr>
          </a:lstStyle>
          <a:p>
            <a:pPr/>
            <a:r>
              <a:t>Having an obstructed view is a common hazard. The operator can’t see the pedestrian because of a load or an obstruction in the path.</a:t>
            </a:r>
          </a:p>
        </p:txBody>
      </p:sp>
      <p:sp>
        <p:nvSpPr>
          <p:cNvPr id="1122" name="TextBox 3"/>
          <p:cNvSpPr txBox="1"/>
          <p:nvPr/>
        </p:nvSpPr>
        <p:spPr>
          <a:xfrm>
            <a:off x="4100116" y="1570321"/>
            <a:ext cx="7912814" cy="3853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200">
                <a:solidFill>
                  <a:srgbClr val="8A339C"/>
                </a:solidFill>
              </a:defRPr>
            </a:lvl1pPr>
          </a:lstStyle>
          <a:p>
            <a:pPr/>
            <a:r>
              <a:t>Obstructed View</a:t>
            </a:r>
          </a:p>
        </p:txBody>
      </p:sp>
      <p:pic>
        <p:nvPicPr>
          <p:cNvPr id="1123" name="Picture 16" descr="Picture 16"/>
          <p:cNvPicPr>
            <a:picLocks noChangeAspect="1"/>
          </p:cNvPicPr>
          <p:nvPr/>
        </p:nvPicPr>
        <p:blipFill>
          <a:blip r:embed="rId3">
            <a:extLst/>
          </a:blip>
          <a:srcRect l="0" t="28700" r="0" b="7868"/>
          <a:stretch>
            <a:fillRect/>
          </a:stretch>
        </p:blipFill>
        <p:spPr>
          <a:xfrm>
            <a:off x="4421315" y="2109421"/>
            <a:ext cx="7252773" cy="3130913"/>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91" name="Picture 8" descr="Picture 8"/>
          <p:cNvPicPr>
            <a:picLocks noChangeAspect="1"/>
          </p:cNvPicPr>
          <p:nvPr/>
        </p:nvPicPr>
        <p:blipFill>
          <a:blip r:embed="rId2">
            <a:extLst/>
          </a:blip>
          <a:stretch>
            <a:fillRect/>
          </a:stretch>
        </p:blipFill>
        <p:spPr>
          <a:xfrm>
            <a:off x="2301702" y="1371600"/>
            <a:ext cx="9890298" cy="5285233"/>
          </a:xfrm>
          <a:prstGeom prst="rect">
            <a:avLst/>
          </a:prstGeom>
          <a:ln w="12700">
            <a:miter lim="400000"/>
          </a:ln>
        </p:spPr>
      </p:pic>
      <p:sp>
        <p:nvSpPr>
          <p:cNvPr id="592" name="Title 2"/>
          <p:cNvSpPr txBox="1"/>
          <p:nvPr>
            <p:ph type="title"/>
          </p:nvPr>
        </p:nvSpPr>
        <p:spPr>
          <a:xfrm>
            <a:off x="83127" y="301537"/>
            <a:ext cx="8853055" cy="383217"/>
          </a:xfrm>
          <a:prstGeom prst="rect">
            <a:avLst/>
          </a:prstGeom>
        </p:spPr>
        <p:txBody>
          <a:bodyPr/>
          <a:lstStyle/>
          <a:p>
            <a:pPr/>
            <a:r>
              <a:t>About This Module</a:t>
            </a:r>
          </a:p>
        </p:txBody>
      </p:sp>
      <p:sp>
        <p:nvSpPr>
          <p:cNvPr id="593" name="Text Background"/>
          <p:cNvSpPr/>
          <p:nvPr/>
        </p:nvSpPr>
        <p:spPr>
          <a:xfrm>
            <a:off x="228599" y="1132608"/>
            <a:ext cx="8520547" cy="4946074"/>
          </a:xfrm>
          <a:prstGeom prst="rect">
            <a:avLst/>
          </a:prstGeom>
          <a:solidFill>
            <a:srgbClr val="D3E7B2">
              <a:alpha val="70000"/>
            </a:srgbClr>
          </a:solidFill>
          <a:ln w="12700">
            <a:miter lim="400000"/>
          </a:ln>
        </p:spPr>
        <p:txBody>
          <a:bodyPr lIns="45719" rIns="45719" anchor="ctr"/>
          <a:lstStyle/>
          <a:p>
            <a:pPr algn="ctr">
              <a:defRPr sz="1000">
                <a:solidFill>
                  <a:srgbClr val="FFFFFF"/>
                </a:solidFill>
              </a:defRPr>
            </a:pPr>
          </a:p>
        </p:txBody>
      </p:sp>
      <p:sp>
        <p:nvSpPr>
          <p:cNvPr id="594" name="Text"/>
          <p:cNvSpPr txBox="1"/>
          <p:nvPr/>
        </p:nvSpPr>
        <p:spPr>
          <a:xfrm>
            <a:off x="342217" y="1354558"/>
            <a:ext cx="8075098" cy="220091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indent="109627" defTabSz="913554">
              <a:lnSpc>
                <a:spcPts val="1700"/>
              </a:lnSpc>
              <a:spcBef>
                <a:spcPts val="900"/>
              </a:spcBef>
              <a:defRPr sz="2200"/>
            </a:pPr>
            <a:r>
              <a:t>At the completion of this module, the participant will be able to:</a:t>
            </a:r>
            <a:endParaRPr sz="1300">
              <a:latin typeface="Open Sans"/>
              <a:ea typeface="Open Sans"/>
              <a:cs typeface="Open Sans"/>
              <a:sym typeface="Open Sans"/>
            </a:endParaRPr>
          </a:p>
          <a:p>
            <a:pPr marL="452526" indent="-342900" defTabSz="913554">
              <a:lnSpc>
                <a:spcPts val="1700"/>
              </a:lnSpc>
              <a:spcBef>
                <a:spcPts val="900"/>
              </a:spcBef>
              <a:buSzPct val="100000"/>
              <a:buFont typeface="Arial"/>
              <a:buChar char="•"/>
              <a:defRPr sz="2200"/>
            </a:pPr>
            <a:r>
              <a:t>Be familiar with how a forklift works.</a:t>
            </a:r>
            <a:endParaRPr sz="1300">
              <a:latin typeface="Open Sans"/>
              <a:ea typeface="Open Sans"/>
              <a:cs typeface="Open Sans"/>
              <a:sym typeface="Open Sans"/>
            </a:endParaRPr>
          </a:p>
          <a:p>
            <a:pPr marL="452526" indent="-342900" defTabSz="913554">
              <a:lnSpc>
                <a:spcPts val="1700"/>
              </a:lnSpc>
              <a:spcBef>
                <a:spcPts val="900"/>
              </a:spcBef>
              <a:buSzPct val="100000"/>
              <a:buFont typeface="Arial"/>
              <a:buChar char="•"/>
              <a:defRPr sz="2200"/>
            </a:pPr>
            <a:r>
              <a:t>Recognize how operating a forklift is different from driving a car.</a:t>
            </a:r>
            <a:endParaRPr sz="1300">
              <a:latin typeface="Open Sans"/>
              <a:ea typeface="Open Sans"/>
              <a:cs typeface="Open Sans"/>
              <a:sym typeface="Open Sans"/>
            </a:endParaRPr>
          </a:p>
          <a:p>
            <a:pPr marL="452526" indent="-342900" defTabSz="913554">
              <a:lnSpc>
                <a:spcPts val="1700"/>
              </a:lnSpc>
              <a:spcBef>
                <a:spcPts val="900"/>
              </a:spcBef>
              <a:buSzPct val="100000"/>
              <a:buFont typeface="Arial"/>
              <a:buChar char="•"/>
              <a:defRPr sz="2200"/>
            </a:pPr>
            <a:r>
              <a:t>Demonstrate the basic principles of operating a forklift safely and skillfully.</a:t>
            </a:r>
            <a:endParaRPr sz="1300">
              <a:latin typeface="Open Sans"/>
              <a:ea typeface="Open Sans"/>
              <a:cs typeface="Open Sans"/>
              <a:sym typeface="Open Sans"/>
            </a:endParaRPr>
          </a:p>
          <a:p>
            <a:pPr marL="452526" indent="-342900" defTabSz="913554">
              <a:lnSpc>
                <a:spcPts val="1700"/>
              </a:lnSpc>
              <a:spcBef>
                <a:spcPts val="900"/>
              </a:spcBef>
              <a:buSzPct val="100000"/>
              <a:buFont typeface="Arial"/>
              <a:buChar char="•"/>
              <a:defRPr sz="2200"/>
            </a:pPr>
            <a:r>
              <a:t>Identify the hazards of operating a forklift in the workplace.</a:t>
            </a:r>
            <a:endParaRPr sz="1300">
              <a:latin typeface="Open Sans"/>
              <a:ea typeface="Open Sans"/>
              <a:cs typeface="Open Sans"/>
              <a:sym typeface="Open Sans"/>
            </a:endParaRPr>
          </a:p>
          <a:p>
            <a:pPr marL="452526" indent="-342900" defTabSz="913554">
              <a:lnSpc>
                <a:spcPts val="1700"/>
              </a:lnSpc>
              <a:spcBef>
                <a:spcPts val="900"/>
              </a:spcBef>
              <a:buSzPct val="100000"/>
              <a:buFont typeface="Arial"/>
              <a:buChar char="•"/>
              <a:defRPr sz="2200"/>
            </a:pPr>
            <a:r>
              <a:t>Inspect and maintain a forklift properly.</a:t>
            </a:r>
          </a:p>
        </p:txBody>
      </p:sp>
      <p:sp>
        <p:nvSpPr>
          <p:cNvPr id="595" name="Button Bar"/>
          <p:cNvSpPr/>
          <p:nvPr/>
        </p:nvSpPr>
        <p:spPr>
          <a:xfrm>
            <a:off x="-114300" y="767882"/>
            <a:ext cx="8988133" cy="4582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75" y="0"/>
                </a:lnTo>
                <a:lnTo>
                  <a:pt x="21600" y="0"/>
                </a:lnTo>
                <a:lnTo>
                  <a:pt x="21325" y="21600"/>
                </a:lnTo>
                <a:close/>
              </a:path>
            </a:pathLst>
          </a:custGeom>
          <a:solidFill>
            <a:srgbClr val="595959"/>
          </a:solidFill>
          <a:ln w="12700">
            <a:miter lim="400000"/>
          </a:ln>
        </p:spPr>
        <p:txBody>
          <a:bodyPr lIns="45719" rIns="45719" anchor="ctr"/>
          <a:lstStyle/>
          <a:p>
            <a:pPr algn="ctr">
              <a:defRPr sz="1000">
                <a:solidFill>
                  <a:srgbClr val="FFFFFF"/>
                </a:solidFill>
              </a:defRPr>
            </a:pPr>
          </a:p>
        </p:txBody>
      </p:sp>
      <p:grpSp>
        <p:nvGrpSpPr>
          <p:cNvPr id="598" name="Overview Button"/>
          <p:cNvGrpSpPr/>
          <p:nvPr/>
        </p:nvGrpSpPr>
        <p:grpSpPr>
          <a:xfrm>
            <a:off x="228599" y="767881"/>
            <a:ext cx="1444338" cy="458248"/>
            <a:chOff x="0" y="0"/>
            <a:chExt cx="1444336" cy="458246"/>
          </a:xfrm>
        </p:grpSpPr>
        <p:sp>
          <p:nvSpPr>
            <p:cNvPr id="596" name="Rectangle"/>
            <p:cNvSpPr/>
            <p:nvPr/>
          </p:nvSpPr>
          <p:spPr>
            <a:xfrm>
              <a:off x="-1" y="-1"/>
              <a:ext cx="1444338" cy="458248"/>
            </a:xfrm>
            <a:prstGeom prst="rect">
              <a:avLst/>
            </a:prstGeom>
            <a:solidFill>
              <a:srgbClr val="3C3C3C"/>
            </a:solidFill>
            <a:ln w="12700" cap="flat">
              <a:noFill/>
              <a:miter lim="400000"/>
            </a:ln>
            <a:effectLst/>
          </p:spPr>
          <p:txBody>
            <a:bodyPr wrap="square" lIns="45719" tIns="45719" rIns="45719" bIns="45719" numCol="1" anchor="ctr">
              <a:noAutofit/>
            </a:bodyPr>
            <a:lstStyle/>
            <a:p>
              <a:pPr algn="ctr">
                <a:lnSpc>
                  <a:spcPts val="1400"/>
                </a:lnSpc>
                <a:defRPr>
                  <a:solidFill>
                    <a:srgbClr val="FFFFFF"/>
                  </a:solidFill>
                </a:defRPr>
              </a:pPr>
            </a:p>
          </p:txBody>
        </p:sp>
        <p:sp>
          <p:nvSpPr>
            <p:cNvPr id="597" name="OVERVIEW"/>
            <p:cNvSpPr txBox="1"/>
            <p:nvPr/>
          </p:nvSpPr>
          <p:spPr>
            <a:xfrm>
              <a:off x="45719" y="90058"/>
              <a:ext cx="1352898" cy="2781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lnSpc>
                  <a:spcPts val="1400"/>
                </a:lnSpc>
                <a:defRPr sz="1400">
                  <a:solidFill>
                    <a:srgbClr val="FFFFFF"/>
                  </a:solidFill>
                </a:defRPr>
              </a:lvl1pPr>
            </a:lstStyle>
            <a:p>
              <a:pPr/>
              <a:r>
                <a:t>OVERVIEW</a:t>
              </a:r>
            </a:p>
          </p:txBody>
        </p:sp>
      </p:grpSp>
      <p:grpSp>
        <p:nvGrpSpPr>
          <p:cNvPr id="601" name="LO Button"/>
          <p:cNvGrpSpPr/>
          <p:nvPr/>
        </p:nvGrpSpPr>
        <p:grpSpPr>
          <a:xfrm>
            <a:off x="1672936" y="767881"/>
            <a:ext cx="1444337" cy="458248"/>
            <a:chOff x="0" y="0"/>
            <a:chExt cx="1444336" cy="458246"/>
          </a:xfrm>
        </p:grpSpPr>
        <p:sp>
          <p:nvSpPr>
            <p:cNvPr id="599" name="Rectangle"/>
            <p:cNvSpPr/>
            <p:nvPr/>
          </p:nvSpPr>
          <p:spPr>
            <a:xfrm>
              <a:off x="-1" y="-1"/>
              <a:ext cx="1444338" cy="458248"/>
            </a:xfrm>
            <a:prstGeom prst="rect">
              <a:avLst/>
            </a:prstGeom>
            <a:gradFill flip="none" rotWithShape="1">
              <a:gsLst>
                <a:gs pos="0">
                  <a:srgbClr val="698129"/>
                </a:gs>
                <a:gs pos="50000">
                  <a:srgbClr val="98BA3B"/>
                </a:gs>
                <a:gs pos="100000">
                  <a:srgbClr val="B5DF47"/>
                </a:gs>
              </a:gsLst>
              <a:lin ang="16200000" scaled="0"/>
            </a:gradFill>
            <a:ln w="12700" cap="flat">
              <a:noFill/>
              <a:miter lim="400000"/>
            </a:ln>
            <a:effectLst/>
          </p:spPr>
          <p:txBody>
            <a:bodyPr wrap="square" lIns="45719" tIns="45719" rIns="45719" bIns="45719" numCol="1" anchor="ctr">
              <a:noAutofit/>
            </a:bodyPr>
            <a:lstStyle/>
            <a:p>
              <a:pPr algn="ctr">
                <a:lnSpc>
                  <a:spcPts val="1400"/>
                </a:lnSpc>
                <a:defRPr>
                  <a:solidFill>
                    <a:srgbClr val="FFFFFF"/>
                  </a:solidFill>
                </a:defRPr>
              </a:pPr>
            </a:p>
          </p:txBody>
        </p:sp>
        <p:sp>
          <p:nvSpPr>
            <p:cNvPr id="600" name="LEARNING…"/>
            <p:cNvSpPr txBox="1"/>
            <p:nvPr/>
          </p:nvSpPr>
          <p:spPr>
            <a:xfrm>
              <a:off x="45719" y="1158"/>
              <a:ext cx="1352898" cy="4559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lnSpc>
                  <a:spcPts val="1400"/>
                </a:lnSpc>
                <a:defRPr b="1" sz="1400">
                  <a:solidFill>
                    <a:srgbClr val="FFFFFF"/>
                  </a:solidFill>
                </a:defRPr>
              </a:pPr>
              <a:r>
                <a:t>LEARNING</a:t>
              </a:r>
            </a:p>
            <a:p>
              <a:pPr algn="ctr">
                <a:lnSpc>
                  <a:spcPts val="1400"/>
                </a:lnSpc>
                <a:defRPr b="1" sz="1400">
                  <a:solidFill>
                    <a:srgbClr val="FFFFFF"/>
                  </a:solidFill>
                </a:defRPr>
              </a:pPr>
              <a:r>
                <a:t>OBJECTIVES</a:t>
              </a:r>
            </a:p>
          </p:txBody>
        </p:sp>
      </p:gr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7"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1128" name="Title 7"/>
          <p:cNvSpPr txBox="1"/>
          <p:nvPr>
            <p:ph type="title"/>
          </p:nvPr>
        </p:nvSpPr>
        <p:spPr>
          <a:xfrm>
            <a:off x="83127" y="301537"/>
            <a:ext cx="8853055" cy="383217"/>
          </a:xfrm>
          <a:prstGeom prst="rect">
            <a:avLst/>
          </a:prstGeom>
        </p:spPr>
        <p:txBody>
          <a:bodyPr/>
          <a:lstStyle/>
          <a:p>
            <a:pPr/>
            <a:r>
              <a:t>Operating Hazards: Pedestrians</a:t>
            </a:r>
          </a:p>
        </p:txBody>
      </p:sp>
      <p:sp>
        <p:nvSpPr>
          <p:cNvPr id="1129" name="Rectangle 10"/>
          <p:cNvSpPr/>
          <p:nvPr/>
        </p:nvSpPr>
        <p:spPr>
          <a:xfrm>
            <a:off x="-2" y="1570321"/>
            <a:ext cx="4054401"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1132" name="Rectangle 11"/>
          <p:cNvGrpSpPr/>
          <p:nvPr/>
        </p:nvGrpSpPr>
        <p:grpSpPr>
          <a:xfrm>
            <a:off x="366918" y="1895488"/>
            <a:ext cx="3394377" cy="644011"/>
            <a:chOff x="0" y="0"/>
            <a:chExt cx="3394376" cy="644010"/>
          </a:xfrm>
        </p:grpSpPr>
        <p:sp>
          <p:nvSpPr>
            <p:cNvPr id="1130"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131" name="Obstructed View"/>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Obstructed View</a:t>
              </a:r>
            </a:p>
          </p:txBody>
        </p:sp>
      </p:grpSp>
      <p:grpSp>
        <p:nvGrpSpPr>
          <p:cNvPr id="1135" name="Rectangle 12"/>
          <p:cNvGrpSpPr/>
          <p:nvPr/>
        </p:nvGrpSpPr>
        <p:grpSpPr>
          <a:xfrm>
            <a:off x="366918" y="2644169"/>
            <a:ext cx="3394377" cy="644012"/>
            <a:chOff x="0" y="0"/>
            <a:chExt cx="3394376" cy="644010"/>
          </a:xfrm>
        </p:grpSpPr>
        <p:sp>
          <p:nvSpPr>
            <p:cNvPr id="1133" name="Rectangle"/>
            <p:cNvSpPr/>
            <p:nvPr/>
          </p:nvSpPr>
          <p:spPr>
            <a:xfrm>
              <a:off x="0" y="-1"/>
              <a:ext cx="3394377" cy="644012"/>
            </a:xfrm>
            <a:prstGeom prst="rect">
              <a:avLst/>
            </a:prstGeom>
            <a:solidFill>
              <a:srgbClr val="0070C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134" name="Blind Turns"/>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Blind Turns</a:t>
              </a:r>
            </a:p>
          </p:txBody>
        </p:sp>
      </p:grpSp>
      <p:grpSp>
        <p:nvGrpSpPr>
          <p:cNvPr id="1138" name="Rectangle 13"/>
          <p:cNvGrpSpPr/>
          <p:nvPr/>
        </p:nvGrpSpPr>
        <p:grpSpPr>
          <a:xfrm>
            <a:off x="366918" y="4141532"/>
            <a:ext cx="3394377" cy="644011"/>
            <a:chOff x="0" y="0"/>
            <a:chExt cx="3394376" cy="644010"/>
          </a:xfrm>
        </p:grpSpPr>
        <p:sp>
          <p:nvSpPr>
            <p:cNvPr id="1136"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137" name="Unaware Pedestrians"/>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Unaware Pedestrians</a:t>
              </a:r>
            </a:p>
          </p:txBody>
        </p:sp>
      </p:grpSp>
      <p:grpSp>
        <p:nvGrpSpPr>
          <p:cNvPr id="1141" name="Rectangle 8"/>
          <p:cNvGrpSpPr/>
          <p:nvPr/>
        </p:nvGrpSpPr>
        <p:grpSpPr>
          <a:xfrm>
            <a:off x="366918" y="3392851"/>
            <a:ext cx="3394377" cy="644011"/>
            <a:chOff x="0" y="0"/>
            <a:chExt cx="3394376" cy="644010"/>
          </a:xfrm>
        </p:grpSpPr>
        <p:sp>
          <p:nvSpPr>
            <p:cNvPr id="1139"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140" name="Speeding"/>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Speeding</a:t>
              </a:r>
            </a:p>
          </p:txBody>
        </p:sp>
      </p:grpSp>
      <p:grpSp>
        <p:nvGrpSpPr>
          <p:cNvPr id="1144" name="Rectangle 1"/>
          <p:cNvGrpSpPr/>
          <p:nvPr/>
        </p:nvGrpSpPr>
        <p:grpSpPr>
          <a:xfrm>
            <a:off x="366918" y="4890215"/>
            <a:ext cx="3394377" cy="644011"/>
            <a:chOff x="0" y="0"/>
            <a:chExt cx="3394376" cy="644010"/>
          </a:xfrm>
        </p:grpSpPr>
        <p:sp>
          <p:nvSpPr>
            <p:cNvPr id="1142"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143" name="Horseplay"/>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Horseplay</a:t>
              </a:r>
            </a:p>
          </p:txBody>
        </p:sp>
      </p:grpSp>
      <p:sp>
        <p:nvSpPr>
          <p:cNvPr id="1145" name="TextBox 2"/>
          <p:cNvSpPr txBox="1"/>
          <p:nvPr/>
        </p:nvSpPr>
        <p:spPr>
          <a:xfrm>
            <a:off x="4462541" y="5549241"/>
            <a:ext cx="7161333" cy="7409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lvl1pPr>
          </a:lstStyle>
          <a:p>
            <a:pPr/>
            <a:r>
              <a:t>Turning the forklift around a corner toward a pedestrian who is in front of or alongside the forklift creates another hazard.</a:t>
            </a:r>
          </a:p>
        </p:txBody>
      </p:sp>
      <p:sp>
        <p:nvSpPr>
          <p:cNvPr id="1146" name="TextBox 3"/>
          <p:cNvSpPr txBox="1"/>
          <p:nvPr/>
        </p:nvSpPr>
        <p:spPr>
          <a:xfrm>
            <a:off x="4100116" y="1570321"/>
            <a:ext cx="7912814" cy="3853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200">
                <a:solidFill>
                  <a:srgbClr val="8A339C"/>
                </a:solidFill>
              </a:defRPr>
            </a:lvl1pPr>
          </a:lstStyle>
          <a:p>
            <a:pPr/>
            <a:r>
              <a:t>Blind Turns</a:t>
            </a:r>
          </a:p>
        </p:txBody>
      </p:sp>
      <p:pic>
        <p:nvPicPr>
          <p:cNvPr id="1147" name="Picture 9" descr="Picture 9"/>
          <p:cNvPicPr>
            <a:picLocks noChangeAspect="1"/>
          </p:cNvPicPr>
          <p:nvPr/>
        </p:nvPicPr>
        <p:blipFill>
          <a:blip r:embed="rId3">
            <a:extLst/>
          </a:blip>
          <a:srcRect l="0" t="7887" r="0" b="19023"/>
          <a:stretch>
            <a:fillRect/>
          </a:stretch>
        </p:blipFill>
        <p:spPr>
          <a:xfrm>
            <a:off x="4416821" y="2108349"/>
            <a:ext cx="7252773" cy="3425875"/>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1"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1152" name="Title 7"/>
          <p:cNvSpPr txBox="1"/>
          <p:nvPr>
            <p:ph type="title"/>
          </p:nvPr>
        </p:nvSpPr>
        <p:spPr>
          <a:xfrm>
            <a:off x="83127" y="301537"/>
            <a:ext cx="8853055" cy="383217"/>
          </a:xfrm>
          <a:prstGeom prst="rect">
            <a:avLst/>
          </a:prstGeom>
        </p:spPr>
        <p:txBody>
          <a:bodyPr/>
          <a:lstStyle/>
          <a:p>
            <a:pPr/>
            <a:r>
              <a:t>Operating Hazards: Pedestrians</a:t>
            </a:r>
          </a:p>
        </p:txBody>
      </p:sp>
      <p:sp>
        <p:nvSpPr>
          <p:cNvPr id="1153" name="Rectangle 10"/>
          <p:cNvSpPr/>
          <p:nvPr/>
        </p:nvSpPr>
        <p:spPr>
          <a:xfrm>
            <a:off x="-2" y="1570321"/>
            <a:ext cx="4054401"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1156" name="Rectangle 11"/>
          <p:cNvGrpSpPr/>
          <p:nvPr/>
        </p:nvGrpSpPr>
        <p:grpSpPr>
          <a:xfrm>
            <a:off x="366918" y="1895488"/>
            <a:ext cx="3394377" cy="644011"/>
            <a:chOff x="0" y="0"/>
            <a:chExt cx="3394376" cy="644010"/>
          </a:xfrm>
        </p:grpSpPr>
        <p:sp>
          <p:nvSpPr>
            <p:cNvPr id="1154"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155" name="Obstructed View"/>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Obstructed View</a:t>
              </a:r>
            </a:p>
          </p:txBody>
        </p:sp>
      </p:grpSp>
      <p:grpSp>
        <p:nvGrpSpPr>
          <p:cNvPr id="1159" name="Rectangle 12"/>
          <p:cNvGrpSpPr/>
          <p:nvPr/>
        </p:nvGrpSpPr>
        <p:grpSpPr>
          <a:xfrm>
            <a:off x="366918" y="2644169"/>
            <a:ext cx="3394377" cy="644012"/>
            <a:chOff x="0" y="0"/>
            <a:chExt cx="3394376" cy="644010"/>
          </a:xfrm>
        </p:grpSpPr>
        <p:sp>
          <p:nvSpPr>
            <p:cNvPr id="1157"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158" name="Blind Turns"/>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Blind Turns</a:t>
              </a:r>
            </a:p>
          </p:txBody>
        </p:sp>
      </p:grpSp>
      <p:grpSp>
        <p:nvGrpSpPr>
          <p:cNvPr id="1162" name="Rectangle 13"/>
          <p:cNvGrpSpPr/>
          <p:nvPr/>
        </p:nvGrpSpPr>
        <p:grpSpPr>
          <a:xfrm>
            <a:off x="366918" y="4141532"/>
            <a:ext cx="3394377" cy="644011"/>
            <a:chOff x="0" y="0"/>
            <a:chExt cx="3394376" cy="644010"/>
          </a:xfrm>
        </p:grpSpPr>
        <p:sp>
          <p:nvSpPr>
            <p:cNvPr id="1160"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161" name="Unaware Pedestrians"/>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Unaware Pedestrians</a:t>
              </a:r>
            </a:p>
          </p:txBody>
        </p:sp>
      </p:grpSp>
      <p:grpSp>
        <p:nvGrpSpPr>
          <p:cNvPr id="1165" name="Rectangle 8"/>
          <p:cNvGrpSpPr/>
          <p:nvPr/>
        </p:nvGrpSpPr>
        <p:grpSpPr>
          <a:xfrm>
            <a:off x="366918" y="3392851"/>
            <a:ext cx="3394377" cy="644011"/>
            <a:chOff x="0" y="0"/>
            <a:chExt cx="3394376" cy="644010"/>
          </a:xfrm>
        </p:grpSpPr>
        <p:sp>
          <p:nvSpPr>
            <p:cNvPr id="1163" name="Rectangle"/>
            <p:cNvSpPr/>
            <p:nvPr/>
          </p:nvSpPr>
          <p:spPr>
            <a:xfrm>
              <a:off x="0" y="-1"/>
              <a:ext cx="3394377" cy="644012"/>
            </a:xfrm>
            <a:prstGeom prst="rect">
              <a:avLst/>
            </a:prstGeom>
            <a:solidFill>
              <a:srgbClr val="0070C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164" name="Speeding"/>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Speeding</a:t>
              </a:r>
            </a:p>
          </p:txBody>
        </p:sp>
      </p:grpSp>
      <p:grpSp>
        <p:nvGrpSpPr>
          <p:cNvPr id="1168" name="Rectangle 1"/>
          <p:cNvGrpSpPr/>
          <p:nvPr/>
        </p:nvGrpSpPr>
        <p:grpSpPr>
          <a:xfrm>
            <a:off x="366918" y="4890215"/>
            <a:ext cx="3394377" cy="644011"/>
            <a:chOff x="0" y="0"/>
            <a:chExt cx="3394376" cy="644010"/>
          </a:xfrm>
        </p:grpSpPr>
        <p:sp>
          <p:nvSpPr>
            <p:cNvPr id="1166"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167" name="Horseplay"/>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Horseplay</a:t>
              </a:r>
            </a:p>
          </p:txBody>
        </p:sp>
      </p:grpSp>
      <p:sp>
        <p:nvSpPr>
          <p:cNvPr id="1169" name="TextBox 2"/>
          <p:cNvSpPr txBox="1"/>
          <p:nvPr/>
        </p:nvSpPr>
        <p:spPr>
          <a:xfrm>
            <a:off x="4462541" y="5549241"/>
            <a:ext cx="7161333" cy="7409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lvl1pPr>
          </a:lstStyle>
          <a:p>
            <a:pPr/>
            <a:r>
              <a:t>Speeding so that the forklift can’t stop in time to avoid the pedestrian often causes accidents involving pedestrians.</a:t>
            </a:r>
          </a:p>
        </p:txBody>
      </p:sp>
      <p:sp>
        <p:nvSpPr>
          <p:cNvPr id="1170" name="TextBox 3"/>
          <p:cNvSpPr txBox="1"/>
          <p:nvPr/>
        </p:nvSpPr>
        <p:spPr>
          <a:xfrm>
            <a:off x="4100116" y="1570321"/>
            <a:ext cx="7912814" cy="3853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200">
                <a:solidFill>
                  <a:srgbClr val="8A339C"/>
                </a:solidFill>
              </a:defRPr>
            </a:lvl1pPr>
          </a:lstStyle>
          <a:p>
            <a:pPr/>
            <a:r>
              <a:t>Speeding</a:t>
            </a:r>
          </a:p>
        </p:txBody>
      </p:sp>
      <p:pic>
        <p:nvPicPr>
          <p:cNvPr id="1171" name="Picture 9" descr="Picture 9"/>
          <p:cNvPicPr>
            <a:picLocks noChangeAspect="1"/>
          </p:cNvPicPr>
          <p:nvPr/>
        </p:nvPicPr>
        <p:blipFill>
          <a:blip r:embed="rId3">
            <a:extLst/>
          </a:blip>
          <a:srcRect l="7216" t="14274" r="0" b="16468"/>
          <a:stretch>
            <a:fillRect/>
          </a:stretch>
        </p:blipFill>
        <p:spPr>
          <a:xfrm>
            <a:off x="4416822" y="2109421"/>
            <a:ext cx="7252772" cy="3424805"/>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5"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1176" name="Title 7"/>
          <p:cNvSpPr txBox="1"/>
          <p:nvPr>
            <p:ph type="title"/>
          </p:nvPr>
        </p:nvSpPr>
        <p:spPr>
          <a:xfrm>
            <a:off x="83127" y="301537"/>
            <a:ext cx="8853055" cy="383217"/>
          </a:xfrm>
          <a:prstGeom prst="rect">
            <a:avLst/>
          </a:prstGeom>
        </p:spPr>
        <p:txBody>
          <a:bodyPr/>
          <a:lstStyle/>
          <a:p>
            <a:pPr/>
            <a:r>
              <a:t>Operating Hazards: Pedestrians</a:t>
            </a:r>
          </a:p>
        </p:txBody>
      </p:sp>
      <p:sp>
        <p:nvSpPr>
          <p:cNvPr id="1177" name="Rectangle 10"/>
          <p:cNvSpPr/>
          <p:nvPr/>
        </p:nvSpPr>
        <p:spPr>
          <a:xfrm>
            <a:off x="-2" y="1570321"/>
            <a:ext cx="4054401"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1180" name="Rectangle 11"/>
          <p:cNvGrpSpPr/>
          <p:nvPr/>
        </p:nvGrpSpPr>
        <p:grpSpPr>
          <a:xfrm>
            <a:off x="366918" y="1895488"/>
            <a:ext cx="3394377" cy="644011"/>
            <a:chOff x="0" y="0"/>
            <a:chExt cx="3394376" cy="644010"/>
          </a:xfrm>
        </p:grpSpPr>
        <p:sp>
          <p:nvSpPr>
            <p:cNvPr id="1178"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179" name="Obstructed View"/>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Obstructed View</a:t>
              </a:r>
            </a:p>
          </p:txBody>
        </p:sp>
      </p:grpSp>
      <p:grpSp>
        <p:nvGrpSpPr>
          <p:cNvPr id="1183" name="Rectangle 12"/>
          <p:cNvGrpSpPr/>
          <p:nvPr/>
        </p:nvGrpSpPr>
        <p:grpSpPr>
          <a:xfrm>
            <a:off x="366918" y="2644169"/>
            <a:ext cx="3394377" cy="644012"/>
            <a:chOff x="0" y="0"/>
            <a:chExt cx="3394376" cy="644010"/>
          </a:xfrm>
        </p:grpSpPr>
        <p:sp>
          <p:nvSpPr>
            <p:cNvPr id="1181"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182" name="Blind Turns"/>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Blind Turns</a:t>
              </a:r>
            </a:p>
          </p:txBody>
        </p:sp>
      </p:grpSp>
      <p:grpSp>
        <p:nvGrpSpPr>
          <p:cNvPr id="1186" name="Rectangle 13"/>
          <p:cNvGrpSpPr/>
          <p:nvPr/>
        </p:nvGrpSpPr>
        <p:grpSpPr>
          <a:xfrm>
            <a:off x="366918" y="4141532"/>
            <a:ext cx="3394377" cy="644011"/>
            <a:chOff x="0" y="0"/>
            <a:chExt cx="3394376" cy="644010"/>
          </a:xfrm>
        </p:grpSpPr>
        <p:sp>
          <p:nvSpPr>
            <p:cNvPr id="1184" name="Rectangle"/>
            <p:cNvSpPr/>
            <p:nvPr/>
          </p:nvSpPr>
          <p:spPr>
            <a:xfrm>
              <a:off x="0" y="-1"/>
              <a:ext cx="3394377" cy="644012"/>
            </a:xfrm>
            <a:prstGeom prst="rect">
              <a:avLst/>
            </a:prstGeom>
            <a:solidFill>
              <a:srgbClr val="0070C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185" name="Unaware Pedestrians"/>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Unaware Pedestrians</a:t>
              </a:r>
            </a:p>
          </p:txBody>
        </p:sp>
      </p:grpSp>
      <p:grpSp>
        <p:nvGrpSpPr>
          <p:cNvPr id="1189" name="Rectangle 8"/>
          <p:cNvGrpSpPr/>
          <p:nvPr/>
        </p:nvGrpSpPr>
        <p:grpSpPr>
          <a:xfrm>
            <a:off x="366918" y="3392851"/>
            <a:ext cx="3394377" cy="644011"/>
            <a:chOff x="0" y="0"/>
            <a:chExt cx="3394376" cy="644010"/>
          </a:xfrm>
        </p:grpSpPr>
        <p:sp>
          <p:nvSpPr>
            <p:cNvPr id="1187"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188" name="Speeding"/>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Speeding</a:t>
              </a:r>
            </a:p>
          </p:txBody>
        </p:sp>
      </p:grpSp>
      <p:grpSp>
        <p:nvGrpSpPr>
          <p:cNvPr id="1192" name="Rectangle 1"/>
          <p:cNvGrpSpPr/>
          <p:nvPr/>
        </p:nvGrpSpPr>
        <p:grpSpPr>
          <a:xfrm>
            <a:off x="366918" y="4890215"/>
            <a:ext cx="3394377" cy="644011"/>
            <a:chOff x="0" y="0"/>
            <a:chExt cx="3394376" cy="644010"/>
          </a:xfrm>
        </p:grpSpPr>
        <p:sp>
          <p:nvSpPr>
            <p:cNvPr id="1190"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191" name="Horseplay"/>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Horseplay</a:t>
              </a:r>
            </a:p>
          </p:txBody>
        </p:sp>
      </p:grpSp>
      <p:sp>
        <p:nvSpPr>
          <p:cNvPr id="1193" name="TextBox 2"/>
          <p:cNvSpPr txBox="1"/>
          <p:nvPr/>
        </p:nvSpPr>
        <p:spPr>
          <a:xfrm>
            <a:off x="4462541" y="5549241"/>
            <a:ext cx="7161333" cy="7409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lvl1pPr>
          </a:lstStyle>
          <a:p>
            <a:pPr/>
            <a:r>
              <a:t>Another hazard arises when pedestrians are unaware of a forklift nearby.</a:t>
            </a:r>
          </a:p>
        </p:txBody>
      </p:sp>
      <p:sp>
        <p:nvSpPr>
          <p:cNvPr id="1194" name="TextBox 3"/>
          <p:cNvSpPr txBox="1"/>
          <p:nvPr/>
        </p:nvSpPr>
        <p:spPr>
          <a:xfrm>
            <a:off x="4100116" y="1570321"/>
            <a:ext cx="7912814" cy="3853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200">
                <a:solidFill>
                  <a:srgbClr val="8A339C"/>
                </a:solidFill>
              </a:defRPr>
            </a:lvl1pPr>
          </a:lstStyle>
          <a:p>
            <a:pPr/>
            <a:r>
              <a:t>Unaware Pedestrians</a:t>
            </a:r>
          </a:p>
        </p:txBody>
      </p:sp>
      <p:pic>
        <p:nvPicPr>
          <p:cNvPr id="1195" name="Picture 9" descr="Picture 9"/>
          <p:cNvPicPr>
            <a:picLocks noChangeAspect="1"/>
          </p:cNvPicPr>
          <p:nvPr/>
        </p:nvPicPr>
        <p:blipFill>
          <a:blip r:embed="rId3">
            <a:extLst/>
          </a:blip>
          <a:srcRect l="0" t="15828" r="0" b="13296"/>
          <a:stretch>
            <a:fillRect/>
          </a:stretch>
        </p:blipFill>
        <p:spPr>
          <a:xfrm>
            <a:off x="4416821" y="2109421"/>
            <a:ext cx="7252773" cy="3424805"/>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9"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1200" name="Title 7"/>
          <p:cNvSpPr txBox="1"/>
          <p:nvPr>
            <p:ph type="title"/>
          </p:nvPr>
        </p:nvSpPr>
        <p:spPr>
          <a:xfrm>
            <a:off x="83127" y="301537"/>
            <a:ext cx="8853055" cy="383217"/>
          </a:xfrm>
          <a:prstGeom prst="rect">
            <a:avLst/>
          </a:prstGeom>
        </p:spPr>
        <p:txBody>
          <a:bodyPr/>
          <a:lstStyle/>
          <a:p>
            <a:pPr/>
            <a:r>
              <a:t>Operating Hazards: Pedestrians</a:t>
            </a:r>
          </a:p>
        </p:txBody>
      </p:sp>
      <p:sp>
        <p:nvSpPr>
          <p:cNvPr id="1201" name="Rectangle 10"/>
          <p:cNvSpPr/>
          <p:nvPr/>
        </p:nvSpPr>
        <p:spPr>
          <a:xfrm>
            <a:off x="-2" y="1570321"/>
            <a:ext cx="4054401"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1204" name="Rectangle 11"/>
          <p:cNvGrpSpPr/>
          <p:nvPr/>
        </p:nvGrpSpPr>
        <p:grpSpPr>
          <a:xfrm>
            <a:off x="366918" y="1895488"/>
            <a:ext cx="3394377" cy="644011"/>
            <a:chOff x="0" y="0"/>
            <a:chExt cx="3394376" cy="644010"/>
          </a:xfrm>
        </p:grpSpPr>
        <p:sp>
          <p:nvSpPr>
            <p:cNvPr id="1202"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203" name="Obstructed View"/>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Obstructed View</a:t>
              </a:r>
            </a:p>
          </p:txBody>
        </p:sp>
      </p:grpSp>
      <p:grpSp>
        <p:nvGrpSpPr>
          <p:cNvPr id="1207" name="Rectangle 12"/>
          <p:cNvGrpSpPr/>
          <p:nvPr/>
        </p:nvGrpSpPr>
        <p:grpSpPr>
          <a:xfrm>
            <a:off x="366918" y="2644169"/>
            <a:ext cx="3394377" cy="644012"/>
            <a:chOff x="0" y="0"/>
            <a:chExt cx="3394376" cy="644010"/>
          </a:xfrm>
        </p:grpSpPr>
        <p:sp>
          <p:nvSpPr>
            <p:cNvPr id="1205"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206" name="Blind Turns"/>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Blind Turns</a:t>
              </a:r>
            </a:p>
          </p:txBody>
        </p:sp>
      </p:grpSp>
      <p:grpSp>
        <p:nvGrpSpPr>
          <p:cNvPr id="1210" name="Rectangle 13"/>
          <p:cNvGrpSpPr/>
          <p:nvPr/>
        </p:nvGrpSpPr>
        <p:grpSpPr>
          <a:xfrm>
            <a:off x="366918" y="4141532"/>
            <a:ext cx="3394377" cy="644011"/>
            <a:chOff x="0" y="0"/>
            <a:chExt cx="3394376" cy="644010"/>
          </a:xfrm>
        </p:grpSpPr>
        <p:sp>
          <p:nvSpPr>
            <p:cNvPr id="1208"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209" name="Unaware Pedestrians"/>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Unaware Pedestrians</a:t>
              </a:r>
            </a:p>
          </p:txBody>
        </p:sp>
      </p:grpSp>
      <p:grpSp>
        <p:nvGrpSpPr>
          <p:cNvPr id="1213" name="Rectangle 8"/>
          <p:cNvGrpSpPr/>
          <p:nvPr/>
        </p:nvGrpSpPr>
        <p:grpSpPr>
          <a:xfrm>
            <a:off x="366918" y="3392851"/>
            <a:ext cx="3394377" cy="644011"/>
            <a:chOff x="0" y="0"/>
            <a:chExt cx="3394376" cy="644010"/>
          </a:xfrm>
        </p:grpSpPr>
        <p:sp>
          <p:nvSpPr>
            <p:cNvPr id="1211"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212" name="Speeding"/>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Speeding</a:t>
              </a:r>
            </a:p>
          </p:txBody>
        </p:sp>
      </p:grpSp>
      <p:grpSp>
        <p:nvGrpSpPr>
          <p:cNvPr id="1216" name="Rectangle 1"/>
          <p:cNvGrpSpPr/>
          <p:nvPr/>
        </p:nvGrpSpPr>
        <p:grpSpPr>
          <a:xfrm>
            <a:off x="366918" y="4890215"/>
            <a:ext cx="3394377" cy="644011"/>
            <a:chOff x="0" y="0"/>
            <a:chExt cx="3394376" cy="644010"/>
          </a:xfrm>
        </p:grpSpPr>
        <p:sp>
          <p:nvSpPr>
            <p:cNvPr id="1214" name="Rectangle"/>
            <p:cNvSpPr/>
            <p:nvPr/>
          </p:nvSpPr>
          <p:spPr>
            <a:xfrm>
              <a:off x="0" y="-1"/>
              <a:ext cx="3394377" cy="644012"/>
            </a:xfrm>
            <a:prstGeom prst="rect">
              <a:avLst/>
            </a:prstGeom>
            <a:solidFill>
              <a:srgbClr val="0070C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215" name="Horseplay"/>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Horseplay</a:t>
              </a:r>
            </a:p>
          </p:txBody>
        </p:sp>
      </p:grpSp>
      <p:sp>
        <p:nvSpPr>
          <p:cNvPr id="1217" name="TextBox 2"/>
          <p:cNvSpPr txBox="1"/>
          <p:nvPr/>
        </p:nvSpPr>
        <p:spPr>
          <a:xfrm>
            <a:off x="4467036" y="5247071"/>
            <a:ext cx="7161333" cy="10965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lvl1pPr>
          </a:lstStyle>
          <a:p>
            <a:pPr/>
            <a:r>
              <a:t>Carrying passengers on the forklift is forbidden, as is any kind of horseplay on or near a forklift. Both of these safety violations create pedestrian hazards and lead to accidents.</a:t>
            </a:r>
          </a:p>
        </p:txBody>
      </p:sp>
      <p:sp>
        <p:nvSpPr>
          <p:cNvPr id="1218" name="TextBox 3"/>
          <p:cNvSpPr txBox="1"/>
          <p:nvPr/>
        </p:nvSpPr>
        <p:spPr>
          <a:xfrm>
            <a:off x="4100116" y="1570321"/>
            <a:ext cx="7912814" cy="3853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200">
                <a:solidFill>
                  <a:srgbClr val="8A339C"/>
                </a:solidFill>
              </a:defRPr>
            </a:lvl1pPr>
          </a:lstStyle>
          <a:p>
            <a:pPr/>
            <a:r>
              <a:t>Horseplay</a:t>
            </a:r>
          </a:p>
        </p:txBody>
      </p:sp>
      <p:pic>
        <p:nvPicPr>
          <p:cNvPr id="1219" name="Picture 6" descr="Picture 6"/>
          <p:cNvPicPr>
            <a:picLocks noChangeAspect="1"/>
          </p:cNvPicPr>
          <p:nvPr/>
        </p:nvPicPr>
        <p:blipFill>
          <a:blip r:embed="rId3">
            <a:extLst/>
          </a:blip>
          <a:srcRect l="0" t="0" r="0" b="9617"/>
          <a:stretch>
            <a:fillRect/>
          </a:stretch>
        </p:blipFill>
        <p:spPr>
          <a:xfrm>
            <a:off x="5448032" y="2109421"/>
            <a:ext cx="5199341" cy="3130913"/>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3"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1224" name="Title 7"/>
          <p:cNvSpPr txBox="1"/>
          <p:nvPr>
            <p:ph type="title"/>
          </p:nvPr>
        </p:nvSpPr>
        <p:spPr>
          <a:xfrm>
            <a:off x="83127" y="301537"/>
            <a:ext cx="8853055" cy="383217"/>
          </a:xfrm>
          <a:prstGeom prst="rect">
            <a:avLst/>
          </a:prstGeom>
        </p:spPr>
        <p:txBody>
          <a:bodyPr/>
          <a:lstStyle/>
          <a:p>
            <a:pPr/>
            <a:r>
              <a:t>Operating Hazards: Environmental Conditions</a:t>
            </a:r>
          </a:p>
        </p:txBody>
      </p:sp>
      <p:sp>
        <p:nvSpPr>
          <p:cNvPr id="1225" name="Rectangle 10"/>
          <p:cNvSpPr/>
          <p:nvPr/>
        </p:nvSpPr>
        <p:spPr>
          <a:xfrm>
            <a:off x="-2" y="1570321"/>
            <a:ext cx="4054401"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sp>
        <p:nvSpPr>
          <p:cNvPr id="1226" name="TextBox 2"/>
          <p:cNvSpPr txBox="1"/>
          <p:nvPr/>
        </p:nvSpPr>
        <p:spPr>
          <a:xfrm>
            <a:off x="4467037" y="5563523"/>
            <a:ext cx="7156837" cy="7409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lvl1pPr>
          </a:lstStyle>
          <a:p>
            <a:pPr/>
            <a:r>
              <a:t>Some forklift hazards are caused by the conditions present in the environment where the forklift is operating.</a:t>
            </a:r>
          </a:p>
        </p:txBody>
      </p:sp>
      <p:grpSp>
        <p:nvGrpSpPr>
          <p:cNvPr id="1229" name="Rectangle 11"/>
          <p:cNvGrpSpPr/>
          <p:nvPr/>
        </p:nvGrpSpPr>
        <p:grpSpPr>
          <a:xfrm>
            <a:off x="331664" y="1861042"/>
            <a:ext cx="3394377" cy="470420"/>
            <a:chOff x="0" y="0"/>
            <a:chExt cx="3394376" cy="470419"/>
          </a:xfrm>
        </p:grpSpPr>
        <p:sp>
          <p:nvSpPr>
            <p:cNvPr id="1227" name="Rectangle"/>
            <p:cNvSpPr/>
            <p:nvPr/>
          </p:nvSpPr>
          <p:spPr>
            <a:xfrm>
              <a:off x="0" y="-1"/>
              <a:ext cx="3394377" cy="470421"/>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228" name="Fuel"/>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Fuel</a:t>
              </a:r>
            </a:p>
          </p:txBody>
        </p:sp>
      </p:grpSp>
      <p:grpSp>
        <p:nvGrpSpPr>
          <p:cNvPr id="1232" name="Rectangle 12"/>
          <p:cNvGrpSpPr/>
          <p:nvPr/>
        </p:nvGrpSpPr>
        <p:grpSpPr>
          <a:xfrm>
            <a:off x="331664" y="2400578"/>
            <a:ext cx="3394377" cy="470420"/>
            <a:chOff x="0" y="0"/>
            <a:chExt cx="3394376" cy="470419"/>
          </a:xfrm>
        </p:grpSpPr>
        <p:sp>
          <p:nvSpPr>
            <p:cNvPr id="1230" name="Rectangle"/>
            <p:cNvSpPr/>
            <p:nvPr/>
          </p:nvSpPr>
          <p:spPr>
            <a:xfrm>
              <a:off x="0" y="-1"/>
              <a:ext cx="3394377" cy="470421"/>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231" name="Ramps"/>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Ramps</a:t>
              </a:r>
            </a:p>
          </p:txBody>
        </p:sp>
      </p:grpSp>
      <p:grpSp>
        <p:nvGrpSpPr>
          <p:cNvPr id="1235" name="Rectangle 13"/>
          <p:cNvGrpSpPr/>
          <p:nvPr/>
        </p:nvGrpSpPr>
        <p:grpSpPr>
          <a:xfrm>
            <a:off x="331664" y="3479648"/>
            <a:ext cx="3394377" cy="470420"/>
            <a:chOff x="0" y="0"/>
            <a:chExt cx="3394376" cy="470419"/>
          </a:xfrm>
        </p:grpSpPr>
        <p:sp>
          <p:nvSpPr>
            <p:cNvPr id="1233" name="Rectangle"/>
            <p:cNvSpPr/>
            <p:nvPr/>
          </p:nvSpPr>
          <p:spPr>
            <a:xfrm>
              <a:off x="0" y="-1"/>
              <a:ext cx="3394377" cy="470421"/>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234" name="Slippery Floors"/>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Slippery Floors</a:t>
              </a:r>
            </a:p>
          </p:txBody>
        </p:sp>
      </p:grpSp>
      <p:grpSp>
        <p:nvGrpSpPr>
          <p:cNvPr id="1238" name="Rectangle 8"/>
          <p:cNvGrpSpPr/>
          <p:nvPr/>
        </p:nvGrpSpPr>
        <p:grpSpPr>
          <a:xfrm>
            <a:off x="331664" y="2940112"/>
            <a:ext cx="3394377" cy="470420"/>
            <a:chOff x="0" y="0"/>
            <a:chExt cx="3394376" cy="470419"/>
          </a:xfrm>
        </p:grpSpPr>
        <p:sp>
          <p:nvSpPr>
            <p:cNvPr id="1236" name="Rectangle"/>
            <p:cNvSpPr/>
            <p:nvPr/>
          </p:nvSpPr>
          <p:spPr>
            <a:xfrm>
              <a:off x="0" y="-1"/>
              <a:ext cx="3394377" cy="470421"/>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237" name="Railroad Tracks"/>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Railroad Tracks</a:t>
              </a:r>
            </a:p>
          </p:txBody>
        </p:sp>
      </p:grpSp>
      <p:grpSp>
        <p:nvGrpSpPr>
          <p:cNvPr id="1241" name="Rectangle 1"/>
          <p:cNvGrpSpPr/>
          <p:nvPr/>
        </p:nvGrpSpPr>
        <p:grpSpPr>
          <a:xfrm>
            <a:off x="331664" y="4019182"/>
            <a:ext cx="3394377" cy="470420"/>
            <a:chOff x="0" y="0"/>
            <a:chExt cx="3394376" cy="470419"/>
          </a:xfrm>
        </p:grpSpPr>
        <p:sp>
          <p:nvSpPr>
            <p:cNvPr id="1239" name="Rectangle"/>
            <p:cNvSpPr/>
            <p:nvPr/>
          </p:nvSpPr>
          <p:spPr>
            <a:xfrm>
              <a:off x="0" y="-1"/>
              <a:ext cx="3394377" cy="470421"/>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240" name="Dirt/Gravel"/>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Dirt/Gravel</a:t>
              </a:r>
            </a:p>
          </p:txBody>
        </p:sp>
      </p:grpSp>
      <p:grpSp>
        <p:nvGrpSpPr>
          <p:cNvPr id="1244" name="Rectangle 4"/>
          <p:cNvGrpSpPr/>
          <p:nvPr/>
        </p:nvGrpSpPr>
        <p:grpSpPr>
          <a:xfrm>
            <a:off x="328355" y="4558717"/>
            <a:ext cx="3394377" cy="470420"/>
            <a:chOff x="0" y="0"/>
            <a:chExt cx="3394376" cy="470419"/>
          </a:xfrm>
        </p:grpSpPr>
        <p:sp>
          <p:nvSpPr>
            <p:cNvPr id="1242" name="Rectangle"/>
            <p:cNvSpPr/>
            <p:nvPr/>
          </p:nvSpPr>
          <p:spPr>
            <a:xfrm>
              <a:off x="0" y="-1"/>
              <a:ext cx="3394377" cy="470421"/>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243" name="Poor Lighting"/>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Poor Lighting</a:t>
              </a:r>
            </a:p>
          </p:txBody>
        </p:sp>
      </p:grpSp>
      <p:grpSp>
        <p:nvGrpSpPr>
          <p:cNvPr id="1247" name="Rectangle 5"/>
          <p:cNvGrpSpPr/>
          <p:nvPr/>
        </p:nvGrpSpPr>
        <p:grpSpPr>
          <a:xfrm>
            <a:off x="328355" y="5098251"/>
            <a:ext cx="3394377" cy="470420"/>
            <a:chOff x="0" y="0"/>
            <a:chExt cx="3394376" cy="470419"/>
          </a:xfrm>
        </p:grpSpPr>
        <p:sp>
          <p:nvSpPr>
            <p:cNvPr id="1245" name="Rectangle"/>
            <p:cNvSpPr/>
            <p:nvPr/>
          </p:nvSpPr>
          <p:spPr>
            <a:xfrm>
              <a:off x="0" y="-1"/>
              <a:ext cx="3394377" cy="470421"/>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246" name="Other Hazards"/>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Other Hazards</a:t>
              </a:r>
            </a:p>
          </p:txBody>
        </p:sp>
      </p:grpSp>
      <p:pic>
        <p:nvPicPr>
          <p:cNvPr id="1248" name="Picture 16" descr="Picture 16"/>
          <p:cNvPicPr>
            <a:picLocks noChangeAspect="1"/>
          </p:cNvPicPr>
          <p:nvPr/>
        </p:nvPicPr>
        <p:blipFill>
          <a:blip r:embed="rId3">
            <a:extLst/>
          </a:blip>
          <a:srcRect l="4929" t="0" r="0" b="0"/>
          <a:stretch>
            <a:fillRect/>
          </a:stretch>
        </p:blipFill>
        <p:spPr>
          <a:xfrm>
            <a:off x="4421315" y="1570321"/>
            <a:ext cx="7248278" cy="3998887"/>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2"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1253" name="Title 7"/>
          <p:cNvSpPr txBox="1"/>
          <p:nvPr>
            <p:ph type="title"/>
          </p:nvPr>
        </p:nvSpPr>
        <p:spPr>
          <a:xfrm>
            <a:off x="83127" y="301537"/>
            <a:ext cx="8853055" cy="383217"/>
          </a:xfrm>
          <a:prstGeom prst="rect">
            <a:avLst/>
          </a:prstGeom>
        </p:spPr>
        <p:txBody>
          <a:bodyPr/>
          <a:lstStyle/>
          <a:p>
            <a:pPr/>
            <a:r>
              <a:t>Operating Hazards: Environmental Conditions</a:t>
            </a:r>
          </a:p>
        </p:txBody>
      </p:sp>
      <p:sp>
        <p:nvSpPr>
          <p:cNvPr id="1254" name="Rectangle 10"/>
          <p:cNvSpPr/>
          <p:nvPr/>
        </p:nvSpPr>
        <p:spPr>
          <a:xfrm>
            <a:off x="-2" y="1570321"/>
            <a:ext cx="4054401"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1257" name="Rectangle 11"/>
          <p:cNvGrpSpPr/>
          <p:nvPr/>
        </p:nvGrpSpPr>
        <p:grpSpPr>
          <a:xfrm>
            <a:off x="331664" y="1861042"/>
            <a:ext cx="3394377" cy="470420"/>
            <a:chOff x="0" y="0"/>
            <a:chExt cx="3394376" cy="470419"/>
          </a:xfrm>
        </p:grpSpPr>
        <p:sp>
          <p:nvSpPr>
            <p:cNvPr id="1255" name="Rectangle"/>
            <p:cNvSpPr/>
            <p:nvPr/>
          </p:nvSpPr>
          <p:spPr>
            <a:xfrm>
              <a:off x="0" y="-1"/>
              <a:ext cx="3394377" cy="470421"/>
            </a:xfrm>
            <a:prstGeom prst="rect">
              <a:avLst/>
            </a:prstGeom>
            <a:solidFill>
              <a:srgbClr val="0070C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256" name="Fuel"/>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Fuel</a:t>
              </a:r>
            </a:p>
          </p:txBody>
        </p:sp>
      </p:grpSp>
      <p:grpSp>
        <p:nvGrpSpPr>
          <p:cNvPr id="1260" name="Rectangle 12"/>
          <p:cNvGrpSpPr/>
          <p:nvPr/>
        </p:nvGrpSpPr>
        <p:grpSpPr>
          <a:xfrm>
            <a:off x="331664" y="2400578"/>
            <a:ext cx="3394377" cy="470420"/>
            <a:chOff x="0" y="0"/>
            <a:chExt cx="3394376" cy="470419"/>
          </a:xfrm>
        </p:grpSpPr>
        <p:sp>
          <p:nvSpPr>
            <p:cNvPr id="1258" name="Rectangle"/>
            <p:cNvSpPr/>
            <p:nvPr/>
          </p:nvSpPr>
          <p:spPr>
            <a:xfrm>
              <a:off x="0" y="-1"/>
              <a:ext cx="3394377" cy="470421"/>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259" name="Ramps"/>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Ramps</a:t>
              </a:r>
            </a:p>
          </p:txBody>
        </p:sp>
      </p:grpSp>
      <p:grpSp>
        <p:nvGrpSpPr>
          <p:cNvPr id="1263" name="Rectangle 13"/>
          <p:cNvGrpSpPr/>
          <p:nvPr/>
        </p:nvGrpSpPr>
        <p:grpSpPr>
          <a:xfrm>
            <a:off x="331664" y="3479648"/>
            <a:ext cx="3394377" cy="470420"/>
            <a:chOff x="0" y="0"/>
            <a:chExt cx="3394376" cy="470419"/>
          </a:xfrm>
        </p:grpSpPr>
        <p:sp>
          <p:nvSpPr>
            <p:cNvPr id="1261" name="Rectangle"/>
            <p:cNvSpPr/>
            <p:nvPr/>
          </p:nvSpPr>
          <p:spPr>
            <a:xfrm>
              <a:off x="0" y="-1"/>
              <a:ext cx="3394377" cy="470421"/>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262" name="Slippery Floors"/>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Slippery Floors</a:t>
              </a:r>
            </a:p>
          </p:txBody>
        </p:sp>
      </p:grpSp>
      <p:grpSp>
        <p:nvGrpSpPr>
          <p:cNvPr id="1266" name="Rectangle 8"/>
          <p:cNvGrpSpPr/>
          <p:nvPr/>
        </p:nvGrpSpPr>
        <p:grpSpPr>
          <a:xfrm>
            <a:off x="331664" y="2940112"/>
            <a:ext cx="3394377" cy="470420"/>
            <a:chOff x="0" y="0"/>
            <a:chExt cx="3394376" cy="470419"/>
          </a:xfrm>
        </p:grpSpPr>
        <p:sp>
          <p:nvSpPr>
            <p:cNvPr id="1264" name="Rectangle"/>
            <p:cNvSpPr/>
            <p:nvPr/>
          </p:nvSpPr>
          <p:spPr>
            <a:xfrm>
              <a:off x="0" y="-1"/>
              <a:ext cx="3394377" cy="470421"/>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265" name="Railroad Tracks"/>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Railroad Tracks</a:t>
              </a:r>
            </a:p>
          </p:txBody>
        </p:sp>
      </p:grpSp>
      <p:grpSp>
        <p:nvGrpSpPr>
          <p:cNvPr id="1269" name="Rectangle 1"/>
          <p:cNvGrpSpPr/>
          <p:nvPr/>
        </p:nvGrpSpPr>
        <p:grpSpPr>
          <a:xfrm>
            <a:off x="331664" y="4019182"/>
            <a:ext cx="3394377" cy="470420"/>
            <a:chOff x="0" y="0"/>
            <a:chExt cx="3394376" cy="470419"/>
          </a:xfrm>
        </p:grpSpPr>
        <p:sp>
          <p:nvSpPr>
            <p:cNvPr id="1267" name="Rectangle"/>
            <p:cNvSpPr/>
            <p:nvPr/>
          </p:nvSpPr>
          <p:spPr>
            <a:xfrm>
              <a:off x="0" y="-1"/>
              <a:ext cx="3394377" cy="470421"/>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268" name="Dirt/Gravel"/>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Dirt/Gravel</a:t>
              </a:r>
            </a:p>
          </p:txBody>
        </p:sp>
      </p:grpSp>
      <p:grpSp>
        <p:nvGrpSpPr>
          <p:cNvPr id="1272" name="Rectangle 4"/>
          <p:cNvGrpSpPr/>
          <p:nvPr/>
        </p:nvGrpSpPr>
        <p:grpSpPr>
          <a:xfrm>
            <a:off x="328355" y="4558717"/>
            <a:ext cx="3394377" cy="470420"/>
            <a:chOff x="0" y="0"/>
            <a:chExt cx="3394376" cy="470419"/>
          </a:xfrm>
        </p:grpSpPr>
        <p:sp>
          <p:nvSpPr>
            <p:cNvPr id="1270" name="Rectangle"/>
            <p:cNvSpPr/>
            <p:nvPr/>
          </p:nvSpPr>
          <p:spPr>
            <a:xfrm>
              <a:off x="0" y="-1"/>
              <a:ext cx="3394377" cy="470421"/>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271" name="Poor Lighting"/>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Poor Lighting</a:t>
              </a:r>
            </a:p>
          </p:txBody>
        </p:sp>
      </p:grpSp>
      <p:grpSp>
        <p:nvGrpSpPr>
          <p:cNvPr id="1275" name="Rectangle 5"/>
          <p:cNvGrpSpPr/>
          <p:nvPr/>
        </p:nvGrpSpPr>
        <p:grpSpPr>
          <a:xfrm>
            <a:off x="328355" y="5098251"/>
            <a:ext cx="3394377" cy="470420"/>
            <a:chOff x="0" y="0"/>
            <a:chExt cx="3394376" cy="470419"/>
          </a:xfrm>
        </p:grpSpPr>
        <p:sp>
          <p:nvSpPr>
            <p:cNvPr id="1273" name="Rectangle"/>
            <p:cNvSpPr/>
            <p:nvPr/>
          </p:nvSpPr>
          <p:spPr>
            <a:xfrm>
              <a:off x="0" y="-1"/>
              <a:ext cx="3394377" cy="470421"/>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274" name="Other Hazards"/>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Other Hazards</a:t>
              </a:r>
            </a:p>
          </p:txBody>
        </p:sp>
      </p:grpSp>
      <p:sp>
        <p:nvSpPr>
          <p:cNvPr id="1276" name="TextBox 6"/>
          <p:cNvSpPr txBox="1"/>
          <p:nvPr/>
        </p:nvSpPr>
        <p:spPr>
          <a:xfrm>
            <a:off x="4467036" y="5247071"/>
            <a:ext cx="7161333" cy="10965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lvl1pPr>
          </a:lstStyle>
          <a:p>
            <a:pPr/>
            <a:r>
              <a:t>Using a combustible fuel-operated forklift in a poorly ventilated area could allow the buildup of carbon monoxide or carbon dioxide from the forklift.</a:t>
            </a:r>
          </a:p>
        </p:txBody>
      </p:sp>
      <p:sp>
        <p:nvSpPr>
          <p:cNvPr id="1277" name="TextBox 9"/>
          <p:cNvSpPr txBox="1"/>
          <p:nvPr/>
        </p:nvSpPr>
        <p:spPr>
          <a:xfrm>
            <a:off x="4100116" y="1570321"/>
            <a:ext cx="7912814" cy="3853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200">
                <a:solidFill>
                  <a:srgbClr val="8A339C"/>
                </a:solidFill>
              </a:defRPr>
            </a:lvl1pPr>
          </a:lstStyle>
          <a:p>
            <a:pPr/>
            <a:r>
              <a:t>Fuel</a:t>
            </a:r>
          </a:p>
        </p:txBody>
      </p:sp>
      <p:pic>
        <p:nvPicPr>
          <p:cNvPr id="1278" name="Picture 19" descr="Picture 19"/>
          <p:cNvPicPr>
            <a:picLocks noChangeAspect="1"/>
          </p:cNvPicPr>
          <p:nvPr/>
        </p:nvPicPr>
        <p:blipFill>
          <a:blip r:embed="rId3">
            <a:extLst/>
          </a:blip>
          <a:srcRect l="0" t="16333" r="0" b="18836"/>
          <a:stretch>
            <a:fillRect/>
          </a:stretch>
        </p:blipFill>
        <p:spPr>
          <a:xfrm>
            <a:off x="4421315" y="2109420"/>
            <a:ext cx="7252773" cy="3132708"/>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2"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1283" name="Title 7"/>
          <p:cNvSpPr txBox="1"/>
          <p:nvPr>
            <p:ph type="title"/>
          </p:nvPr>
        </p:nvSpPr>
        <p:spPr>
          <a:xfrm>
            <a:off x="83127" y="301537"/>
            <a:ext cx="8853055" cy="383217"/>
          </a:xfrm>
          <a:prstGeom prst="rect">
            <a:avLst/>
          </a:prstGeom>
        </p:spPr>
        <p:txBody>
          <a:bodyPr/>
          <a:lstStyle/>
          <a:p>
            <a:pPr/>
            <a:r>
              <a:t>Operating Hazards: Environmental Conditions</a:t>
            </a:r>
          </a:p>
        </p:txBody>
      </p:sp>
      <p:sp>
        <p:nvSpPr>
          <p:cNvPr id="1284" name="Rectangle 10"/>
          <p:cNvSpPr/>
          <p:nvPr/>
        </p:nvSpPr>
        <p:spPr>
          <a:xfrm>
            <a:off x="-2" y="1570321"/>
            <a:ext cx="4054401"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1287" name="Rectangle 11"/>
          <p:cNvGrpSpPr/>
          <p:nvPr/>
        </p:nvGrpSpPr>
        <p:grpSpPr>
          <a:xfrm>
            <a:off x="331664" y="1861042"/>
            <a:ext cx="3394377" cy="470420"/>
            <a:chOff x="0" y="0"/>
            <a:chExt cx="3394376" cy="470419"/>
          </a:xfrm>
        </p:grpSpPr>
        <p:sp>
          <p:nvSpPr>
            <p:cNvPr id="1285" name="Rectangle"/>
            <p:cNvSpPr/>
            <p:nvPr/>
          </p:nvSpPr>
          <p:spPr>
            <a:xfrm>
              <a:off x="0" y="-1"/>
              <a:ext cx="3394377" cy="470421"/>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286" name="Fuel"/>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Fuel</a:t>
              </a:r>
            </a:p>
          </p:txBody>
        </p:sp>
      </p:grpSp>
      <p:grpSp>
        <p:nvGrpSpPr>
          <p:cNvPr id="1290" name="Rectangle 12"/>
          <p:cNvGrpSpPr/>
          <p:nvPr/>
        </p:nvGrpSpPr>
        <p:grpSpPr>
          <a:xfrm>
            <a:off x="331664" y="2400578"/>
            <a:ext cx="3394377" cy="470420"/>
            <a:chOff x="0" y="0"/>
            <a:chExt cx="3394376" cy="470419"/>
          </a:xfrm>
        </p:grpSpPr>
        <p:sp>
          <p:nvSpPr>
            <p:cNvPr id="1288" name="Rectangle"/>
            <p:cNvSpPr/>
            <p:nvPr/>
          </p:nvSpPr>
          <p:spPr>
            <a:xfrm>
              <a:off x="0" y="-1"/>
              <a:ext cx="3394377" cy="470421"/>
            </a:xfrm>
            <a:prstGeom prst="rect">
              <a:avLst/>
            </a:prstGeom>
            <a:solidFill>
              <a:srgbClr val="0070C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289" name="Ramps"/>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Ramps</a:t>
              </a:r>
            </a:p>
          </p:txBody>
        </p:sp>
      </p:grpSp>
      <p:grpSp>
        <p:nvGrpSpPr>
          <p:cNvPr id="1293" name="Rectangle 13"/>
          <p:cNvGrpSpPr/>
          <p:nvPr/>
        </p:nvGrpSpPr>
        <p:grpSpPr>
          <a:xfrm>
            <a:off x="331664" y="3479648"/>
            <a:ext cx="3394377" cy="470420"/>
            <a:chOff x="0" y="0"/>
            <a:chExt cx="3394376" cy="470419"/>
          </a:xfrm>
        </p:grpSpPr>
        <p:sp>
          <p:nvSpPr>
            <p:cNvPr id="1291" name="Rectangle"/>
            <p:cNvSpPr/>
            <p:nvPr/>
          </p:nvSpPr>
          <p:spPr>
            <a:xfrm>
              <a:off x="0" y="-1"/>
              <a:ext cx="3394377" cy="470421"/>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292" name="Slippery Floors"/>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Slippery Floors</a:t>
              </a:r>
            </a:p>
          </p:txBody>
        </p:sp>
      </p:grpSp>
      <p:grpSp>
        <p:nvGrpSpPr>
          <p:cNvPr id="1296" name="Rectangle 8"/>
          <p:cNvGrpSpPr/>
          <p:nvPr/>
        </p:nvGrpSpPr>
        <p:grpSpPr>
          <a:xfrm>
            <a:off x="331664" y="2940112"/>
            <a:ext cx="3394377" cy="470420"/>
            <a:chOff x="0" y="0"/>
            <a:chExt cx="3394376" cy="470419"/>
          </a:xfrm>
        </p:grpSpPr>
        <p:sp>
          <p:nvSpPr>
            <p:cNvPr id="1294" name="Rectangle"/>
            <p:cNvSpPr/>
            <p:nvPr/>
          </p:nvSpPr>
          <p:spPr>
            <a:xfrm>
              <a:off x="0" y="-1"/>
              <a:ext cx="3394377" cy="470421"/>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295" name="Railroad Tracks"/>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Railroad Tracks</a:t>
              </a:r>
            </a:p>
          </p:txBody>
        </p:sp>
      </p:grpSp>
      <p:grpSp>
        <p:nvGrpSpPr>
          <p:cNvPr id="1299" name="Rectangle 1"/>
          <p:cNvGrpSpPr/>
          <p:nvPr/>
        </p:nvGrpSpPr>
        <p:grpSpPr>
          <a:xfrm>
            <a:off x="331664" y="4019182"/>
            <a:ext cx="3394377" cy="470420"/>
            <a:chOff x="0" y="0"/>
            <a:chExt cx="3394376" cy="470419"/>
          </a:xfrm>
        </p:grpSpPr>
        <p:sp>
          <p:nvSpPr>
            <p:cNvPr id="1297" name="Rectangle"/>
            <p:cNvSpPr/>
            <p:nvPr/>
          </p:nvSpPr>
          <p:spPr>
            <a:xfrm>
              <a:off x="0" y="-1"/>
              <a:ext cx="3394377" cy="470421"/>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298" name="Dirt/Gravel"/>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Dirt/Gravel</a:t>
              </a:r>
            </a:p>
          </p:txBody>
        </p:sp>
      </p:grpSp>
      <p:grpSp>
        <p:nvGrpSpPr>
          <p:cNvPr id="1302" name="Rectangle 4"/>
          <p:cNvGrpSpPr/>
          <p:nvPr/>
        </p:nvGrpSpPr>
        <p:grpSpPr>
          <a:xfrm>
            <a:off x="328355" y="4558717"/>
            <a:ext cx="3394377" cy="470420"/>
            <a:chOff x="0" y="0"/>
            <a:chExt cx="3394376" cy="470419"/>
          </a:xfrm>
        </p:grpSpPr>
        <p:sp>
          <p:nvSpPr>
            <p:cNvPr id="1300" name="Rectangle"/>
            <p:cNvSpPr/>
            <p:nvPr/>
          </p:nvSpPr>
          <p:spPr>
            <a:xfrm>
              <a:off x="0" y="-1"/>
              <a:ext cx="3394377" cy="470421"/>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301" name="Poor Lighting"/>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Poor Lighting</a:t>
              </a:r>
            </a:p>
          </p:txBody>
        </p:sp>
      </p:grpSp>
      <p:grpSp>
        <p:nvGrpSpPr>
          <p:cNvPr id="1305" name="Rectangle 5"/>
          <p:cNvGrpSpPr/>
          <p:nvPr/>
        </p:nvGrpSpPr>
        <p:grpSpPr>
          <a:xfrm>
            <a:off x="328355" y="5098251"/>
            <a:ext cx="3394377" cy="470420"/>
            <a:chOff x="0" y="0"/>
            <a:chExt cx="3394376" cy="470419"/>
          </a:xfrm>
        </p:grpSpPr>
        <p:sp>
          <p:nvSpPr>
            <p:cNvPr id="1303" name="Rectangle"/>
            <p:cNvSpPr/>
            <p:nvPr/>
          </p:nvSpPr>
          <p:spPr>
            <a:xfrm>
              <a:off x="0" y="-1"/>
              <a:ext cx="3394377" cy="470421"/>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304" name="Other Hazards"/>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Other Hazards</a:t>
              </a:r>
            </a:p>
          </p:txBody>
        </p:sp>
      </p:grpSp>
      <p:sp>
        <p:nvSpPr>
          <p:cNvPr id="1306" name="TextBox 6"/>
          <p:cNvSpPr txBox="1"/>
          <p:nvPr/>
        </p:nvSpPr>
        <p:spPr>
          <a:xfrm>
            <a:off x="4467036" y="4896879"/>
            <a:ext cx="7161333" cy="14521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lvl1pPr>
          </a:lstStyle>
          <a:p>
            <a:pPr/>
            <a:r>
              <a:t>A work environment with ramps can increase the chance of a forklift accident. For example, going up or down could destabilize the forklift, or the forklift could come too close to an edge and go over.</a:t>
            </a:r>
          </a:p>
        </p:txBody>
      </p:sp>
      <p:sp>
        <p:nvSpPr>
          <p:cNvPr id="1307" name="TextBox 9"/>
          <p:cNvSpPr txBox="1"/>
          <p:nvPr/>
        </p:nvSpPr>
        <p:spPr>
          <a:xfrm>
            <a:off x="4100116" y="1570321"/>
            <a:ext cx="7912814" cy="3853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200">
                <a:solidFill>
                  <a:srgbClr val="8A339C"/>
                </a:solidFill>
              </a:defRPr>
            </a:lvl1pPr>
          </a:lstStyle>
          <a:p>
            <a:pPr/>
            <a:r>
              <a:t>Ramps</a:t>
            </a:r>
          </a:p>
        </p:txBody>
      </p:sp>
      <p:pic>
        <p:nvPicPr>
          <p:cNvPr id="1308" name="Picture 14" descr="Picture 14"/>
          <p:cNvPicPr>
            <a:picLocks noChangeAspect="1"/>
          </p:cNvPicPr>
          <p:nvPr/>
        </p:nvPicPr>
        <p:blipFill>
          <a:blip r:embed="rId3">
            <a:extLst/>
          </a:blip>
          <a:srcRect l="0" t="20605" r="0" b="14461"/>
          <a:stretch>
            <a:fillRect/>
          </a:stretch>
        </p:blipFill>
        <p:spPr>
          <a:xfrm>
            <a:off x="4854645" y="2109421"/>
            <a:ext cx="6386114" cy="2762723"/>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2"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1313" name="Title 7"/>
          <p:cNvSpPr txBox="1"/>
          <p:nvPr>
            <p:ph type="title"/>
          </p:nvPr>
        </p:nvSpPr>
        <p:spPr>
          <a:xfrm>
            <a:off x="83127" y="301537"/>
            <a:ext cx="8853055" cy="383217"/>
          </a:xfrm>
          <a:prstGeom prst="rect">
            <a:avLst/>
          </a:prstGeom>
        </p:spPr>
        <p:txBody>
          <a:bodyPr/>
          <a:lstStyle/>
          <a:p>
            <a:pPr/>
            <a:r>
              <a:t>Operating Hazards: Environmental Conditions</a:t>
            </a:r>
          </a:p>
        </p:txBody>
      </p:sp>
      <p:sp>
        <p:nvSpPr>
          <p:cNvPr id="1314" name="Rectangle 10"/>
          <p:cNvSpPr/>
          <p:nvPr/>
        </p:nvSpPr>
        <p:spPr>
          <a:xfrm>
            <a:off x="-2" y="1570321"/>
            <a:ext cx="4054401"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1317" name="Rectangle 11"/>
          <p:cNvGrpSpPr/>
          <p:nvPr/>
        </p:nvGrpSpPr>
        <p:grpSpPr>
          <a:xfrm>
            <a:off x="331664" y="1861042"/>
            <a:ext cx="3394377" cy="470420"/>
            <a:chOff x="0" y="0"/>
            <a:chExt cx="3394376" cy="470419"/>
          </a:xfrm>
        </p:grpSpPr>
        <p:sp>
          <p:nvSpPr>
            <p:cNvPr id="1315" name="Rectangle"/>
            <p:cNvSpPr/>
            <p:nvPr/>
          </p:nvSpPr>
          <p:spPr>
            <a:xfrm>
              <a:off x="0" y="-1"/>
              <a:ext cx="3394377" cy="470421"/>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316" name="Fuel"/>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Fuel</a:t>
              </a:r>
            </a:p>
          </p:txBody>
        </p:sp>
      </p:grpSp>
      <p:grpSp>
        <p:nvGrpSpPr>
          <p:cNvPr id="1320" name="Rectangle 12"/>
          <p:cNvGrpSpPr/>
          <p:nvPr/>
        </p:nvGrpSpPr>
        <p:grpSpPr>
          <a:xfrm>
            <a:off x="331664" y="2400578"/>
            <a:ext cx="3394377" cy="470420"/>
            <a:chOff x="0" y="0"/>
            <a:chExt cx="3394376" cy="470419"/>
          </a:xfrm>
        </p:grpSpPr>
        <p:sp>
          <p:nvSpPr>
            <p:cNvPr id="1318" name="Rectangle"/>
            <p:cNvSpPr/>
            <p:nvPr/>
          </p:nvSpPr>
          <p:spPr>
            <a:xfrm>
              <a:off x="0" y="-1"/>
              <a:ext cx="3394377" cy="470421"/>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319" name="Ramps"/>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Ramps</a:t>
              </a:r>
            </a:p>
          </p:txBody>
        </p:sp>
      </p:grpSp>
      <p:grpSp>
        <p:nvGrpSpPr>
          <p:cNvPr id="1323" name="Rectangle 13"/>
          <p:cNvGrpSpPr/>
          <p:nvPr/>
        </p:nvGrpSpPr>
        <p:grpSpPr>
          <a:xfrm>
            <a:off x="331664" y="3479648"/>
            <a:ext cx="3394377" cy="470420"/>
            <a:chOff x="0" y="0"/>
            <a:chExt cx="3394376" cy="470419"/>
          </a:xfrm>
        </p:grpSpPr>
        <p:sp>
          <p:nvSpPr>
            <p:cNvPr id="1321" name="Rectangle"/>
            <p:cNvSpPr/>
            <p:nvPr/>
          </p:nvSpPr>
          <p:spPr>
            <a:xfrm>
              <a:off x="0" y="-1"/>
              <a:ext cx="3394377" cy="470421"/>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322" name="Slippery Floors"/>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Slippery Floors</a:t>
              </a:r>
            </a:p>
          </p:txBody>
        </p:sp>
      </p:grpSp>
      <p:grpSp>
        <p:nvGrpSpPr>
          <p:cNvPr id="1326" name="Rectangle 8"/>
          <p:cNvGrpSpPr/>
          <p:nvPr/>
        </p:nvGrpSpPr>
        <p:grpSpPr>
          <a:xfrm>
            <a:off x="331664" y="2940112"/>
            <a:ext cx="3394377" cy="470420"/>
            <a:chOff x="0" y="0"/>
            <a:chExt cx="3394376" cy="470419"/>
          </a:xfrm>
        </p:grpSpPr>
        <p:sp>
          <p:nvSpPr>
            <p:cNvPr id="1324" name="Rectangle"/>
            <p:cNvSpPr/>
            <p:nvPr/>
          </p:nvSpPr>
          <p:spPr>
            <a:xfrm>
              <a:off x="0" y="-1"/>
              <a:ext cx="3394377" cy="470421"/>
            </a:xfrm>
            <a:prstGeom prst="rect">
              <a:avLst/>
            </a:prstGeom>
            <a:solidFill>
              <a:srgbClr val="0070C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325" name="Railroad Tracks"/>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Railroad Tracks</a:t>
              </a:r>
            </a:p>
          </p:txBody>
        </p:sp>
      </p:grpSp>
      <p:grpSp>
        <p:nvGrpSpPr>
          <p:cNvPr id="1329" name="Rectangle 1"/>
          <p:cNvGrpSpPr/>
          <p:nvPr/>
        </p:nvGrpSpPr>
        <p:grpSpPr>
          <a:xfrm>
            <a:off x="331664" y="4019182"/>
            <a:ext cx="3394377" cy="470420"/>
            <a:chOff x="0" y="0"/>
            <a:chExt cx="3394376" cy="470419"/>
          </a:xfrm>
        </p:grpSpPr>
        <p:sp>
          <p:nvSpPr>
            <p:cNvPr id="1327" name="Rectangle"/>
            <p:cNvSpPr/>
            <p:nvPr/>
          </p:nvSpPr>
          <p:spPr>
            <a:xfrm>
              <a:off x="0" y="-1"/>
              <a:ext cx="3394377" cy="470421"/>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328" name="Dirt/Gravel"/>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Dirt/Gravel</a:t>
              </a:r>
            </a:p>
          </p:txBody>
        </p:sp>
      </p:grpSp>
      <p:grpSp>
        <p:nvGrpSpPr>
          <p:cNvPr id="1332" name="Rectangle 4"/>
          <p:cNvGrpSpPr/>
          <p:nvPr/>
        </p:nvGrpSpPr>
        <p:grpSpPr>
          <a:xfrm>
            <a:off x="328355" y="4558717"/>
            <a:ext cx="3394377" cy="470420"/>
            <a:chOff x="0" y="0"/>
            <a:chExt cx="3394376" cy="470419"/>
          </a:xfrm>
        </p:grpSpPr>
        <p:sp>
          <p:nvSpPr>
            <p:cNvPr id="1330" name="Rectangle"/>
            <p:cNvSpPr/>
            <p:nvPr/>
          </p:nvSpPr>
          <p:spPr>
            <a:xfrm>
              <a:off x="0" y="-1"/>
              <a:ext cx="3394377" cy="470421"/>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331" name="Poor Lighting"/>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Poor Lighting</a:t>
              </a:r>
            </a:p>
          </p:txBody>
        </p:sp>
      </p:grpSp>
      <p:grpSp>
        <p:nvGrpSpPr>
          <p:cNvPr id="1335" name="Rectangle 5"/>
          <p:cNvGrpSpPr/>
          <p:nvPr/>
        </p:nvGrpSpPr>
        <p:grpSpPr>
          <a:xfrm>
            <a:off x="328355" y="5098251"/>
            <a:ext cx="3394377" cy="470420"/>
            <a:chOff x="0" y="0"/>
            <a:chExt cx="3394376" cy="470419"/>
          </a:xfrm>
        </p:grpSpPr>
        <p:sp>
          <p:nvSpPr>
            <p:cNvPr id="1333" name="Rectangle"/>
            <p:cNvSpPr/>
            <p:nvPr/>
          </p:nvSpPr>
          <p:spPr>
            <a:xfrm>
              <a:off x="0" y="-1"/>
              <a:ext cx="3394377" cy="470421"/>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334" name="Other Hazards"/>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Other Hazards</a:t>
              </a:r>
            </a:p>
          </p:txBody>
        </p:sp>
      </p:grpSp>
      <p:sp>
        <p:nvSpPr>
          <p:cNvPr id="1336" name="TextBox 6"/>
          <p:cNvSpPr txBox="1"/>
          <p:nvPr/>
        </p:nvSpPr>
        <p:spPr>
          <a:xfrm>
            <a:off x="4467036" y="5752910"/>
            <a:ext cx="7161333" cy="3853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lvl1pPr>
          </a:lstStyle>
          <a:p>
            <a:pPr/>
            <a:r>
              <a:t>Crossing railroad tracks could unbalance a forklift.</a:t>
            </a:r>
          </a:p>
        </p:txBody>
      </p:sp>
      <p:sp>
        <p:nvSpPr>
          <p:cNvPr id="1337" name="TextBox 9"/>
          <p:cNvSpPr txBox="1"/>
          <p:nvPr/>
        </p:nvSpPr>
        <p:spPr>
          <a:xfrm>
            <a:off x="4100116" y="1570321"/>
            <a:ext cx="7912814" cy="3853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200">
                <a:solidFill>
                  <a:srgbClr val="8A339C"/>
                </a:solidFill>
              </a:defRPr>
            </a:lvl1pPr>
          </a:lstStyle>
          <a:p>
            <a:pPr/>
            <a:r>
              <a:t>Railroad Tracks</a:t>
            </a:r>
          </a:p>
        </p:txBody>
      </p:sp>
      <p:pic>
        <p:nvPicPr>
          <p:cNvPr id="1338" name="Picture 3" descr="Picture 3"/>
          <p:cNvPicPr>
            <a:picLocks noChangeAspect="1"/>
          </p:cNvPicPr>
          <p:nvPr/>
        </p:nvPicPr>
        <p:blipFill>
          <a:blip r:embed="rId3">
            <a:extLst/>
          </a:blip>
          <a:stretch>
            <a:fillRect/>
          </a:stretch>
        </p:blipFill>
        <p:spPr>
          <a:xfrm>
            <a:off x="6010380" y="2101232"/>
            <a:ext cx="3777626" cy="346744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2"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1343" name="Title 7"/>
          <p:cNvSpPr txBox="1"/>
          <p:nvPr>
            <p:ph type="title"/>
          </p:nvPr>
        </p:nvSpPr>
        <p:spPr>
          <a:xfrm>
            <a:off x="83127" y="301537"/>
            <a:ext cx="8853055" cy="383217"/>
          </a:xfrm>
          <a:prstGeom prst="rect">
            <a:avLst/>
          </a:prstGeom>
        </p:spPr>
        <p:txBody>
          <a:bodyPr/>
          <a:lstStyle/>
          <a:p>
            <a:pPr/>
            <a:r>
              <a:t>Operating Hazards: Environmental Conditions</a:t>
            </a:r>
          </a:p>
        </p:txBody>
      </p:sp>
      <p:sp>
        <p:nvSpPr>
          <p:cNvPr id="1344" name="Rectangle 10"/>
          <p:cNvSpPr/>
          <p:nvPr/>
        </p:nvSpPr>
        <p:spPr>
          <a:xfrm>
            <a:off x="-2" y="1570321"/>
            <a:ext cx="4054401"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1347" name="Rectangle 11"/>
          <p:cNvGrpSpPr/>
          <p:nvPr/>
        </p:nvGrpSpPr>
        <p:grpSpPr>
          <a:xfrm>
            <a:off x="331664" y="1861042"/>
            <a:ext cx="3394377" cy="470420"/>
            <a:chOff x="0" y="0"/>
            <a:chExt cx="3394376" cy="470419"/>
          </a:xfrm>
        </p:grpSpPr>
        <p:sp>
          <p:nvSpPr>
            <p:cNvPr id="1345" name="Rectangle"/>
            <p:cNvSpPr/>
            <p:nvPr/>
          </p:nvSpPr>
          <p:spPr>
            <a:xfrm>
              <a:off x="0" y="-1"/>
              <a:ext cx="3394377" cy="470421"/>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346" name="Fuel"/>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Fuel</a:t>
              </a:r>
            </a:p>
          </p:txBody>
        </p:sp>
      </p:grpSp>
      <p:grpSp>
        <p:nvGrpSpPr>
          <p:cNvPr id="1350" name="Rectangle 12"/>
          <p:cNvGrpSpPr/>
          <p:nvPr/>
        </p:nvGrpSpPr>
        <p:grpSpPr>
          <a:xfrm>
            <a:off x="331664" y="2400578"/>
            <a:ext cx="3394377" cy="470420"/>
            <a:chOff x="0" y="0"/>
            <a:chExt cx="3394376" cy="470419"/>
          </a:xfrm>
        </p:grpSpPr>
        <p:sp>
          <p:nvSpPr>
            <p:cNvPr id="1348" name="Rectangle"/>
            <p:cNvSpPr/>
            <p:nvPr/>
          </p:nvSpPr>
          <p:spPr>
            <a:xfrm>
              <a:off x="0" y="-1"/>
              <a:ext cx="3394377" cy="470421"/>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349" name="Ramps"/>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Ramps</a:t>
              </a:r>
            </a:p>
          </p:txBody>
        </p:sp>
      </p:grpSp>
      <p:grpSp>
        <p:nvGrpSpPr>
          <p:cNvPr id="1353" name="Rectangle 13"/>
          <p:cNvGrpSpPr/>
          <p:nvPr/>
        </p:nvGrpSpPr>
        <p:grpSpPr>
          <a:xfrm>
            <a:off x="331664" y="3479648"/>
            <a:ext cx="3394377" cy="470420"/>
            <a:chOff x="0" y="0"/>
            <a:chExt cx="3394376" cy="470419"/>
          </a:xfrm>
        </p:grpSpPr>
        <p:sp>
          <p:nvSpPr>
            <p:cNvPr id="1351" name="Rectangle"/>
            <p:cNvSpPr/>
            <p:nvPr/>
          </p:nvSpPr>
          <p:spPr>
            <a:xfrm>
              <a:off x="0" y="-1"/>
              <a:ext cx="3394377" cy="470421"/>
            </a:xfrm>
            <a:prstGeom prst="rect">
              <a:avLst/>
            </a:prstGeom>
            <a:solidFill>
              <a:srgbClr val="0070C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352" name="Slippery Floors"/>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Slippery Floors</a:t>
              </a:r>
            </a:p>
          </p:txBody>
        </p:sp>
      </p:grpSp>
      <p:grpSp>
        <p:nvGrpSpPr>
          <p:cNvPr id="1356" name="Rectangle 8"/>
          <p:cNvGrpSpPr/>
          <p:nvPr/>
        </p:nvGrpSpPr>
        <p:grpSpPr>
          <a:xfrm>
            <a:off x="331664" y="2940112"/>
            <a:ext cx="3394377" cy="470420"/>
            <a:chOff x="0" y="0"/>
            <a:chExt cx="3394376" cy="470419"/>
          </a:xfrm>
        </p:grpSpPr>
        <p:sp>
          <p:nvSpPr>
            <p:cNvPr id="1354" name="Rectangle"/>
            <p:cNvSpPr/>
            <p:nvPr/>
          </p:nvSpPr>
          <p:spPr>
            <a:xfrm>
              <a:off x="0" y="-1"/>
              <a:ext cx="3394377" cy="470421"/>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355" name="Railroad Tracks"/>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Railroad Tracks</a:t>
              </a:r>
            </a:p>
          </p:txBody>
        </p:sp>
      </p:grpSp>
      <p:grpSp>
        <p:nvGrpSpPr>
          <p:cNvPr id="1359" name="Rectangle 1"/>
          <p:cNvGrpSpPr/>
          <p:nvPr/>
        </p:nvGrpSpPr>
        <p:grpSpPr>
          <a:xfrm>
            <a:off x="331664" y="4019182"/>
            <a:ext cx="3394377" cy="470420"/>
            <a:chOff x="0" y="0"/>
            <a:chExt cx="3394376" cy="470419"/>
          </a:xfrm>
        </p:grpSpPr>
        <p:sp>
          <p:nvSpPr>
            <p:cNvPr id="1357" name="Rectangle"/>
            <p:cNvSpPr/>
            <p:nvPr/>
          </p:nvSpPr>
          <p:spPr>
            <a:xfrm>
              <a:off x="0" y="-1"/>
              <a:ext cx="3394377" cy="470421"/>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358" name="Dirt/Gravel"/>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Dirt/Gravel</a:t>
              </a:r>
            </a:p>
          </p:txBody>
        </p:sp>
      </p:grpSp>
      <p:grpSp>
        <p:nvGrpSpPr>
          <p:cNvPr id="1362" name="Rectangle 4"/>
          <p:cNvGrpSpPr/>
          <p:nvPr/>
        </p:nvGrpSpPr>
        <p:grpSpPr>
          <a:xfrm>
            <a:off x="328355" y="4558717"/>
            <a:ext cx="3394377" cy="470420"/>
            <a:chOff x="0" y="0"/>
            <a:chExt cx="3394376" cy="470419"/>
          </a:xfrm>
        </p:grpSpPr>
        <p:sp>
          <p:nvSpPr>
            <p:cNvPr id="1360" name="Rectangle"/>
            <p:cNvSpPr/>
            <p:nvPr/>
          </p:nvSpPr>
          <p:spPr>
            <a:xfrm>
              <a:off x="0" y="-1"/>
              <a:ext cx="3394377" cy="470421"/>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361" name="Poor Lighting"/>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Poor Lighting</a:t>
              </a:r>
            </a:p>
          </p:txBody>
        </p:sp>
      </p:grpSp>
      <p:grpSp>
        <p:nvGrpSpPr>
          <p:cNvPr id="1365" name="Rectangle 5"/>
          <p:cNvGrpSpPr/>
          <p:nvPr/>
        </p:nvGrpSpPr>
        <p:grpSpPr>
          <a:xfrm>
            <a:off x="328355" y="5098251"/>
            <a:ext cx="3394377" cy="470420"/>
            <a:chOff x="0" y="0"/>
            <a:chExt cx="3394376" cy="470419"/>
          </a:xfrm>
        </p:grpSpPr>
        <p:sp>
          <p:nvSpPr>
            <p:cNvPr id="1363" name="Rectangle"/>
            <p:cNvSpPr/>
            <p:nvPr/>
          </p:nvSpPr>
          <p:spPr>
            <a:xfrm>
              <a:off x="0" y="-1"/>
              <a:ext cx="3394377" cy="470421"/>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364" name="Other Hazards"/>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Other Hazards</a:t>
              </a:r>
            </a:p>
          </p:txBody>
        </p:sp>
      </p:grpSp>
      <p:sp>
        <p:nvSpPr>
          <p:cNvPr id="1366" name="TextBox 6"/>
          <p:cNvSpPr txBox="1"/>
          <p:nvPr/>
        </p:nvSpPr>
        <p:spPr>
          <a:xfrm>
            <a:off x="4467036" y="5553800"/>
            <a:ext cx="7161333" cy="7409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lvl1pPr>
          </a:lstStyle>
          <a:p>
            <a:pPr/>
            <a:r>
              <a:t>Operating and braking on slippery floors could cause a skid, resulting in an accident.</a:t>
            </a:r>
          </a:p>
        </p:txBody>
      </p:sp>
      <p:sp>
        <p:nvSpPr>
          <p:cNvPr id="1367" name="TextBox 9"/>
          <p:cNvSpPr txBox="1"/>
          <p:nvPr/>
        </p:nvSpPr>
        <p:spPr>
          <a:xfrm>
            <a:off x="4100116" y="1570321"/>
            <a:ext cx="7912814" cy="3853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200">
                <a:solidFill>
                  <a:srgbClr val="8A339C"/>
                </a:solidFill>
              </a:defRPr>
            </a:lvl1pPr>
          </a:lstStyle>
          <a:p>
            <a:pPr/>
            <a:r>
              <a:t>Slippery Floors</a:t>
            </a:r>
          </a:p>
        </p:txBody>
      </p:sp>
      <p:pic>
        <p:nvPicPr>
          <p:cNvPr id="1368" name="Picture 14" descr="Picture 14"/>
          <p:cNvPicPr>
            <a:picLocks noChangeAspect="1"/>
          </p:cNvPicPr>
          <p:nvPr/>
        </p:nvPicPr>
        <p:blipFill>
          <a:blip r:embed="rId3">
            <a:extLst/>
          </a:blip>
          <a:srcRect l="8997" t="0" r="0" b="42291"/>
          <a:stretch>
            <a:fillRect/>
          </a:stretch>
        </p:blipFill>
        <p:spPr>
          <a:xfrm>
            <a:off x="4421315" y="2109421"/>
            <a:ext cx="7252774" cy="3447869"/>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2"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1373" name="Title 7"/>
          <p:cNvSpPr txBox="1"/>
          <p:nvPr>
            <p:ph type="title"/>
          </p:nvPr>
        </p:nvSpPr>
        <p:spPr>
          <a:xfrm>
            <a:off x="83127" y="301537"/>
            <a:ext cx="8853055" cy="383217"/>
          </a:xfrm>
          <a:prstGeom prst="rect">
            <a:avLst/>
          </a:prstGeom>
        </p:spPr>
        <p:txBody>
          <a:bodyPr/>
          <a:lstStyle/>
          <a:p>
            <a:pPr/>
            <a:r>
              <a:t>Operating Hazards: Environmental Conditions</a:t>
            </a:r>
          </a:p>
        </p:txBody>
      </p:sp>
      <p:sp>
        <p:nvSpPr>
          <p:cNvPr id="1374" name="Rectangle 10"/>
          <p:cNvSpPr/>
          <p:nvPr/>
        </p:nvSpPr>
        <p:spPr>
          <a:xfrm>
            <a:off x="-2" y="1570321"/>
            <a:ext cx="4054401"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1377" name="Rectangle 11"/>
          <p:cNvGrpSpPr/>
          <p:nvPr/>
        </p:nvGrpSpPr>
        <p:grpSpPr>
          <a:xfrm>
            <a:off x="331664" y="1861042"/>
            <a:ext cx="3394377" cy="470420"/>
            <a:chOff x="0" y="0"/>
            <a:chExt cx="3394376" cy="470419"/>
          </a:xfrm>
        </p:grpSpPr>
        <p:sp>
          <p:nvSpPr>
            <p:cNvPr id="1375" name="Rectangle"/>
            <p:cNvSpPr/>
            <p:nvPr/>
          </p:nvSpPr>
          <p:spPr>
            <a:xfrm>
              <a:off x="0" y="-1"/>
              <a:ext cx="3394377" cy="470421"/>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376" name="Fuel"/>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Fuel</a:t>
              </a:r>
            </a:p>
          </p:txBody>
        </p:sp>
      </p:grpSp>
      <p:grpSp>
        <p:nvGrpSpPr>
          <p:cNvPr id="1380" name="Rectangle 12"/>
          <p:cNvGrpSpPr/>
          <p:nvPr/>
        </p:nvGrpSpPr>
        <p:grpSpPr>
          <a:xfrm>
            <a:off x="331664" y="2400578"/>
            <a:ext cx="3394377" cy="470420"/>
            <a:chOff x="0" y="0"/>
            <a:chExt cx="3394376" cy="470419"/>
          </a:xfrm>
        </p:grpSpPr>
        <p:sp>
          <p:nvSpPr>
            <p:cNvPr id="1378" name="Rectangle"/>
            <p:cNvSpPr/>
            <p:nvPr/>
          </p:nvSpPr>
          <p:spPr>
            <a:xfrm>
              <a:off x="0" y="-1"/>
              <a:ext cx="3394377" cy="470421"/>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379" name="Ramps"/>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Ramps</a:t>
              </a:r>
            </a:p>
          </p:txBody>
        </p:sp>
      </p:grpSp>
      <p:grpSp>
        <p:nvGrpSpPr>
          <p:cNvPr id="1383" name="Rectangle 13"/>
          <p:cNvGrpSpPr/>
          <p:nvPr/>
        </p:nvGrpSpPr>
        <p:grpSpPr>
          <a:xfrm>
            <a:off x="331664" y="3479648"/>
            <a:ext cx="3394377" cy="470420"/>
            <a:chOff x="0" y="0"/>
            <a:chExt cx="3394376" cy="470419"/>
          </a:xfrm>
        </p:grpSpPr>
        <p:sp>
          <p:nvSpPr>
            <p:cNvPr id="1381" name="Rectangle"/>
            <p:cNvSpPr/>
            <p:nvPr/>
          </p:nvSpPr>
          <p:spPr>
            <a:xfrm>
              <a:off x="0" y="-1"/>
              <a:ext cx="3394377" cy="470421"/>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382" name="Slippery Floors"/>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Slippery Floors</a:t>
              </a:r>
            </a:p>
          </p:txBody>
        </p:sp>
      </p:grpSp>
      <p:grpSp>
        <p:nvGrpSpPr>
          <p:cNvPr id="1386" name="Rectangle 8"/>
          <p:cNvGrpSpPr/>
          <p:nvPr/>
        </p:nvGrpSpPr>
        <p:grpSpPr>
          <a:xfrm>
            <a:off x="331664" y="2940112"/>
            <a:ext cx="3394377" cy="470420"/>
            <a:chOff x="0" y="0"/>
            <a:chExt cx="3394376" cy="470419"/>
          </a:xfrm>
        </p:grpSpPr>
        <p:sp>
          <p:nvSpPr>
            <p:cNvPr id="1384" name="Rectangle"/>
            <p:cNvSpPr/>
            <p:nvPr/>
          </p:nvSpPr>
          <p:spPr>
            <a:xfrm>
              <a:off x="0" y="-1"/>
              <a:ext cx="3394377" cy="470421"/>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385" name="Railroad Tracks"/>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Railroad Tracks</a:t>
              </a:r>
            </a:p>
          </p:txBody>
        </p:sp>
      </p:grpSp>
      <p:grpSp>
        <p:nvGrpSpPr>
          <p:cNvPr id="1389" name="Rectangle 1"/>
          <p:cNvGrpSpPr/>
          <p:nvPr/>
        </p:nvGrpSpPr>
        <p:grpSpPr>
          <a:xfrm>
            <a:off x="331664" y="4019182"/>
            <a:ext cx="3394377" cy="470420"/>
            <a:chOff x="0" y="0"/>
            <a:chExt cx="3394376" cy="470419"/>
          </a:xfrm>
        </p:grpSpPr>
        <p:sp>
          <p:nvSpPr>
            <p:cNvPr id="1387" name="Rectangle"/>
            <p:cNvSpPr/>
            <p:nvPr/>
          </p:nvSpPr>
          <p:spPr>
            <a:xfrm>
              <a:off x="0" y="-1"/>
              <a:ext cx="3394377" cy="470421"/>
            </a:xfrm>
            <a:prstGeom prst="rect">
              <a:avLst/>
            </a:prstGeom>
            <a:solidFill>
              <a:srgbClr val="0070C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388" name="Dirt/Gravel"/>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Dirt/Gravel</a:t>
              </a:r>
            </a:p>
          </p:txBody>
        </p:sp>
      </p:grpSp>
      <p:grpSp>
        <p:nvGrpSpPr>
          <p:cNvPr id="1392" name="Rectangle 4"/>
          <p:cNvGrpSpPr/>
          <p:nvPr/>
        </p:nvGrpSpPr>
        <p:grpSpPr>
          <a:xfrm>
            <a:off x="328355" y="4558717"/>
            <a:ext cx="3394377" cy="470420"/>
            <a:chOff x="0" y="0"/>
            <a:chExt cx="3394376" cy="470419"/>
          </a:xfrm>
        </p:grpSpPr>
        <p:sp>
          <p:nvSpPr>
            <p:cNvPr id="1390" name="Rectangle"/>
            <p:cNvSpPr/>
            <p:nvPr/>
          </p:nvSpPr>
          <p:spPr>
            <a:xfrm>
              <a:off x="0" y="-1"/>
              <a:ext cx="3394377" cy="470421"/>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391" name="Poor Lighting"/>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Poor Lighting</a:t>
              </a:r>
            </a:p>
          </p:txBody>
        </p:sp>
      </p:grpSp>
      <p:grpSp>
        <p:nvGrpSpPr>
          <p:cNvPr id="1395" name="Rectangle 5"/>
          <p:cNvGrpSpPr/>
          <p:nvPr/>
        </p:nvGrpSpPr>
        <p:grpSpPr>
          <a:xfrm>
            <a:off x="328355" y="5098251"/>
            <a:ext cx="3394377" cy="470420"/>
            <a:chOff x="0" y="0"/>
            <a:chExt cx="3394376" cy="470419"/>
          </a:xfrm>
        </p:grpSpPr>
        <p:sp>
          <p:nvSpPr>
            <p:cNvPr id="1393" name="Rectangle"/>
            <p:cNvSpPr/>
            <p:nvPr/>
          </p:nvSpPr>
          <p:spPr>
            <a:xfrm>
              <a:off x="0" y="-1"/>
              <a:ext cx="3394377" cy="470421"/>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394" name="Other Hazards"/>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Other Hazards</a:t>
              </a:r>
            </a:p>
          </p:txBody>
        </p:sp>
      </p:grpSp>
      <p:sp>
        <p:nvSpPr>
          <p:cNvPr id="1396" name="TextBox 6"/>
          <p:cNvSpPr txBox="1"/>
          <p:nvPr/>
        </p:nvSpPr>
        <p:spPr>
          <a:xfrm>
            <a:off x="4467036" y="5563527"/>
            <a:ext cx="7161333" cy="7409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lvl1pPr>
          </a:lstStyle>
          <a:p>
            <a:pPr/>
            <a:r>
              <a:t>Operating on dirt and gravel can be dangerous and lead to accidents.</a:t>
            </a:r>
          </a:p>
        </p:txBody>
      </p:sp>
      <p:sp>
        <p:nvSpPr>
          <p:cNvPr id="1397" name="TextBox 9"/>
          <p:cNvSpPr txBox="1"/>
          <p:nvPr/>
        </p:nvSpPr>
        <p:spPr>
          <a:xfrm>
            <a:off x="4100116" y="1570321"/>
            <a:ext cx="7912814" cy="3853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200">
                <a:solidFill>
                  <a:srgbClr val="8A339C"/>
                </a:solidFill>
              </a:defRPr>
            </a:lvl1pPr>
          </a:lstStyle>
          <a:p>
            <a:pPr/>
            <a:r>
              <a:t>Dirt/Gravel</a:t>
            </a:r>
          </a:p>
        </p:txBody>
      </p:sp>
      <p:pic>
        <p:nvPicPr>
          <p:cNvPr id="1398" name="Picture 3" descr="Picture 3"/>
          <p:cNvPicPr>
            <a:picLocks noChangeAspect="1"/>
          </p:cNvPicPr>
          <p:nvPr/>
        </p:nvPicPr>
        <p:blipFill>
          <a:blip r:embed="rId3">
            <a:extLst/>
          </a:blip>
          <a:srcRect l="0" t="16143" r="0" b="0"/>
          <a:stretch>
            <a:fillRect/>
          </a:stretch>
        </p:blipFill>
        <p:spPr>
          <a:xfrm>
            <a:off x="4951922" y="2109421"/>
            <a:ext cx="6191561" cy="3459251"/>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3" name="Title 11"/>
          <p:cNvSpPr txBox="1"/>
          <p:nvPr>
            <p:ph type="title"/>
          </p:nvPr>
        </p:nvSpPr>
        <p:spPr>
          <a:xfrm>
            <a:off x="83127" y="301537"/>
            <a:ext cx="8853055" cy="383217"/>
          </a:xfrm>
          <a:prstGeom prst="rect">
            <a:avLst/>
          </a:prstGeom>
        </p:spPr>
        <p:txBody>
          <a:bodyPr/>
          <a:lstStyle/>
          <a:p>
            <a:pPr/>
            <a:r>
              <a:t>Why Forklift Training Is Necessary</a:t>
            </a:r>
          </a:p>
        </p:txBody>
      </p:sp>
      <p:grpSp>
        <p:nvGrpSpPr>
          <p:cNvPr id="606" name="Picture Placeholder 8"/>
          <p:cNvGrpSpPr/>
          <p:nvPr/>
        </p:nvGrpSpPr>
        <p:grpSpPr>
          <a:xfrm>
            <a:off x="-600" y="758952"/>
            <a:ext cx="12193200" cy="5929201"/>
            <a:chOff x="0" y="0"/>
            <a:chExt cx="12193199" cy="5929200"/>
          </a:xfrm>
        </p:grpSpPr>
        <p:sp>
          <p:nvSpPr>
            <p:cNvPr id="604" name="Rectangle"/>
            <p:cNvSpPr/>
            <p:nvPr/>
          </p:nvSpPr>
          <p:spPr>
            <a:xfrm>
              <a:off x="0" y="0"/>
              <a:ext cx="12193200" cy="5929201"/>
            </a:xfrm>
            <a:prstGeom prst="rect">
              <a:avLst/>
            </a:prstGeom>
            <a:solidFill>
              <a:srgbClr val="FFF2CC"/>
            </a:solidFill>
            <a:ln w="12700" cap="flat">
              <a:noFill/>
              <a:miter lim="400000"/>
            </a:ln>
            <a:effectLst/>
          </p:spPr>
          <p:txBody>
            <a:bodyPr wrap="square" lIns="45719" tIns="45719" rIns="45719" bIns="45719" numCol="1" anchor="ctr">
              <a:noAutofit/>
            </a:bodyPr>
            <a:lstStyle/>
            <a:p>
              <a:pPr/>
            </a:p>
          </p:txBody>
        </p:sp>
        <p:pic>
          <p:nvPicPr>
            <p:cNvPr id="605" name="image16.png" descr="image16.png"/>
            <p:cNvPicPr>
              <a:picLocks noChangeAspect="1"/>
            </p:cNvPicPr>
            <p:nvPr/>
          </p:nvPicPr>
          <p:blipFill>
            <a:blip r:embed="rId3">
              <a:extLst/>
            </a:blip>
            <a:srcRect l="0" t="803" r="0" b="802"/>
            <a:stretch>
              <a:fillRect/>
            </a:stretch>
          </p:blipFill>
          <p:spPr>
            <a:xfrm>
              <a:off x="0" y="0"/>
              <a:ext cx="12193200" cy="5929201"/>
            </a:xfrm>
            <a:prstGeom prst="rect">
              <a:avLst/>
            </a:prstGeom>
            <a:ln w="12700" cap="flat">
              <a:noFill/>
              <a:miter lim="400000"/>
            </a:ln>
            <a:effectLst/>
          </p:spPr>
        </p:pic>
      </p:grpSp>
      <p:sp>
        <p:nvSpPr>
          <p:cNvPr id="607" name="Text Placeholder 2"/>
          <p:cNvSpPr txBox="1"/>
          <p:nvPr>
            <p:ph type="body" sz="quarter" idx="1"/>
          </p:nvPr>
        </p:nvSpPr>
        <p:spPr>
          <a:xfrm>
            <a:off x="9098280" y="3837666"/>
            <a:ext cx="3093719" cy="752401"/>
          </a:xfrm>
          <a:prstGeom prst="rect">
            <a:avLst/>
          </a:prstGeom>
          <a:solidFill>
            <a:srgbClr val="90C43F"/>
          </a:solidFill>
        </p:spPr>
        <p:txBody>
          <a:bodyPr/>
          <a:lstStyle>
            <a:lvl1pPr>
              <a:defRPr>
                <a:solidFill>
                  <a:srgbClr val="000000"/>
                </a:solidFill>
              </a:defRPr>
            </a:lvl1pPr>
          </a:lstStyle>
          <a:p>
            <a:pPr/>
            <a:r>
              <a:t>Numerous fatalities each year</a:t>
            </a:r>
          </a:p>
        </p:txBody>
      </p:sp>
      <p:sp>
        <p:nvSpPr>
          <p:cNvPr id="608" name="Text Placeholder 4"/>
          <p:cNvSpPr/>
          <p:nvPr>
            <p:ph type="body" idx="22"/>
          </p:nvPr>
        </p:nvSpPr>
        <p:spPr>
          <a:xfrm>
            <a:off x="9098280" y="4704234"/>
            <a:ext cx="3093720" cy="752401"/>
          </a:xfrm>
          <a:prstGeom prst="rect">
            <a:avLst/>
          </a:prstGeom>
          <a:solidFill>
            <a:srgbClr val="90C43F"/>
          </a:solidFill>
          <a:extLst>
            <a:ext uri="{C572A759-6A51-4108-AA02-DFA0A04FC94B}">
              <ma14:wrappingTextBoxFlag xmlns:ma14="http://schemas.microsoft.com/office/mac/drawingml/2011/main" val="1"/>
            </a:ext>
          </a:extLst>
        </p:spPr>
        <p:txBody>
          <a:bodyPr/>
          <a:lstStyle>
            <a:lvl1pPr marL="0" indent="183599">
              <a:lnSpc>
                <a:spcPct val="100000"/>
              </a:lnSpc>
              <a:spcBef>
                <a:spcPts val="0"/>
              </a:spcBef>
              <a:buSzTx/>
              <a:buFontTx/>
              <a:buNone/>
              <a:defRPr b="1"/>
            </a:lvl1pPr>
          </a:lstStyle>
          <a:p>
            <a:pPr/>
            <a:r>
              <a:t>Tens of thousands of injuries annually</a:t>
            </a:r>
          </a:p>
        </p:txBody>
      </p:sp>
      <p:grpSp>
        <p:nvGrpSpPr>
          <p:cNvPr id="611" name="Text Placeholder 6"/>
          <p:cNvGrpSpPr/>
          <p:nvPr/>
        </p:nvGrpSpPr>
        <p:grpSpPr>
          <a:xfrm>
            <a:off x="9098280" y="5570801"/>
            <a:ext cx="3093720" cy="752401"/>
            <a:chOff x="0" y="0"/>
            <a:chExt cx="3093719" cy="752400"/>
          </a:xfrm>
        </p:grpSpPr>
        <p:sp>
          <p:nvSpPr>
            <p:cNvPr id="609" name="Rectangle"/>
            <p:cNvSpPr/>
            <p:nvPr/>
          </p:nvSpPr>
          <p:spPr>
            <a:xfrm>
              <a:off x="-1" y="-1"/>
              <a:ext cx="3093721" cy="752402"/>
            </a:xfrm>
            <a:prstGeom prst="rect">
              <a:avLst/>
            </a:prstGeom>
            <a:solidFill>
              <a:srgbClr val="90C43F"/>
            </a:solidFill>
            <a:ln w="12700" cap="flat">
              <a:noFill/>
              <a:miter lim="400000"/>
            </a:ln>
            <a:effectLst/>
          </p:spPr>
          <p:txBody>
            <a:bodyPr wrap="square" lIns="45719" tIns="45719" rIns="45719" bIns="45719" numCol="1" anchor="ctr">
              <a:noAutofit/>
            </a:bodyPr>
            <a:lstStyle/>
            <a:p>
              <a:pPr defTabSz="913554">
                <a:defRPr b="1" sz="2200"/>
              </a:pPr>
            </a:p>
          </p:txBody>
        </p:sp>
        <p:sp>
          <p:nvSpPr>
            <p:cNvPr id="610" name="MOST ACCIDENTS CAN BE PREVENTED!"/>
            <p:cNvSpPr txBox="1"/>
            <p:nvPr/>
          </p:nvSpPr>
          <p:spPr>
            <a:xfrm>
              <a:off x="45719" y="-1"/>
              <a:ext cx="3002281" cy="7524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rmAutofit fontScale="100000" lnSpcReduction="0"/>
            </a:bodyPr>
            <a:lstStyle>
              <a:lvl1pPr indent="183599" defTabSz="913554">
                <a:defRPr b="1" sz="2200"/>
              </a:lvl1pPr>
            </a:lstStyle>
            <a:p>
              <a:pPr/>
              <a:r>
                <a:t>MOST ACCIDENTS CAN BE PREVENTED!</a:t>
              </a:r>
            </a:p>
          </p:txBody>
        </p:sp>
      </p:gr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2"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1403" name="Title 7"/>
          <p:cNvSpPr txBox="1"/>
          <p:nvPr>
            <p:ph type="title"/>
          </p:nvPr>
        </p:nvSpPr>
        <p:spPr>
          <a:xfrm>
            <a:off x="83127" y="301537"/>
            <a:ext cx="8853055" cy="383217"/>
          </a:xfrm>
          <a:prstGeom prst="rect">
            <a:avLst/>
          </a:prstGeom>
        </p:spPr>
        <p:txBody>
          <a:bodyPr/>
          <a:lstStyle/>
          <a:p>
            <a:pPr/>
            <a:r>
              <a:t>Operating Hazards: Environmental Conditions</a:t>
            </a:r>
          </a:p>
        </p:txBody>
      </p:sp>
      <p:sp>
        <p:nvSpPr>
          <p:cNvPr id="1404" name="Rectangle 10"/>
          <p:cNvSpPr/>
          <p:nvPr/>
        </p:nvSpPr>
        <p:spPr>
          <a:xfrm>
            <a:off x="-2" y="1570321"/>
            <a:ext cx="4054401"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1407" name="Rectangle 11"/>
          <p:cNvGrpSpPr/>
          <p:nvPr/>
        </p:nvGrpSpPr>
        <p:grpSpPr>
          <a:xfrm>
            <a:off x="331664" y="1861042"/>
            <a:ext cx="3394377" cy="470420"/>
            <a:chOff x="0" y="0"/>
            <a:chExt cx="3394376" cy="470419"/>
          </a:xfrm>
        </p:grpSpPr>
        <p:sp>
          <p:nvSpPr>
            <p:cNvPr id="1405" name="Rectangle"/>
            <p:cNvSpPr/>
            <p:nvPr/>
          </p:nvSpPr>
          <p:spPr>
            <a:xfrm>
              <a:off x="0" y="-1"/>
              <a:ext cx="3394377" cy="470421"/>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406" name="Fuel"/>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Fuel</a:t>
              </a:r>
            </a:p>
          </p:txBody>
        </p:sp>
      </p:grpSp>
      <p:grpSp>
        <p:nvGrpSpPr>
          <p:cNvPr id="1410" name="Rectangle 12"/>
          <p:cNvGrpSpPr/>
          <p:nvPr/>
        </p:nvGrpSpPr>
        <p:grpSpPr>
          <a:xfrm>
            <a:off x="331664" y="2400578"/>
            <a:ext cx="3394377" cy="470420"/>
            <a:chOff x="0" y="0"/>
            <a:chExt cx="3394376" cy="470419"/>
          </a:xfrm>
        </p:grpSpPr>
        <p:sp>
          <p:nvSpPr>
            <p:cNvPr id="1408" name="Rectangle"/>
            <p:cNvSpPr/>
            <p:nvPr/>
          </p:nvSpPr>
          <p:spPr>
            <a:xfrm>
              <a:off x="0" y="-1"/>
              <a:ext cx="3394377" cy="470421"/>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409" name="Ramps"/>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Ramps</a:t>
              </a:r>
            </a:p>
          </p:txBody>
        </p:sp>
      </p:grpSp>
      <p:grpSp>
        <p:nvGrpSpPr>
          <p:cNvPr id="1413" name="Rectangle 13"/>
          <p:cNvGrpSpPr/>
          <p:nvPr/>
        </p:nvGrpSpPr>
        <p:grpSpPr>
          <a:xfrm>
            <a:off x="331664" y="3479648"/>
            <a:ext cx="3394377" cy="470420"/>
            <a:chOff x="0" y="0"/>
            <a:chExt cx="3394376" cy="470419"/>
          </a:xfrm>
        </p:grpSpPr>
        <p:sp>
          <p:nvSpPr>
            <p:cNvPr id="1411" name="Rectangle"/>
            <p:cNvSpPr/>
            <p:nvPr/>
          </p:nvSpPr>
          <p:spPr>
            <a:xfrm>
              <a:off x="0" y="-1"/>
              <a:ext cx="3394377" cy="470421"/>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412" name="Slippery Floors"/>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Slippery Floors</a:t>
              </a:r>
            </a:p>
          </p:txBody>
        </p:sp>
      </p:grpSp>
      <p:grpSp>
        <p:nvGrpSpPr>
          <p:cNvPr id="1416" name="Rectangle 8"/>
          <p:cNvGrpSpPr/>
          <p:nvPr/>
        </p:nvGrpSpPr>
        <p:grpSpPr>
          <a:xfrm>
            <a:off x="331664" y="2940112"/>
            <a:ext cx="3394377" cy="470420"/>
            <a:chOff x="0" y="0"/>
            <a:chExt cx="3394376" cy="470419"/>
          </a:xfrm>
        </p:grpSpPr>
        <p:sp>
          <p:nvSpPr>
            <p:cNvPr id="1414" name="Rectangle"/>
            <p:cNvSpPr/>
            <p:nvPr/>
          </p:nvSpPr>
          <p:spPr>
            <a:xfrm>
              <a:off x="0" y="-1"/>
              <a:ext cx="3394377" cy="470421"/>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415" name="Railroad Tracks"/>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Railroad Tracks</a:t>
              </a:r>
            </a:p>
          </p:txBody>
        </p:sp>
      </p:grpSp>
      <p:grpSp>
        <p:nvGrpSpPr>
          <p:cNvPr id="1419" name="Rectangle 1"/>
          <p:cNvGrpSpPr/>
          <p:nvPr/>
        </p:nvGrpSpPr>
        <p:grpSpPr>
          <a:xfrm>
            <a:off x="331664" y="4019182"/>
            <a:ext cx="3394377" cy="470420"/>
            <a:chOff x="0" y="0"/>
            <a:chExt cx="3394376" cy="470419"/>
          </a:xfrm>
        </p:grpSpPr>
        <p:sp>
          <p:nvSpPr>
            <p:cNvPr id="1417" name="Rectangle"/>
            <p:cNvSpPr/>
            <p:nvPr/>
          </p:nvSpPr>
          <p:spPr>
            <a:xfrm>
              <a:off x="0" y="-1"/>
              <a:ext cx="3394377" cy="470421"/>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418" name="Dirt/Gravel"/>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Dirt/Gravel</a:t>
              </a:r>
            </a:p>
          </p:txBody>
        </p:sp>
      </p:grpSp>
      <p:grpSp>
        <p:nvGrpSpPr>
          <p:cNvPr id="1422" name="Rectangle 4"/>
          <p:cNvGrpSpPr/>
          <p:nvPr/>
        </p:nvGrpSpPr>
        <p:grpSpPr>
          <a:xfrm>
            <a:off x="328355" y="4558717"/>
            <a:ext cx="3394377" cy="470420"/>
            <a:chOff x="0" y="0"/>
            <a:chExt cx="3394376" cy="470419"/>
          </a:xfrm>
        </p:grpSpPr>
        <p:sp>
          <p:nvSpPr>
            <p:cNvPr id="1420" name="Rectangle"/>
            <p:cNvSpPr/>
            <p:nvPr/>
          </p:nvSpPr>
          <p:spPr>
            <a:xfrm>
              <a:off x="0" y="-1"/>
              <a:ext cx="3394377" cy="470421"/>
            </a:xfrm>
            <a:prstGeom prst="rect">
              <a:avLst/>
            </a:prstGeom>
            <a:solidFill>
              <a:srgbClr val="0070C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421" name="Poor Lighting"/>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Poor Lighting</a:t>
              </a:r>
            </a:p>
          </p:txBody>
        </p:sp>
      </p:grpSp>
      <p:grpSp>
        <p:nvGrpSpPr>
          <p:cNvPr id="1425" name="Rectangle 5"/>
          <p:cNvGrpSpPr/>
          <p:nvPr/>
        </p:nvGrpSpPr>
        <p:grpSpPr>
          <a:xfrm>
            <a:off x="328355" y="5098251"/>
            <a:ext cx="3394377" cy="470420"/>
            <a:chOff x="0" y="0"/>
            <a:chExt cx="3394376" cy="470419"/>
          </a:xfrm>
        </p:grpSpPr>
        <p:sp>
          <p:nvSpPr>
            <p:cNvPr id="1423" name="Rectangle"/>
            <p:cNvSpPr/>
            <p:nvPr/>
          </p:nvSpPr>
          <p:spPr>
            <a:xfrm>
              <a:off x="0" y="-1"/>
              <a:ext cx="3394377" cy="470421"/>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424" name="Other Hazards"/>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Other Hazards</a:t>
              </a:r>
            </a:p>
          </p:txBody>
        </p:sp>
      </p:grpSp>
      <p:sp>
        <p:nvSpPr>
          <p:cNvPr id="1426" name="TextBox 6"/>
          <p:cNvSpPr txBox="1"/>
          <p:nvPr/>
        </p:nvSpPr>
        <p:spPr>
          <a:xfrm>
            <a:off x="4467036" y="5563525"/>
            <a:ext cx="7161333" cy="7409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lvl1pPr>
          </a:lstStyle>
          <a:p>
            <a:pPr/>
            <a:r>
              <a:t>Poor lighting can make it hard for you to see obstacles or pedestrians in your path.</a:t>
            </a:r>
          </a:p>
        </p:txBody>
      </p:sp>
      <p:sp>
        <p:nvSpPr>
          <p:cNvPr id="1427" name="TextBox 9"/>
          <p:cNvSpPr txBox="1"/>
          <p:nvPr/>
        </p:nvSpPr>
        <p:spPr>
          <a:xfrm>
            <a:off x="4100116" y="1570321"/>
            <a:ext cx="7912814" cy="3853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200">
                <a:solidFill>
                  <a:srgbClr val="8A339C"/>
                </a:solidFill>
              </a:defRPr>
            </a:lvl1pPr>
          </a:lstStyle>
          <a:p>
            <a:pPr/>
            <a:r>
              <a:t>Poor Lighting</a:t>
            </a:r>
          </a:p>
        </p:txBody>
      </p:sp>
      <p:pic>
        <p:nvPicPr>
          <p:cNvPr id="1428" name="Picture 14" descr="Picture 14"/>
          <p:cNvPicPr>
            <a:picLocks noChangeAspect="1"/>
          </p:cNvPicPr>
          <p:nvPr/>
        </p:nvPicPr>
        <p:blipFill>
          <a:blip r:embed="rId3">
            <a:extLst/>
          </a:blip>
          <a:srcRect l="0" t="8714" r="0" b="19699"/>
          <a:stretch>
            <a:fillRect/>
          </a:stretch>
        </p:blipFill>
        <p:spPr>
          <a:xfrm>
            <a:off x="4430138" y="2107317"/>
            <a:ext cx="7252773" cy="3459251"/>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2"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1433" name="Title 7"/>
          <p:cNvSpPr txBox="1"/>
          <p:nvPr>
            <p:ph type="title"/>
          </p:nvPr>
        </p:nvSpPr>
        <p:spPr>
          <a:xfrm>
            <a:off x="83127" y="301537"/>
            <a:ext cx="8853055" cy="383217"/>
          </a:xfrm>
          <a:prstGeom prst="rect">
            <a:avLst/>
          </a:prstGeom>
        </p:spPr>
        <p:txBody>
          <a:bodyPr/>
          <a:lstStyle/>
          <a:p>
            <a:pPr/>
            <a:r>
              <a:t>Operating Hazards: Environmental Conditions</a:t>
            </a:r>
          </a:p>
        </p:txBody>
      </p:sp>
      <p:sp>
        <p:nvSpPr>
          <p:cNvPr id="1434" name="Rectangle 10"/>
          <p:cNvSpPr/>
          <p:nvPr/>
        </p:nvSpPr>
        <p:spPr>
          <a:xfrm>
            <a:off x="-2" y="1570321"/>
            <a:ext cx="4054401"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1437" name="Rectangle 11"/>
          <p:cNvGrpSpPr/>
          <p:nvPr/>
        </p:nvGrpSpPr>
        <p:grpSpPr>
          <a:xfrm>
            <a:off x="331664" y="1861042"/>
            <a:ext cx="3394377" cy="470420"/>
            <a:chOff x="0" y="0"/>
            <a:chExt cx="3394376" cy="470419"/>
          </a:xfrm>
        </p:grpSpPr>
        <p:sp>
          <p:nvSpPr>
            <p:cNvPr id="1435" name="Rectangle"/>
            <p:cNvSpPr/>
            <p:nvPr/>
          </p:nvSpPr>
          <p:spPr>
            <a:xfrm>
              <a:off x="0" y="-1"/>
              <a:ext cx="3394377" cy="470421"/>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436" name="Fuel"/>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Fuel</a:t>
              </a:r>
            </a:p>
          </p:txBody>
        </p:sp>
      </p:grpSp>
      <p:grpSp>
        <p:nvGrpSpPr>
          <p:cNvPr id="1440" name="Rectangle 12"/>
          <p:cNvGrpSpPr/>
          <p:nvPr/>
        </p:nvGrpSpPr>
        <p:grpSpPr>
          <a:xfrm>
            <a:off x="331664" y="2400578"/>
            <a:ext cx="3394377" cy="470420"/>
            <a:chOff x="0" y="0"/>
            <a:chExt cx="3394376" cy="470419"/>
          </a:xfrm>
        </p:grpSpPr>
        <p:sp>
          <p:nvSpPr>
            <p:cNvPr id="1438" name="Rectangle"/>
            <p:cNvSpPr/>
            <p:nvPr/>
          </p:nvSpPr>
          <p:spPr>
            <a:xfrm>
              <a:off x="0" y="-1"/>
              <a:ext cx="3394377" cy="470421"/>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439" name="Ramps"/>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Ramps</a:t>
              </a:r>
            </a:p>
          </p:txBody>
        </p:sp>
      </p:grpSp>
      <p:grpSp>
        <p:nvGrpSpPr>
          <p:cNvPr id="1443" name="Rectangle 13"/>
          <p:cNvGrpSpPr/>
          <p:nvPr/>
        </p:nvGrpSpPr>
        <p:grpSpPr>
          <a:xfrm>
            <a:off x="331664" y="3479648"/>
            <a:ext cx="3394377" cy="470420"/>
            <a:chOff x="0" y="0"/>
            <a:chExt cx="3394376" cy="470419"/>
          </a:xfrm>
        </p:grpSpPr>
        <p:sp>
          <p:nvSpPr>
            <p:cNvPr id="1441" name="Rectangle"/>
            <p:cNvSpPr/>
            <p:nvPr/>
          </p:nvSpPr>
          <p:spPr>
            <a:xfrm>
              <a:off x="0" y="-1"/>
              <a:ext cx="3394377" cy="470421"/>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442" name="Slippery Floors"/>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Slippery Floors</a:t>
              </a:r>
            </a:p>
          </p:txBody>
        </p:sp>
      </p:grpSp>
      <p:grpSp>
        <p:nvGrpSpPr>
          <p:cNvPr id="1446" name="Rectangle 8"/>
          <p:cNvGrpSpPr/>
          <p:nvPr/>
        </p:nvGrpSpPr>
        <p:grpSpPr>
          <a:xfrm>
            <a:off x="331664" y="2940112"/>
            <a:ext cx="3394377" cy="470420"/>
            <a:chOff x="0" y="0"/>
            <a:chExt cx="3394376" cy="470419"/>
          </a:xfrm>
        </p:grpSpPr>
        <p:sp>
          <p:nvSpPr>
            <p:cNvPr id="1444" name="Rectangle"/>
            <p:cNvSpPr/>
            <p:nvPr/>
          </p:nvSpPr>
          <p:spPr>
            <a:xfrm>
              <a:off x="0" y="-1"/>
              <a:ext cx="3394377" cy="470421"/>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445" name="Railroad Tracks"/>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Railroad Tracks</a:t>
              </a:r>
            </a:p>
          </p:txBody>
        </p:sp>
      </p:grpSp>
      <p:grpSp>
        <p:nvGrpSpPr>
          <p:cNvPr id="1449" name="Rectangle 1"/>
          <p:cNvGrpSpPr/>
          <p:nvPr/>
        </p:nvGrpSpPr>
        <p:grpSpPr>
          <a:xfrm>
            <a:off x="331664" y="4019182"/>
            <a:ext cx="3394377" cy="470420"/>
            <a:chOff x="0" y="0"/>
            <a:chExt cx="3394376" cy="470419"/>
          </a:xfrm>
        </p:grpSpPr>
        <p:sp>
          <p:nvSpPr>
            <p:cNvPr id="1447" name="Rectangle"/>
            <p:cNvSpPr/>
            <p:nvPr/>
          </p:nvSpPr>
          <p:spPr>
            <a:xfrm>
              <a:off x="0" y="-1"/>
              <a:ext cx="3394377" cy="470421"/>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448" name="Dirt/Gravel"/>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Dirt/Gravel</a:t>
              </a:r>
            </a:p>
          </p:txBody>
        </p:sp>
      </p:grpSp>
      <p:grpSp>
        <p:nvGrpSpPr>
          <p:cNvPr id="1452" name="Rectangle 4"/>
          <p:cNvGrpSpPr/>
          <p:nvPr/>
        </p:nvGrpSpPr>
        <p:grpSpPr>
          <a:xfrm>
            <a:off x="328355" y="4558717"/>
            <a:ext cx="3394377" cy="470420"/>
            <a:chOff x="0" y="0"/>
            <a:chExt cx="3394376" cy="470419"/>
          </a:xfrm>
        </p:grpSpPr>
        <p:sp>
          <p:nvSpPr>
            <p:cNvPr id="1450" name="Rectangle"/>
            <p:cNvSpPr/>
            <p:nvPr/>
          </p:nvSpPr>
          <p:spPr>
            <a:xfrm>
              <a:off x="0" y="-1"/>
              <a:ext cx="3394377" cy="470421"/>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451" name="Poor Lighting"/>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Poor Lighting</a:t>
              </a:r>
            </a:p>
          </p:txBody>
        </p:sp>
      </p:grpSp>
      <p:grpSp>
        <p:nvGrpSpPr>
          <p:cNvPr id="1455" name="Rectangle 5"/>
          <p:cNvGrpSpPr/>
          <p:nvPr/>
        </p:nvGrpSpPr>
        <p:grpSpPr>
          <a:xfrm>
            <a:off x="328355" y="5098251"/>
            <a:ext cx="3394377" cy="470420"/>
            <a:chOff x="0" y="0"/>
            <a:chExt cx="3394376" cy="470419"/>
          </a:xfrm>
        </p:grpSpPr>
        <p:sp>
          <p:nvSpPr>
            <p:cNvPr id="1453" name="Rectangle"/>
            <p:cNvSpPr/>
            <p:nvPr/>
          </p:nvSpPr>
          <p:spPr>
            <a:xfrm>
              <a:off x="0" y="-1"/>
              <a:ext cx="3394377" cy="470421"/>
            </a:xfrm>
            <a:prstGeom prst="rect">
              <a:avLst/>
            </a:prstGeom>
            <a:solidFill>
              <a:srgbClr val="0070C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454" name="Other Hazards"/>
            <p:cNvSpPr txBox="1"/>
            <p:nvPr/>
          </p:nvSpPr>
          <p:spPr>
            <a:xfrm>
              <a:off x="45720" y="42521"/>
              <a:ext cx="3302937" cy="38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Other Hazards</a:t>
              </a:r>
            </a:p>
          </p:txBody>
        </p:sp>
      </p:grpSp>
      <p:sp>
        <p:nvSpPr>
          <p:cNvPr id="1456" name="TextBox 6"/>
          <p:cNvSpPr txBox="1"/>
          <p:nvPr/>
        </p:nvSpPr>
        <p:spPr>
          <a:xfrm>
            <a:off x="4467036" y="4566137"/>
            <a:ext cx="7161333" cy="18077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200"/>
            </a:pPr>
            <a:r>
              <a:t>There could be other hazards of a particular work environment that might cause a forklift accident. For example:</a:t>
            </a:r>
          </a:p>
          <a:p>
            <a:pPr marL="342900" indent="-342900">
              <a:buSzPct val="100000"/>
              <a:buFont typeface="Arial"/>
              <a:buChar char="•"/>
              <a:defRPr sz="2200"/>
            </a:pPr>
            <a:r>
              <a:t>Pits or openings in the floor</a:t>
            </a:r>
          </a:p>
          <a:p>
            <a:pPr marL="342900" indent="-342900">
              <a:buSzPct val="100000"/>
              <a:buFont typeface="Arial"/>
              <a:buChar char="•"/>
              <a:defRPr sz="2200"/>
            </a:pPr>
            <a:r>
              <a:t>Congested or narrow work spaces</a:t>
            </a:r>
          </a:p>
          <a:p>
            <a:pPr marL="342900" indent="-342900">
              <a:buSzPct val="100000"/>
              <a:buFont typeface="Arial"/>
              <a:buChar char="•"/>
              <a:defRPr sz="2200"/>
            </a:pPr>
            <a:r>
              <a:t>The presence of flammable or combustible material</a:t>
            </a:r>
          </a:p>
        </p:txBody>
      </p:sp>
      <p:sp>
        <p:nvSpPr>
          <p:cNvPr id="1457" name="TextBox 9"/>
          <p:cNvSpPr txBox="1"/>
          <p:nvPr/>
        </p:nvSpPr>
        <p:spPr>
          <a:xfrm>
            <a:off x="4100116" y="1570321"/>
            <a:ext cx="7912814" cy="3853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200">
                <a:solidFill>
                  <a:srgbClr val="8A339C"/>
                </a:solidFill>
              </a:defRPr>
            </a:lvl1pPr>
          </a:lstStyle>
          <a:p>
            <a:pPr/>
            <a:r>
              <a:t>Other Hazards</a:t>
            </a:r>
          </a:p>
        </p:txBody>
      </p:sp>
      <p:pic>
        <p:nvPicPr>
          <p:cNvPr id="1458" name="Picture 3" descr="Picture 3"/>
          <p:cNvPicPr>
            <a:picLocks noChangeAspect="1"/>
          </p:cNvPicPr>
          <p:nvPr/>
        </p:nvPicPr>
        <p:blipFill>
          <a:blip r:embed="rId3">
            <a:extLst/>
          </a:blip>
          <a:srcRect l="0" t="20895" r="0" b="0"/>
          <a:stretch>
            <a:fillRect/>
          </a:stretch>
        </p:blipFill>
        <p:spPr>
          <a:xfrm>
            <a:off x="5725271" y="2099085"/>
            <a:ext cx="4644864" cy="2448031"/>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2" name="Text Placeholder 9"/>
          <p:cNvSpPr txBox="1"/>
          <p:nvPr>
            <p:ph type="body" sz="quarter" idx="1"/>
          </p:nvPr>
        </p:nvSpPr>
        <p:spPr>
          <a:xfrm>
            <a:off x="6101117" y="2714874"/>
            <a:ext cx="4229659" cy="348119"/>
          </a:xfrm>
          <a:prstGeom prst="rect">
            <a:avLst/>
          </a:prstGeom>
        </p:spPr>
        <p:txBody>
          <a:bodyPr/>
          <a:lstStyle>
            <a:lvl1pPr indent="91617" defTabSz="721707">
              <a:lnSpc>
                <a:spcPts val="1900"/>
              </a:lnSpc>
              <a:spcBef>
                <a:spcPts val="900"/>
              </a:spcBef>
              <a:defRPr sz="1738"/>
            </a:lvl1pPr>
          </a:lstStyle>
          <a:p>
            <a:pPr/>
            <a:r>
              <a:t>Working around loading docks</a:t>
            </a:r>
          </a:p>
        </p:txBody>
      </p:sp>
      <p:sp>
        <p:nvSpPr>
          <p:cNvPr id="1463" name="Title 2"/>
          <p:cNvSpPr txBox="1"/>
          <p:nvPr>
            <p:ph type="title"/>
          </p:nvPr>
        </p:nvSpPr>
        <p:spPr>
          <a:xfrm>
            <a:off x="83127" y="301537"/>
            <a:ext cx="8853055" cy="383217"/>
          </a:xfrm>
          <a:prstGeom prst="rect">
            <a:avLst/>
          </a:prstGeom>
        </p:spPr>
        <p:txBody>
          <a:bodyPr/>
          <a:lstStyle/>
          <a:p>
            <a:pPr/>
            <a:r>
              <a:t>Operating Hazards: Load Carrying</a:t>
            </a:r>
          </a:p>
        </p:txBody>
      </p:sp>
      <p:sp>
        <p:nvSpPr>
          <p:cNvPr id="1464" name="Text Placeholder 10"/>
          <p:cNvSpPr/>
          <p:nvPr>
            <p:ph type="body" idx="21"/>
          </p:nvPr>
        </p:nvSpPr>
        <p:spPr>
          <a:xfrm>
            <a:off x="6101117" y="3541476"/>
            <a:ext cx="4229659" cy="348119"/>
          </a:xfrm>
          <a:prstGeom prst="rect">
            <a:avLst/>
          </a:prstGeom>
          <a:extLst>
            <a:ext uri="{C572A759-6A51-4108-AA02-DFA0A04FC94B}">
              <ma14:wrappingTextBoxFlag xmlns:ma14="http://schemas.microsoft.com/office/mac/drawingml/2011/main" val="1"/>
            </a:ext>
          </a:extLst>
        </p:spPr>
        <p:txBody>
          <a:bodyPr/>
          <a:lstStyle/>
          <a:p>
            <a:pPr/>
            <a:r>
              <a:t>Loads that block forward vision</a:t>
            </a:r>
          </a:p>
        </p:txBody>
      </p:sp>
      <p:sp>
        <p:nvSpPr>
          <p:cNvPr id="1465" name="Text Placeholder 11"/>
          <p:cNvSpPr/>
          <p:nvPr>
            <p:ph type="body" idx="22"/>
          </p:nvPr>
        </p:nvSpPr>
        <p:spPr>
          <a:xfrm>
            <a:off x="6101117" y="4368079"/>
            <a:ext cx="4229659" cy="348119"/>
          </a:xfrm>
          <a:prstGeom prst="rect">
            <a:avLst/>
          </a:prstGeom>
          <a:extLst>
            <a:ext uri="{C572A759-6A51-4108-AA02-DFA0A04FC94B}">
              <ma14:wrappingTextBoxFlag xmlns:ma14="http://schemas.microsoft.com/office/mac/drawingml/2011/main" val="1"/>
            </a:ext>
          </a:extLst>
        </p:spPr>
        <p:txBody>
          <a:bodyPr/>
          <a:lstStyle/>
          <a:p>
            <a:pPr/>
            <a:r>
              <a:t>Stacking and unstacking on racks</a:t>
            </a:r>
          </a:p>
        </p:txBody>
      </p:sp>
      <p:grpSp>
        <p:nvGrpSpPr>
          <p:cNvPr id="1468" name="Picture Placeholder 8"/>
          <p:cNvGrpSpPr/>
          <p:nvPr/>
        </p:nvGrpSpPr>
        <p:grpSpPr>
          <a:xfrm>
            <a:off x="568728" y="1255999"/>
            <a:ext cx="4939707" cy="4924464"/>
            <a:chOff x="0" y="0"/>
            <a:chExt cx="4939705" cy="4924463"/>
          </a:xfrm>
        </p:grpSpPr>
        <p:sp>
          <p:nvSpPr>
            <p:cNvPr id="1466" name="Rectangle"/>
            <p:cNvSpPr/>
            <p:nvPr/>
          </p:nvSpPr>
          <p:spPr>
            <a:xfrm>
              <a:off x="0" y="0"/>
              <a:ext cx="4939706" cy="4924463"/>
            </a:xfrm>
            <a:prstGeom prst="rect">
              <a:avLst/>
            </a:prstGeom>
            <a:solidFill>
              <a:srgbClr val="FFF2CC"/>
            </a:solidFill>
            <a:ln w="12700" cap="flat">
              <a:noFill/>
              <a:miter lim="400000"/>
            </a:ln>
            <a:effectLst/>
          </p:spPr>
          <p:txBody>
            <a:bodyPr wrap="square" lIns="45719" tIns="45719" rIns="45719" bIns="45719" numCol="1" anchor="ctr">
              <a:noAutofit/>
            </a:bodyPr>
            <a:lstStyle/>
            <a:p>
              <a:pPr/>
            </a:p>
          </p:txBody>
        </p:sp>
        <p:pic>
          <p:nvPicPr>
            <p:cNvPr id="1467" name="image48.png" descr="image48.png"/>
            <p:cNvPicPr>
              <a:picLocks noChangeAspect="1"/>
            </p:cNvPicPr>
            <p:nvPr/>
          </p:nvPicPr>
          <p:blipFill>
            <a:blip r:embed="rId3">
              <a:extLst/>
            </a:blip>
            <a:srcRect l="0" t="161" r="0" b="160"/>
            <a:stretch>
              <a:fillRect/>
            </a:stretch>
          </p:blipFill>
          <p:spPr>
            <a:xfrm>
              <a:off x="0" y="0"/>
              <a:ext cx="4939706" cy="4924464"/>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2"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1473" name="Title 7"/>
          <p:cNvSpPr txBox="1"/>
          <p:nvPr>
            <p:ph type="title"/>
          </p:nvPr>
        </p:nvSpPr>
        <p:spPr>
          <a:xfrm>
            <a:off x="83127" y="301537"/>
            <a:ext cx="8853055" cy="383217"/>
          </a:xfrm>
          <a:prstGeom prst="rect">
            <a:avLst/>
          </a:prstGeom>
        </p:spPr>
        <p:txBody>
          <a:bodyPr/>
          <a:lstStyle/>
          <a:p>
            <a:pPr/>
            <a:r>
              <a:t>Preoperational Inspection: Walkaround</a:t>
            </a:r>
          </a:p>
        </p:txBody>
      </p:sp>
      <p:sp>
        <p:nvSpPr>
          <p:cNvPr id="1474" name="Rectangle 10"/>
          <p:cNvSpPr/>
          <p:nvPr/>
        </p:nvSpPr>
        <p:spPr>
          <a:xfrm>
            <a:off x="-2" y="1570321"/>
            <a:ext cx="4054401"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1477" name="Rectangle 11"/>
          <p:cNvGrpSpPr/>
          <p:nvPr/>
        </p:nvGrpSpPr>
        <p:grpSpPr>
          <a:xfrm>
            <a:off x="366918" y="1895488"/>
            <a:ext cx="3394377" cy="811469"/>
            <a:chOff x="0" y="0"/>
            <a:chExt cx="3394376" cy="811468"/>
          </a:xfrm>
        </p:grpSpPr>
        <p:sp>
          <p:nvSpPr>
            <p:cNvPr id="1475" name="Rectangle"/>
            <p:cNvSpPr/>
            <p:nvPr/>
          </p:nvSpPr>
          <p:spPr>
            <a:xfrm>
              <a:off x="0" y="-1"/>
              <a:ext cx="3394377" cy="811470"/>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476" name="Start of Each Shift"/>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Start of Each Shift</a:t>
              </a:r>
            </a:p>
          </p:txBody>
        </p:sp>
      </p:grpSp>
      <p:grpSp>
        <p:nvGrpSpPr>
          <p:cNvPr id="1480" name="Rectangle 12"/>
          <p:cNvGrpSpPr/>
          <p:nvPr/>
        </p:nvGrpSpPr>
        <p:grpSpPr>
          <a:xfrm>
            <a:off x="366918" y="2847369"/>
            <a:ext cx="3394377" cy="811470"/>
            <a:chOff x="0" y="0"/>
            <a:chExt cx="3394376" cy="811468"/>
          </a:xfrm>
        </p:grpSpPr>
        <p:sp>
          <p:nvSpPr>
            <p:cNvPr id="1478" name="Rectangle"/>
            <p:cNvSpPr/>
            <p:nvPr/>
          </p:nvSpPr>
          <p:spPr>
            <a:xfrm>
              <a:off x="0" y="-1"/>
              <a:ext cx="3394377" cy="811470"/>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479" name="Forklift Disengaged"/>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Forklift Disengaged</a:t>
              </a:r>
            </a:p>
          </p:txBody>
        </p:sp>
      </p:grpSp>
      <p:grpSp>
        <p:nvGrpSpPr>
          <p:cNvPr id="1483" name="Rectangle 13"/>
          <p:cNvGrpSpPr/>
          <p:nvPr/>
        </p:nvGrpSpPr>
        <p:grpSpPr>
          <a:xfrm>
            <a:off x="366918" y="4751132"/>
            <a:ext cx="3394377" cy="811469"/>
            <a:chOff x="0" y="0"/>
            <a:chExt cx="3394376" cy="811468"/>
          </a:xfrm>
        </p:grpSpPr>
        <p:sp>
          <p:nvSpPr>
            <p:cNvPr id="1481" name="Rectangle"/>
            <p:cNvSpPr/>
            <p:nvPr/>
          </p:nvSpPr>
          <p:spPr>
            <a:xfrm>
              <a:off x="0" y="-1"/>
              <a:ext cx="3394377" cy="811470"/>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482" name="Tires, Axle, and Overhead Guard"/>
            <p:cNvSpPr txBox="1"/>
            <p:nvPr/>
          </p:nvSpPr>
          <p:spPr>
            <a:xfrm>
              <a:off x="45720" y="35246"/>
              <a:ext cx="3302937" cy="7409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Tires, Axle, and Overhead Guard</a:t>
              </a:r>
            </a:p>
          </p:txBody>
        </p:sp>
      </p:grpSp>
      <p:grpSp>
        <p:nvGrpSpPr>
          <p:cNvPr id="1486" name="Rectangle 8"/>
          <p:cNvGrpSpPr/>
          <p:nvPr/>
        </p:nvGrpSpPr>
        <p:grpSpPr>
          <a:xfrm>
            <a:off x="366918" y="3799251"/>
            <a:ext cx="3394377" cy="811469"/>
            <a:chOff x="0" y="0"/>
            <a:chExt cx="3394376" cy="811468"/>
          </a:xfrm>
        </p:grpSpPr>
        <p:sp>
          <p:nvSpPr>
            <p:cNvPr id="1484" name="Rectangle"/>
            <p:cNvSpPr/>
            <p:nvPr/>
          </p:nvSpPr>
          <p:spPr>
            <a:xfrm>
              <a:off x="0" y="-1"/>
              <a:ext cx="3394377" cy="811470"/>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485" name="Checklist"/>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Checklist</a:t>
              </a:r>
            </a:p>
          </p:txBody>
        </p:sp>
      </p:grpSp>
      <p:sp>
        <p:nvSpPr>
          <p:cNvPr id="1487" name="TextBox 6"/>
          <p:cNvSpPr txBox="1"/>
          <p:nvPr/>
        </p:nvSpPr>
        <p:spPr>
          <a:xfrm>
            <a:off x="4467033" y="5557749"/>
            <a:ext cx="7156835" cy="7409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lvl1pPr>
          </a:lstStyle>
          <a:p>
            <a:pPr/>
            <a:r>
              <a:t>Conducting the preoperational inspection is essential for safe forklift operation.</a:t>
            </a:r>
          </a:p>
        </p:txBody>
      </p:sp>
      <p:pic>
        <p:nvPicPr>
          <p:cNvPr id="1488" name="Picture 14" descr="Picture 14"/>
          <p:cNvPicPr>
            <a:picLocks noChangeAspect="1"/>
          </p:cNvPicPr>
          <p:nvPr/>
        </p:nvPicPr>
        <p:blipFill>
          <a:blip r:embed="rId3">
            <a:extLst/>
          </a:blip>
          <a:srcRect l="6451" t="9365" r="4766" b="12725"/>
          <a:stretch>
            <a:fillRect/>
          </a:stretch>
        </p:blipFill>
        <p:spPr>
          <a:xfrm>
            <a:off x="4421316" y="1562255"/>
            <a:ext cx="7248277" cy="4000345"/>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2"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1493" name="Title 7"/>
          <p:cNvSpPr txBox="1"/>
          <p:nvPr>
            <p:ph type="title"/>
          </p:nvPr>
        </p:nvSpPr>
        <p:spPr>
          <a:xfrm>
            <a:off x="83127" y="301537"/>
            <a:ext cx="8853055" cy="383217"/>
          </a:xfrm>
          <a:prstGeom prst="rect">
            <a:avLst/>
          </a:prstGeom>
        </p:spPr>
        <p:txBody>
          <a:bodyPr/>
          <a:lstStyle/>
          <a:p>
            <a:pPr/>
            <a:r>
              <a:t>Preoperational Inspection: Walkaround</a:t>
            </a:r>
          </a:p>
        </p:txBody>
      </p:sp>
      <p:sp>
        <p:nvSpPr>
          <p:cNvPr id="1494" name="Rectangle 10"/>
          <p:cNvSpPr/>
          <p:nvPr/>
        </p:nvSpPr>
        <p:spPr>
          <a:xfrm>
            <a:off x="-2" y="1570321"/>
            <a:ext cx="4054401"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1497" name="Rectangle 11"/>
          <p:cNvGrpSpPr/>
          <p:nvPr/>
        </p:nvGrpSpPr>
        <p:grpSpPr>
          <a:xfrm>
            <a:off x="366918" y="1895488"/>
            <a:ext cx="3394377" cy="811469"/>
            <a:chOff x="0" y="0"/>
            <a:chExt cx="3394376" cy="811468"/>
          </a:xfrm>
        </p:grpSpPr>
        <p:sp>
          <p:nvSpPr>
            <p:cNvPr id="1495" name="Rectangle"/>
            <p:cNvSpPr/>
            <p:nvPr/>
          </p:nvSpPr>
          <p:spPr>
            <a:xfrm>
              <a:off x="0" y="-1"/>
              <a:ext cx="3394377" cy="811470"/>
            </a:xfrm>
            <a:prstGeom prst="rect">
              <a:avLst/>
            </a:prstGeom>
            <a:solidFill>
              <a:srgbClr val="0070C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496" name="Start of Each Shift"/>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Start of Each Shift</a:t>
              </a:r>
            </a:p>
          </p:txBody>
        </p:sp>
      </p:grpSp>
      <p:grpSp>
        <p:nvGrpSpPr>
          <p:cNvPr id="1500" name="Rectangle 12"/>
          <p:cNvGrpSpPr/>
          <p:nvPr/>
        </p:nvGrpSpPr>
        <p:grpSpPr>
          <a:xfrm>
            <a:off x="366918" y="2847369"/>
            <a:ext cx="3394377" cy="811470"/>
            <a:chOff x="0" y="0"/>
            <a:chExt cx="3394376" cy="811468"/>
          </a:xfrm>
        </p:grpSpPr>
        <p:sp>
          <p:nvSpPr>
            <p:cNvPr id="1498" name="Rectangle"/>
            <p:cNvSpPr/>
            <p:nvPr/>
          </p:nvSpPr>
          <p:spPr>
            <a:xfrm>
              <a:off x="0" y="-1"/>
              <a:ext cx="3394377" cy="811470"/>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499" name="Forklift Disengaged"/>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Forklift Disengaged</a:t>
              </a:r>
            </a:p>
          </p:txBody>
        </p:sp>
      </p:grpSp>
      <p:grpSp>
        <p:nvGrpSpPr>
          <p:cNvPr id="1503" name="Rectangle 13"/>
          <p:cNvGrpSpPr/>
          <p:nvPr/>
        </p:nvGrpSpPr>
        <p:grpSpPr>
          <a:xfrm>
            <a:off x="366918" y="4751132"/>
            <a:ext cx="3394377" cy="811469"/>
            <a:chOff x="0" y="0"/>
            <a:chExt cx="3394376" cy="811468"/>
          </a:xfrm>
        </p:grpSpPr>
        <p:sp>
          <p:nvSpPr>
            <p:cNvPr id="1501" name="Rectangle"/>
            <p:cNvSpPr/>
            <p:nvPr/>
          </p:nvSpPr>
          <p:spPr>
            <a:xfrm>
              <a:off x="0" y="-1"/>
              <a:ext cx="3394377" cy="811470"/>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502" name="Tires, Axle, and Overhead Guard"/>
            <p:cNvSpPr txBox="1"/>
            <p:nvPr/>
          </p:nvSpPr>
          <p:spPr>
            <a:xfrm>
              <a:off x="45720" y="35246"/>
              <a:ext cx="3302937" cy="7409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Tires, Axle, and Overhead Guard</a:t>
              </a:r>
            </a:p>
          </p:txBody>
        </p:sp>
      </p:grpSp>
      <p:grpSp>
        <p:nvGrpSpPr>
          <p:cNvPr id="1506" name="Rectangle 8"/>
          <p:cNvGrpSpPr/>
          <p:nvPr/>
        </p:nvGrpSpPr>
        <p:grpSpPr>
          <a:xfrm>
            <a:off x="366918" y="3799251"/>
            <a:ext cx="3394377" cy="811469"/>
            <a:chOff x="0" y="0"/>
            <a:chExt cx="3394376" cy="811468"/>
          </a:xfrm>
        </p:grpSpPr>
        <p:sp>
          <p:nvSpPr>
            <p:cNvPr id="1504" name="Rectangle"/>
            <p:cNvSpPr/>
            <p:nvPr/>
          </p:nvSpPr>
          <p:spPr>
            <a:xfrm>
              <a:off x="0" y="-1"/>
              <a:ext cx="3394377" cy="811470"/>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505" name="Checklist"/>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Checklist</a:t>
              </a:r>
            </a:p>
          </p:txBody>
        </p:sp>
      </p:grpSp>
      <p:sp>
        <p:nvSpPr>
          <p:cNvPr id="1507" name="TextBox 2"/>
          <p:cNvSpPr txBox="1"/>
          <p:nvPr/>
        </p:nvSpPr>
        <p:spPr>
          <a:xfrm>
            <a:off x="4339245" y="5247071"/>
            <a:ext cx="7459573" cy="10965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lvl1pPr>
          </a:lstStyle>
          <a:p>
            <a:pPr/>
            <a:r>
              <a:t>Conduct a preoperational walkaround inspection at the start of each work shift to ensure that the forklift will work properly and to identify maintenance problems before they cause an accident.</a:t>
            </a:r>
          </a:p>
        </p:txBody>
      </p:sp>
      <p:sp>
        <p:nvSpPr>
          <p:cNvPr id="1508" name="TextBox 3"/>
          <p:cNvSpPr txBox="1"/>
          <p:nvPr/>
        </p:nvSpPr>
        <p:spPr>
          <a:xfrm>
            <a:off x="4100116" y="1570321"/>
            <a:ext cx="7912814" cy="3853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200">
                <a:solidFill>
                  <a:srgbClr val="8A339C"/>
                </a:solidFill>
              </a:defRPr>
            </a:lvl1pPr>
          </a:lstStyle>
          <a:p>
            <a:pPr/>
            <a:r>
              <a:t>Start of Each Shift</a:t>
            </a:r>
          </a:p>
        </p:txBody>
      </p:sp>
      <p:pic>
        <p:nvPicPr>
          <p:cNvPr id="1509" name="Picture 18" descr="Picture 18"/>
          <p:cNvPicPr>
            <a:picLocks noChangeAspect="1"/>
          </p:cNvPicPr>
          <p:nvPr/>
        </p:nvPicPr>
        <p:blipFill>
          <a:blip r:embed="rId3">
            <a:extLst/>
          </a:blip>
          <a:srcRect l="0" t="6837" r="0" b="28434"/>
          <a:stretch>
            <a:fillRect/>
          </a:stretch>
        </p:blipFill>
        <p:spPr>
          <a:xfrm>
            <a:off x="4421316" y="2112546"/>
            <a:ext cx="7252773" cy="3127788"/>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3"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1514" name="Title 7"/>
          <p:cNvSpPr txBox="1"/>
          <p:nvPr>
            <p:ph type="title"/>
          </p:nvPr>
        </p:nvSpPr>
        <p:spPr>
          <a:xfrm>
            <a:off x="83127" y="301537"/>
            <a:ext cx="8853055" cy="383217"/>
          </a:xfrm>
          <a:prstGeom prst="rect">
            <a:avLst/>
          </a:prstGeom>
        </p:spPr>
        <p:txBody>
          <a:bodyPr/>
          <a:lstStyle/>
          <a:p>
            <a:pPr/>
            <a:r>
              <a:t>Preoperational Inspection: Walkaround</a:t>
            </a:r>
          </a:p>
        </p:txBody>
      </p:sp>
      <p:sp>
        <p:nvSpPr>
          <p:cNvPr id="1515" name="Rectangle 10"/>
          <p:cNvSpPr/>
          <p:nvPr/>
        </p:nvSpPr>
        <p:spPr>
          <a:xfrm>
            <a:off x="-2" y="1570321"/>
            <a:ext cx="4054401"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1518" name="Rectangle 11"/>
          <p:cNvGrpSpPr/>
          <p:nvPr/>
        </p:nvGrpSpPr>
        <p:grpSpPr>
          <a:xfrm>
            <a:off x="366918" y="1895488"/>
            <a:ext cx="3394377" cy="811469"/>
            <a:chOff x="0" y="0"/>
            <a:chExt cx="3394376" cy="811468"/>
          </a:xfrm>
        </p:grpSpPr>
        <p:sp>
          <p:nvSpPr>
            <p:cNvPr id="1516" name="Rectangle"/>
            <p:cNvSpPr/>
            <p:nvPr/>
          </p:nvSpPr>
          <p:spPr>
            <a:xfrm>
              <a:off x="0" y="-1"/>
              <a:ext cx="3394377" cy="811470"/>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517" name="Start of Each Shift"/>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Start of Each Shift</a:t>
              </a:r>
            </a:p>
          </p:txBody>
        </p:sp>
      </p:grpSp>
      <p:grpSp>
        <p:nvGrpSpPr>
          <p:cNvPr id="1521" name="Rectangle 12"/>
          <p:cNvGrpSpPr/>
          <p:nvPr/>
        </p:nvGrpSpPr>
        <p:grpSpPr>
          <a:xfrm>
            <a:off x="366918" y="2847369"/>
            <a:ext cx="3394377" cy="811470"/>
            <a:chOff x="0" y="0"/>
            <a:chExt cx="3394376" cy="811468"/>
          </a:xfrm>
        </p:grpSpPr>
        <p:sp>
          <p:nvSpPr>
            <p:cNvPr id="1519" name="Rectangle"/>
            <p:cNvSpPr/>
            <p:nvPr/>
          </p:nvSpPr>
          <p:spPr>
            <a:xfrm>
              <a:off x="0" y="-1"/>
              <a:ext cx="3394377" cy="811470"/>
            </a:xfrm>
            <a:prstGeom prst="rect">
              <a:avLst/>
            </a:prstGeom>
            <a:solidFill>
              <a:srgbClr val="0070C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520" name="Forklift Disengaged"/>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Forklift Disengaged</a:t>
              </a:r>
            </a:p>
          </p:txBody>
        </p:sp>
      </p:grpSp>
      <p:grpSp>
        <p:nvGrpSpPr>
          <p:cNvPr id="1524" name="Rectangle 13"/>
          <p:cNvGrpSpPr/>
          <p:nvPr/>
        </p:nvGrpSpPr>
        <p:grpSpPr>
          <a:xfrm>
            <a:off x="366918" y="4751132"/>
            <a:ext cx="3394377" cy="811469"/>
            <a:chOff x="0" y="0"/>
            <a:chExt cx="3394376" cy="811468"/>
          </a:xfrm>
        </p:grpSpPr>
        <p:sp>
          <p:nvSpPr>
            <p:cNvPr id="1522" name="Rectangle"/>
            <p:cNvSpPr/>
            <p:nvPr/>
          </p:nvSpPr>
          <p:spPr>
            <a:xfrm>
              <a:off x="0" y="-1"/>
              <a:ext cx="3394377" cy="811470"/>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523" name="Tires, Axle, and Overhead Guard"/>
            <p:cNvSpPr txBox="1"/>
            <p:nvPr/>
          </p:nvSpPr>
          <p:spPr>
            <a:xfrm>
              <a:off x="45720" y="35246"/>
              <a:ext cx="3302937" cy="7409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Tires, Axle, and Overhead Guard</a:t>
              </a:r>
            </a:p>
          </p:txBody>
        </p:sp>
      </p:grpSp>
      <p:grpSp>
        <p:nvGrpSpPr>
          <p:cNvPr id="1527" name="Rectangle 8"/>
          <p:cNvGrpSpPr/>
          <p:nvPr/>
        </p:nvGrpSpPr>
        <p:grpSpPr>
          <a:xfrm>
            <a:off x="366918" y="3799251"/>
            <a:ext cx="3394377" cy="811469"/>
            <a:chOff x="0" y="0"/>
            <a:chExt cx="3394376" cy="811468"/>
          </a:xfrm>
        </p:grpSpPr>
        <p:sp>
          <p:nvSpPr>
            <p:cNvPr id="1525" name="Rectangle"/>
            <p:cNvSpPr/>
            <p:nvPr/>
          </p:nvSpPr>
          <p:spPr>
            <a:xfrm>
              <a:off x="0" y="-1"/>
              <a:ext cx="3394377" cy="811470"/>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526" name="Checklist"/>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Checklist</a:t>
              </a:r>
            </a:p>
          </p:txBody>
        </p:sp>
      </p:grpSp>
      <p:sp>
        <p:nvSpPr>
          <p:cNvPr id="1528" name="TextBox 2"/>
          <p:cNvSpPr txBox="1"/>
          <p:nvPr/>
        </p:nvSpPr>
        <p:spPr>
          <a:xfrm>
            <a:off x="4467037" y="5247071"/>
            <a:ext cx="7161332" cy="10965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lvl1pPr>
          </a:lstStyle>
          <a:p>
            <a:pPr/>
            <a:r>
              <a:t>Make sure that the forklift is properly disengaged, with the forks down, the key turned off, gear set in neutral, and parking brake on.</a:t>
            </a:r>
          </a:p>
        </p:txBody>
      </p:sp>
      <p:sp>
        <p:nvSpPr>
          <p:cNvPr id="1529" name="TextBox 3"/>
          <p:cNvSpPr txBox="1"/>
          <p:nvPr/>
        </p:nvSpPr>
        <p:spPr>
          <a:xfrm>
            <a:off x="4100116" y="1570321"/>
            <a:ext cx="7912814" cy="3853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200">
                <a:solidFill>
                  <a:srgbClr val="8A339C"/>
                </a:solidFill>
              </a:defRPr>
            </a:lvl1pPr>
          </a:lstStyle>
          <a:p>
            <a:pPr/>
            <a:r>
              <a:t>Forklift Disengaged</a:t>
            </a:r>
          </a:p>
        </p:txBody>
      </p:sp>
      <p:pic>
        <p:nvPicPr>
          <p:cNvPr id="1530" name="Picture 6" descr="Picture 6"/>
          <p:cNvPicPr>
            <a:picLocks noChangeAspect="1"/>
          </p:cNvPicPr>
          <p:nvPr/>
        </p:nvPicPr>
        <p:blipFill>
          <a:blip r:embed="rId3">
            <a:extLst/>
          </a:blip>
          <a:srcRect l="0" t="5877" r="0" b="17150"/>
          <a:stretch>
            <a:fillRect/>
          </a:stretch>
        </p:blipFill>
        <p:spPr>
          <a:xfrm>
            <a:off x="4421316" y="2109421"/>
            <a:ext cx="7252773" cy="3137652"/>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4"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1535" name="Title 7"/>
          <p:cNvSpPr txBox="1"/>
          <p:nvPr>
            <p:ph type="title"/>
          </p:nvPr>
        </p:nvSpPr>
        <p:spPr>
          <a:xfrm>
            <a:off x="83127" y="301537"/>
            <a:ext cx="8853055" cy="383217"/>
          </a:xfrm>
          <a:prstGeom prst="rect">
            <a:avLst/>
          </a:prstGeom>
        </p:spPr>
        <p:txBody>
          <a:bodyPr/>
          <a:lstStyle/>
          <a:p>
            <a:pPr/>
            <a:r>
              <a:t>Preoperational Inspection: Walkaround</a:t>
            </a:r>
          </a:p>
        </p:txBody>
      </p:sp>
      <p:sp>
        <p:nvSpPr>
          <p:cNvPr id="1536" name="Rectangle 10"/>
          <p:cNvSpPr/>
          <p:nvPr/>
        </p:nvSpPr>
        <p:spPr>
          <a:xfrm>
            <a:off x="-2" y="1570321"/>
            <a:ext cx="4054401"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1539" name="Rectangle 11"/>
          <p:cNvGrpSpPr/>
          <p:nvPr/>
        </p:nvGrpSpPr>
        <p:grpSpPr>
          <a:xfrm>
            <a:off x="366918" y="1895488"/>
            <a:ext cx="3394377" cy="811469"/>
            <a:chOff x="0" y="0"/>
            <a:chExt cx="3394376" cy="811468"/>
          </a:xfrm>
        </p:grpSpPr>
        <p:sp>
          <p:nvSpPr>
            <p:cNvPr id="1537" name="Rectangle"/>
            <p:cNvSpPr/>
            <p:nvPr/>
          </p:nvSpPr>
          <p:spPr>
            <a:xfrm>
              <a:off x="0" y="-1"/>
              <a:ext cx="3394377" cy="811470"/>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538" name="Start of Each Shift"/>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Start of Each Shift</a:t>
              </a:r>
            </a:p>
          </p:txBody>
        </p:sp>
      </p:grpSp>
      <p:grpSp>
        <p:nvGrpSpPr>
          <p:cNvPr id="1542" name="Rectangle 12"/>
          <p:cNvGrpSpPr/>
          <p:nvPr/>
        </p:nvGrpSpPr>
        <p:grpSpPr>
          <a:xfrm>
            <a:off x="366918" y="2847369"/>
            <a:ext cx="3394377" cy="811470"/>
            <a:chOff x="0" y="0"/>
            <a:chExt cx="3394376" cy="811468"/>
          </a:xfrm>
        </p:grpSpPr>
        <p:sp>
          <p:nvSpPr>
            <p:cNvPr id="1540" name="Rectangle"/>
            <p:cNvSpPr/>
            <p:nvPr/>
          </p:nvSpPr>
          <p:spPr>
            <a:xfrm>
              <a:off x="0" y="-1"/>
              <a:ext cx="3394377" cy="811470"/>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541" name="Forklift Disengaged"/>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Forklift Disengaged</a:t>
              </a:r>
            </a:p>
          </p:txBody>
        </p:sp>
      </p:grpSp>
      <p:grpSp>
        <p:nvGrpSpPr>
          <p:cNvPr id="1545" name="Rectangle 13"/>
          <p:cNvGrpSpPr/>
          <p:nvPr/>
        </p:nvGrpSpPr>
        <p:grpSpPr>
          <a:xfrm>
            <a:off x="366918" y="4751132"/>
            <a:ext cx="3394377" cy="811469"/>
            <a:chOff x="0" y="0"/>
            <a:chExt cx="3394376" cy="811468"/>
          </a:xfrm>
        </p:grpSpPr>
        <p:sp>
          <p:nvSpPr>
            <p:cNvPr id="1543" name="Rectangle"/>
            <p:cNvSpPr/>
            <p:nvPr/>
          </p:nvSpPr>
          <p:spPr>
            <a:xfrm>
              <a:off x="0" y="-1"/>
              <a:ext cx="3394377" cy="811470"/>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544" name="Tires, Axle, and Overhead Guard"/>
            <p:cNvSpPr txBox="1"/>
            <p:nvPr/>
          </p:nvSpPr>
          <p:spPr>
            <a:xfrm>
              <a:off x="45720" y="35246"/>
              <a:ext cx="3302937" cy="7409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Tires, Axle, and Overhead Guard</a:t>
              </a:r>
            </a:p>
          </p:txBody>
        </p:sp>
      </p:grpSp>
      <p:grpSp>
        <p:nvGrpSpPr>
          <p:cNvPr id="1548" name="Rectangle 8"/>
          <p:cNvGrpSpPr/>
          <p:nvPr/>
        </p:nvGrpSpPr>
        <p:grpSpPr>
          <a:xfrm>
            <a:off x="366918" y="3799251"/>
            <a:ext cx="3394377" cy="811469"/>
            <a:chOff x="0" y="0"/>
            <a:chExt cx="3394376" cy="811468"/>
          </a:xfrm>
        </p:grpSpPr>
        <p:sp>
          <p:nvSpPr>
            <p:cNvPr id="1546" name="Rectangle"/>
            <p:cNvSpPr/>
            <p:nvPr/>
          </p:nvSpPr>
          <p:spPr>
            <a:xfrm>
              <a:off x="0" y="-1"/>
              <a:ext cx="3394377" cy="811470"/>
            </a:xfrm>
            <a:prstGeom prst="rect">
              <a:avLst/>
            </a:prstGeom>
            <a:solidFill>
              <a:srgbClr val="0070C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547" name="Checklist"/>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Checklist</a:t>
              </a:r>
            </a:p>
          </p:txBody>
        </p:sp>
      </p:grpSp>
      <p:sp>
        <p:nvSpPr>
          <p:cNvPr id="1549" name="TextBox 2"/>
          <p:cNvSpPr txBox="1"/>
          <p:nvPr/>
        </p:nvSpPr>
        <p:spPr>
          <a:xfrm>
            <a:off x="4637175" y="5247071"/>
            <a:ext cx="6756832" cy="10965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lvl1pPr>
          </a:lstStyle>
          <a:p>
            <a:pPr/>
            <a:r>
              <a:t>Follow the required preoperational inspection checklist. Don’t skip any items. When you’re done, complete and sign the checklist.</a:t>
            </a:r>
          </a:p>
        </p:txBody>
      </p:sp>
      <p:sp>
        <p:nvSpPr>
          <p:cNvPr id="1550" name="TextBox 3"/>
          <p:cNvSpPr txBox="1"/>
          <p:nvPr/>
        </p:nvSpPr>
        <p:spPr>
          <a:xfrm>
            <a:off x="4100116" y="1570321"/>
            <a:ext cx="7912814" cy="3853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200">
                <a:solidFill>
                  <a:srgbClr val="8A339C"/>
                </a:solidFill>
              </a:defRPr>
            </a:lvl1pPr>
          </a:lstStyle>
          <a:p>
            <a:pPr/>
            <a:r>
              <a:t>Checklist</a:t>
            </a:r>
          </a:p>
        </p:txBody>
      </p:sp>
      <p:pic>
        <p:nvPicPr>
          <p:cNvPr id="1551" name="Picture 4" descr="Picture 4"/>
          <p:cNvPicPr>
            <a:picLocks noChangeAspect="1"/>
          </p:cNvPicPr>
          <p:nvPr/>
        </p:nvPicPr>
        <p:blipFill>
          <a:blip r:embed="rId3">
            <a:extLst/>
          </a:blip>
          <a:srcRect l="0" t="0" r="0" b="5920"/>
          <a:stretch>
            <a:fillRect/>
          </a:stretch>
        </p:blipFill>
        <p:spPr>
          <a:xfrm>
            <a:off x="5550175" y="2109421"/>
            <a:ext cx="4995058" cy="3130913"/>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5"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1556" name="Title 7"/>
          <p:cNvSpPr txBox="1"/>
          <p:nvPr>
            <p:ph type="title"/>
          </p:nvPr>
        </p:nvSpPr>
        <p:spPr>
          <a:xfrm>
            <a:off x="83127" y="301537"/>
            <a:ext cx="8853055" cy="383217"/>
          </a:xfrm>
          <a:prstGeom prst="rect">
            <a:avLst/>
          </a:prstGeom>
        </p:spPr>
        <p:txBody>
          <a:bodyPr/>
          <a:lstStyle/>
          <a:p>
            <a:pPr/>
            <a:r>
              <a:t>Preoperational Inspection: Walkaround</a:t>
            </a:r>
          </a:p>
        </p:txBody>
      </p:sp>
      <p:sp>
        <p:nvSpPr>
          <p:cNvPr id="1557" name="Rectangle 10"/>
          <p:cNvSpPr/>
          <p:nvPr/>
        </p:nvSpPr>
        <p:spPr>
          <a:xfrm>
            <a:off x="-2" y="1570321"/>
            <a:ext cx="4054401"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1560" name="Rectangle 11"/>
          <p:cNvGrpSpPr/>
          <p:nvPr/>
        </p:nvGrpSpPr>
        <p:grpSpPr>
          <a:xfrm>
            <a:off x="366918" y="1895488"/>
            <a:ext cx="3394377" cy="811469"/>
            <a:chOff x="0" y="0"/>
            <a:chExt cx="3394376" cy="811468"/>
          </a:xfrm>
        </p:grpSpPr>
        <p:sp>
          <p:nvSpPr>
            <p:cNvPr id="1558" name="Rectangle"/>
            <p:cNvSpPr/>
            <p:nvPr/>
          </p:nvSpPr>
          <p:spPr>
            <a:xfrm>
              <a:off x="0" y="-1"/>
              <a:ext cx="3394377" cy="811470"/>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559" name="Start of Each Shift"/>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Start of Each Shift</a:t>
              </a:r>
            </a:p>
          </p:txBody>
        </p:sp>
      </p:grpSp>
      <p:grpSp>
        <p:nvGrpSpPr>
          <p:cNvPr id="1563" name="Rectangle 12"/>
          <p:cNvGrpSpPr/>
          <p:nvPr/>
        </p:nvGrpSpPr>
        <p:grpSpPr>
          <a:xfrm>
            <a:off x="366918" y="2847369"/>
            <a:ext cx="3394377" cy="811470"/>
            <a:chOff x="0" y="0"/>
            <a:chExt cx="3394376" cy="811468"/>
          </a:xfrm>
        </p:grpSpPr>
        <p:sp>
          <p:nvSpPr>
            <p:cNvPr id="1561" name="Rectangle"/>
            <p:cNvSpPr/>
            <p:nvPr/>
          </p:nvSpPr>
          <p:spPr>
            <a:xfrm>
              <a:off x="0" y="-1"/>
              <a:ext cx="3394377" cy="811470"/>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562" name="Forklift Disengaged"/>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Forklift Disengaged</a:t>
              </a:r>
            </a:p>
          </p:txBody>
        </p:sp>
      </p:grpSp>
      <p:grpSp>
        <p:nvGrpSpPr>
          <p:cNvPr id="1566" name="Rectangle 13"/>
          <p:cNvGrpSpPr/>
          <p:nvPr/>
        </p:nvGrpSpPr>
        <p:grpSpPr>
          <a:xfrm>
            <a:off x="366918" y="4751132"/>
            <a:ext cx="3394377" cy="811469"/>
            <a:chOff x="0" y="0"/>
            <a:chExt cx="3394376" cy="811468"/>
          </a:xfrm>
        </p:grpSpPr>
        <p:sp>
          <p:nvSpPr>
            <p:cNvPr id="1564" name="Rectangle"/>
            <p:cNvSpPr/>
            <p:nvPr/>
          </p:nvSpPr>
          <p:spPr>
            <a:xfrm>
              <a:off x="0" y="-1"/>
              <a:ext cx="3394377" cy="811470"/>
            </a:xfrm>
            <a:prstGeom prst="rect">
              <a:avLst/>
            </a:prstGeom>
            <a:solidFill>
              <a:srgbClr val="0070C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565" name="Tires, Axle, and Overhead Guard"/>
            <p:cNvSpPr txBox="1"/>
            <p:nvPr/>
          </p:nvSpPr>
          <p:spPr>
            <a:xfrm>
              <a:off x="45720" y="35246"/>
              <a:ext cx="3302937" cy="7409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Tires, Axle, and Overhead Guard</a:t>
              </a:r>
            </a:p>
          </p:txBody>
        </p:sp>
      </p:grpSp>
      <p:grpSp>
        <p:nvGrpSpPr>
          <p:cNvPr id="1569" name="Rectangle 8"/>
          <p:cNvGrpSpPr/>
          <p:nvPr/>
        </p:nvGrpSpPr>
        <p:grpSpPr>
          <a:xfrm>
            <a:off x="366918" y="3799251"/>
            <a:ext cx="3394377" cy="811469"/>
            <a:chOff x="0" y="0"/>
            <a:chExt cx="3394376" cy="811468"/>
          </a:xfrm>
        </p:grpSpPr>
        <p:sp>
          <p:nvSpPr>
            <p:cNvPr id="1567" name="Rectangle"/>
            <p:cNvSpPr/>
            <p:nvPr/>
          </p:nvSpPr>
          <p:spPr>
            <a:xfrm>
              <a:off x="0" y="-1"/>
              <a:ext cx="3394377" cy="811470"/>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568" name="Checklist"/>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Checklist</a:t>
              </a:r>
            </a:p>
          </p:txBody>
        </p:sp>
      </p:grpSp>
      <p:sp>
        <p:nvSpPr>
          <p:cNvPr id="1570" name="TextBox 2"/>
          <p:cNvSpPr txBox="1"/>
          <p:nvPr/>
        </p:nvSpPr>
        <p:spPr>
          <a:xfrm>
            <a:off x="8187771" y="2109504"/>
            <a:ext cx="3750987" cy="42969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200"/>
            </a:pPr>
            <a:r>
              <a:t>Walk to either side of the forklift and check:</a:t>
            </a:r>
          </a:p>
          <a:p>
            <a:pPr marL="342900" indent="-342900">
              <a:buSzPct val="100000"/>
              <a:buFont typeface="Arial"/>
              <a:buChar char="•"/>
              <a:defRPr sz="2200"/>
            </a:pPr>
            <a:r>
              <a:t>The tires, making sure that there are no gouges, tears, or imbedded metal and that tires are properly inflated</a:t>
            </a:r>
          </a:p>
          <a:p>
            <a:pPr marL="342900" indent="-342900">
              <a:buSzPct val="100000"/>
              <a:buFont typeface="Arial"/>
              <a:buChar char="•"/>
              <a:defRPr sz="2200"/>
            </a:pPr>
            <a:r>
              <a:t>Lug nuts</a:t>
            </a:r>
          </a:p>
          <a:p>
            <a:pPr marL="342900" indent="-342900">
              <a:buSzPct val="100000"/>
              <a:buFont typeface="Arial"/>
              <a:buChar char="•"/>
              <a:defRPr sz="2200"/>
            </a:pPr>
            <a:r>
              <a:t>The axle to make sure it’s greased</a:t>
            </a:r>
          </a:p>
          <a:p>
            <a:pPr marL="342900" indent="-342900">
              <a:buSzPct val="100000"/>
              <a:buFont typeface="Arial"/>
              <a:buChar char="•"/>
              <a:defRPr sz="2200"/>
            </a:pPr>
            <a:r>
              <a:t>The overhead guard to make sure there’s no debris lodged behind the mast</a:t>
            </a:r>
          </a:p>
        </p:txBody>
      </p:sp>
      <p:sp>
        <p:nvSpPr>
          <p:cNvPr id="1571" name="TextBox 3"/>
          <p:cNvSpPr txBox="1"/>
          <p:nvPr/>
        </p:nvSpPr>
        <p:spPr>
          <a:xfrm>
            <a:off x="4100116" y="1570321"/>
            <a:ext cx="7912814" cy="3853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200">
                <a:solidFill>
                  <a:srgbClr val="8A339C"/>
                </a:solidFill>
              </a:defRPr>
            </a:lvl1pPr>
          </a:lstStyle>
          <a:p>
            <a:pPr/>
            <a:r>
              <a:t>Tires, Axle, and Overhead Guard</a:t>
            </a:r>
          </a:p>
        </p:txBody>
      </p:sp>
      <p:pic>
        <p:nvPicPr>
          <p:cNvPr id="1572" name="Picture 4" descr="Picture 4"/>
          <p:cNvPicPr>
            <a:picLocks noChangeAspect="1"/>
          </p:cNvPicPr>
          <p:nvPr/>
        </p:nvPicPr>
        <p:blipFill>
          <a:blip r:embed="rId3">
            <a:extLst/>
          </a:blip>
          <a:srcRect l="33950" t="17478" r="20318" b="11103"/>
          <a:stretch>
            <a:fillRect/>
          </a:stretch>
        </p:blipFill>
        <p:spPr>
          <a:xfrm>
            <a:off x="4421318" y="2109420"/>
            <a:ext cx="3604003" cy="3749891"/>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6"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1577" name="Title 7"/>
          <p:cNvSpPr txBox="1"/>
          <p:nvPr>
            <p:ph type="title"/>
          </p:nvPr>
        </p:nvSpPr>
        <p:spPr>
          <a:xfrm>
            <a:off x="83127" y="301537"/>
            <a:ext cx="8853055" cy="383217"/>
          </a:xfrm>
          <a:prstGeom prst="rect">
            <a:avLst/>
          </a:prstGeom>
        </p:spPr>
        <p:txBody>
          <a:bodyPr/>
          <a:lstStyle/>
          <a:p>
            <a:pPr/>
            <a:r>
              <a:t>Preoperational Inspection: Walkaround (cont.)</a:t>
            </a:r>
          </a:p>
        </p:txBody>
      </p:sp>
      <p:sp>
        <p:nvSpPr>
          <p:cNvPr id="1578" name="Rectangle 10"/>
          <p:cNvSpPr/>
          <p:nvPr/>
        </p:nvSpPr>
        <p:spPr>
          <a:xfrm>
            <a:off x="-2" y="1570321"/>
            <a:ext cx="4054401"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1581" name="Rectangle 11"/>
          <p:cNvGrpSpPr/>
          <p:nvPr/>
        </p:nvGrpSpPr>
        <p:grpSpPr>
          <a:xfrm>
            <a:off x="366918" y="1895488"/>
            <a:ext cx="3394377" cy="811469"/>
            <a:chOff x="0" y="0"/>
            <a:chExt cx="3394376" cy="811468"/>
          </a:xfrm>
        </p:grpSpPr>
        <p:sp>
          <p:nvSpPr>
            <p:cNvPr id="1579" name="Rectangle"/>
            <p:cNvSpPr/>
            <p:nvPr/>
          </p:nvSpPr>
          <p:spPr>
            <a:xfrm>
              <a:off x="0" y="-1"/>
              <a:ext cx="3394377" cy="811470"/>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580" name="Forks, Backrest, and Mast"/>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Forks, Backrest, and Mast</a:t>
              </a:r>
            </a:p>
          </p:txBody>
        </p:sp>
      </p:grpSp>
      <p:grpSp>
        <p:nvGrpSpPr>
          <p:cNvPr id="1584" name="Rectangle 12"/>
          <p:cNvGrpSpPr/>
          <p:nvPr/>
        </p:nvGrpSpPr>
        <p:grpSpPr>
          <a:xfrm>
            <a:off x="366918" y="2847369"/>
            <a:ext cx="3394377" cy="811470"/>
            <a:chOff x="0" y="0"/>
            <a:chExt cx="3394376" cy="811468"/>
          </a:xfrm>
        </p:grpSpPr>
        <p:sp>
          <p:nvSpPr>
            <p:cNvPr id="1582" name="Rectangle"/>
            <p:cNvSpPr/>
            <p:nvPr/>
          </p:nvSpPr>
          <p:spPr>
            <a:xfrm>
              <a:off x="0" y="-1"/>
              <a:ext cx="3394377" cy="811470"/>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583" name="Rear End"/>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Rear End</a:t>
              </a:r>
            </a:p>
          </p:txBody>
        </p:sp>
      </p:grpSp>
      <p:grpSp>
        <p:nvGrpSpPr>
          <p:cNvPr id="1587" name="Rectangle 13"/>
          <p:cNvGrpSpPr/>
          <p:nvPr/>
        </p:nvGrpSpPr>
        <p:grpSpPr>
          <a:xfrm>
            <a:off x="366918" y="4751132"/>
            <a:ext cx="3394377" cy="811469"/>
            <a:chOff x="0" y="0"/>
            <a:chExt cx="3394376" cy="811468"/>
          </a:xfrm>
        </p:grpSpPr>
        <p:sp>
          <p:nvSpPr>
            <p:cNvPr id="1585" name="Rectangle"/>
            <p:cNvSpPr/>
            <p:nvPr/>
          </p:nvSpPr>
          <p:spPr>
            <a:xfrm>
              <a:off x="0" y="-1"/>
              <a:ext cx="3394377" cy="811470"/>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586" name="Electric-Powered Forklifts"/>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Electric-Powered Forklifts</a:t>
              </a:r>
            </a:p>
          </p:txBody>
        </p:sp>
      </p:grpSp>
      <p:grpSp>
        <p:nvGrpSpPr>
          <p:cNvPr id="1590" name="Rectangle 8"/>
          <p:cNvGrpSpPr/>
          <p:nvPr/>
        </p:nvGrpSpPr>
        <p:grpSpPr>
          <a:xfrm>
            <a:off x="366918" y="3799251"/>
            <a:ext cx="3394377" cy="811469"/>
            <a:chOff x="0" y="0"/>
            <a:chExt cx="3394376" cy="811468"/>
          </a:xfrm>
        </p:grpSpPr>
        <p:sp>
          <p:nvSpPr>
            <p:cNvPr id="1588" name="Rectangle"/>
            <p:cNvSpPr/>
            <p:nvPr/>
          </p:nvSpPr>
          <p:spPr>
            <a:xfrm>
              <a:off x="0" y="-1"/>
              <a:ext cx="3394377" cy="811470"/>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589" name="Propane-Powered Forklifts"/>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Propane-Powered Forklifts</a:t>
              </a:r>
            </a:p>
          </p:txBody>
        </p:sp>
      </p:grpSp>
      <p:sp>
        <p:nvSpPr>
          <p:cNvPr id="1591" name="TextBox 6"/>
          <p:cNvSpPr txBox="1"/>
          <p:nvPr/>
        </p:nvSpPr>
        <p:spPr>
          <a:xfrm>
            <a:off x="5167852" y="5557749"/>
            <a:ext cx="5755196" cy="7409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lvl1pPr>
          </a:lstStyle>
          <a:p>
            <a:pPr/>
            <a:r>
              <a:t>The First part of the preoperational inspection: the walkaround.</a:t>
            </a:r>
          </a:p>
        </p:txBody>
      </p:sp>
      <p:pic>
        <p:nvPicPr>
          <p:cNvPr id="1592" name="Picture 3" descr="Picture 3"/>
          <p:cNvPicPr>
            <a:picLocks noChangeAspect="1"/>
          </p:cNvPicPr>
          <p:nvPr/>
        </p:nvPicPr>
        <p:blipFill>
          <a:blip r:embed="rId3">
            <a:extLst/>
          </a:blip>
          <a:srcRect l="0" t="0" r="0" b="17330"/>
          <a:stretch>
            <a:fillRect/>
          </a:stretch>
        </p:blipFill>
        <p:spPr>
          <a:xfrm>
            <a:off x="4421313" y="1570320"/>
            <a:ext cx="7248275" cy="3992281"/>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6"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1597" name="Title 7"/>
          <p:cNvSpPr txBox="1"/>
          <p:nvPr>
            <p:ph type="title"/>
          </p:nvPr>
        </p:nvSpPr>
        <p:spPr>
          <a:xfrm>
            <a:off x="83127" y="301537"/>
            <a:ext cx="8853055" cy="383217"/>
          </a:xfrm>
          <a:prstGeom prst="rect">
            <a:avLst/>
          </a:prstGeom>
        </p:spPr>
        <p:txBody>
          <a:bodyPr/>
          <a:lstStyle/>
          <a:p>
            <a:pPr/>
            <a:r>
              <a:t>Preoperational Inspection: Walkaround (cont.)</a:t>
            </a:r>
          </a:p>
        </p:txBody>
      </p:sp>
      <p:sp>
        <p:nvSpPr>
          <p:cNvPr id="1598" name="Rectangle 10"/>
          <p:cNvSpPr/>
          <p:nvPr/>
        </p:nvSpPr>
        <p:spPr>
          <a:xfrm>
            <a:off x="-2" y="1570321"/>
            <a:ext cx="4054401"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1601" name="Rectangle 11"/>
          <p:cNvGrpSpPr/>
          <p:nvPr/>
        </p:nvGrpSpPr>
        <p:grpSpPr>
          <a:xfrm>
            <a:off x="366918" y="1895488"/>
            <a:ext cx="3394377" cy="811469"/>
            <a:chOff x="0" y="0"/>
            <a:chExt cx="3394376" cy="811468"/>
          </a:xfrm>
        </p:grpSpPr>
        <p:sp>
          <p:nvSpPr>
            <p:cNvPr id="1599" name="Rectangle"/>
            <p:cNvSpPr/>
            <p:nvPr/>
          </p:nvSpPr>
          <p:spPr>
            <a:xfrm>
              <a:off x="0" y="-1"/>
              <a:ext cx="3394377" cy="811470"/>
            </a:xfrm>
            <a:prstGeom prst="rect">
              <a:avLst/>
            </a:prstGeom>
            <a:solidFill>
              <a:srgbClr val="0070C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600" name="Forks, Backrest, and Mast"/>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Forks, Backrest, and Mast</a:t>
              </a:r>
            </a:p>
          </p:txBody>
        </p:sp>
      </p:grpSp>
      <p:grpSp>
        <p:nvGrpSpPr>
          <p:cNvPr id="1604" name="Rectangle 12"/>
          <p:cNvGrpSpPr/>
          <p:nvPr/>
        </p:nvGrpSpPr>
        <p:grpSpPr>
          <a:xfrm>
            <a:off x="366918" y="2847369"/>
            <a:ext cx="3394377" cy="811470"/>
            <a:chOff x="0" y="0"/>
            <a:chExt cx="3394376" cy="811468"/>
          </a:xfrm>
        </p:grpSpPr>
        <p:sp>
          <p:nvSpPr>
            <p:cNvPr id="1602" name="Rectangle"/>
            <p:cNvSpPr/>
            <p:nvPr/>
          </p:nvSpPr>
          <p:spPr>
            <a:xfrm>
              <a:off x="0" y="-1"/>
              <a:ext cx="3394377" cy="811470"/>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603" name="Rear End"/>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Rear End</a:t>
              </a:r>
            </a:p>
          </p:txBody>
        </p:sp>
      </p:grpSp>
      <p:grpSp>
        <p:nvGrpSpPr>
          <p:cNvPr id="1607" name="Rectangle 13"/>
          <p:cNvGrpSpPr/>
          <p:nvPr/>
        </p:nvGrpSpPr>
        <p:grpSpPr>
          <a:xfrm>
            <a:off x="366918" y="4751132"/>
            <a:ext cx="3394377" cy="811469"/>
            <a:chOff x="0" y="0"/>
            <a:chExt cx="3394376" cy="811468"/>
          </a:xfrm>
        </p:grpSpPr>
        <p:sp>
          <p:nvSpPr>
            <p:cNvPr id="1605" name="Rectangle"/>
            <p:cNvSpPr/>
            <p:nvPr/>
          </p:nvSpPr>
          <p:spPr>
            <a:xfrm>
              <a:off x="0" y="-1"/>
              <a:ext cx="3394377" cy="811470"/>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606" name="Electric-Powered Forklifts"/>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Electric-Powered Forklifts</a:t>
              </a:r>
            </a:p>
          </p:txBody>
        </p:sp>
      </p:grpSp>
      <p:grpSp>
        <p:nvGrpSpPr>
          <p:cNvPr id="1610" name="Rectangle 8"/>
          <p:cNvGrpSpPr/>
          <p:nvPr/>
        </p:nvGrpSpPr>
        <p:grpSpPr>
          <a:xfrm>
            <a:off x="366918" y="3799251"/>
            <a:ext cx="3394377" cy="811469"/>
            <a:chOff x="0" y="0"/>
            <a:chExt cx="3394376" cy="811468"/>
          </a:xfrm>
        </p:grpSpPr>
        <p:sp>
          <p:nvSpPr>
            <p:cNvPr id="1608" name="Rectangle"/>
            <p:cNvSpPr/>
            <p:nvPr/>
          </p:nvSpPr>
          <p:spPr>
            <a:xfrm>
              <a:off x="0" y="-1"/>
              <a:ext cx="3394377" cy="811470"/>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609" name="Propane-Powered Forklifts"/>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Propane-Powered Forklifts</a:t>
              </a:r>
            </a:p>
          </p:txBody>
        </p:sp>
      </p:grpSp>
      <p:sp>
        <p:nvSpPr>
          <p:cNvPr id="1611" name="TextBox 6"/>
          <p:cNvSpPr txBox="1"/>
          <p:nvPr/>
        </p:nvSpPr>
        <p:spPr>
          <a:xfrm>
            <a:off x="8246664" y="2109421"/>
            <a:ext cx="3653182" cy="32301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200"/>
            </a:pPr>
            <a:r>
              <a:t>Check the front of the forklift:</a:t>
            </a:r>
          </a:p>
          <a:p>
            <a:pPr marL="342900" indent="-342900">
              <a:buSzPct val="100000"/>
              <a:buFont typeface="Arial"/>
              <a:buChar char="•"/>
              <a:defRPr sz="2200"/>
            </a:pPr>
            <a:r>
              <a:t>The forks should not be warped or bent.</a:t>
            </a:r>
          </a:p>
          <a:p>
            <a:pPr marL="342900" indent="-342900">
              <a:buSzPct val="100000"/>
              <a:buFont typeface="Arial"/>
              <a:buChar char="•"/>
              <a:defRPr sz="2200"/>
            </a:pPr>
            <a:r>
              <a:t>Fork pins should be in place.</a:t>
            </a:r>
          </a:p>
          <a:p>
            <a:pPr marL="342900" indent="-342900">
              <a:buSzPct val="100000"/>
              <a:buFont typeface="Arial"/>
              <a:buChar char="•"/>
              <a:defRPr sz="2200"/>
            </a:pPr>
            <a:r>
              <a:t>The backrest should be solid.</a:t>
            </a:r>
          </a:p>
          <a:p>
            <a:pPr marL="342900" indent="-342900">
              <a:buSzPct val="100000"/>
              <a:buFont typeface="Arial"/>
              <a:buChar char="•"/>
              <a:defRPr sz="2200"/>
            </a:pPr>
            <a:r>
              <a:t>The mast and chains should be greased. All hoses should be free of leaks or rot.</a:t>
            </a:r>
          </a:p>
        </p:txBody>
      </p:sp>
      <p:sp>
        <p:nvSpPr>
          <p:cNvPr id="1612" name="TextBox 1"/>
          <p:cNvSpPr txBox="1"/>
          <p:nvPr/>
        </p:nvSpPr>
        <p:spPr>
          <a:xfrm>
            <a:off x="4100116" y="1570321"/>
            <a:ext cx="7912814" cy="3853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200">
                <a:solidFill>
                  <a:srgbClr val="8A339C"/>
                </a:solidFill>
              </a:defRPr>
            </a:lvl1pPr>
          </a:lstStyle>
          <a:p>
            <a:pPr/>
            <a:r>
              <a:t>Forks, Backrest, and Mast</a:t>
            </a:r>
          </a:p>
        </p:txBody>
      </p:sp>
      <p:pic>
        <p:nvPicPr>
          <p:cNvPr id="1613" name="Picture 9" descr="Picture 9"/>
          <p:cNvPicPr>
            <a:picLocks noChangeAspect="1"/>
          </p:cNvPicPr>
          <p:nvPr/>
        </p:nvPicPr>
        <p:blipFill>
          <a:blip r:embed="rId3">
            <a:extLst/>
          </a:blip>
          <a:srcRect l="19106" t="0" r="16907" b="0"/>
          <a:stretch>
            <a:fillRect/>
          </a:stretch>
        </p:blipFill>
        <p:spPr>
          <a:xfrm>
            <a:off x="4421316" y="2109420"/>
            <a:ext cx="3601403" cy="374989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15" name="Picture 23" descr="Picture 23"/>
          <p:cNvPicPr>
            <a:picLocks noChangeAspect="1"/>
          </p:cNvPicPr>
          <p:nvPr/>
        </p:nvPicPr>
        <p:blipFill>
          <a:blip r:embed="rId3">
            <a:extLst/>
          </a:blip>
          <a:stretch>
            <a:fillRect/>
          </a:stretch>
        </p:blipFill>
        <p:spPr>
          <a:xfrm>
            <a:off x="1975380" y="1915296"/>
            <a:ext cx="8226001" cy="3441601"/>
          </a:xfrm>
          <a:prstGeom prst="rect">
            <a:avLst/>
          </a:prstGeom>
          <a:ln w="12700">
            <a:miter lim="400000"/>
          </a:ln>
        </p:spPr>
      </p:pic>
      <p:sp>
        <p:nvSpPr>
          <p:cNvPr id="616" name="Rectangle 19"/>
          <p:cNvSpPr/>
          <p:nvPr/>
        </p:nvSpPr>
        <p:spPr>
          <a:xfrm>
            <a:off x="1975380" y="1915296"/>
            <a:ext cx="3995935" cy="3438145"/>
          </a:xfrm>
          <a:prstGeom prst="rect">
            <a:avLst/>
          </a:prstGeom>
          <a:solidFill>
            <a:srgbClr val="A6A6A6"/>
          </a:solidFill>
          <a:ln w="12700">
            <a:miter lim="400000"/>
          </a:ln>
        </p:spPr>
        <p:txBody>
          <a:bodyPr lIns="45719" rIns="45719" anchor="ctr"/>
          <a:lstStyle/>
          <a:p>
            <a:pPr algn="ctr">
              <a:defRPr sz="1000">
                <a:solidFill>
                  <a:srgbClr val="FFFFFF"/>
                </a:solidFill>
              </a:defRPr>
            </a:pPr>
          </a:p>
        </p:txBody>
      </p:sp>
      <p:sp>
        <p:nvSpPr>
          <p:cNvPr id="617" name="Rectangle 21"/>
          <p:cNvSpPr/>
          <p:nvPr/>
        </p:nvSpPr>
        <p:spPr>
          <a:xfrm>
            <a:off x="1990381" y="2934157"/>
            <a:ext cx="4077903" cy="1167791"/>
          </a:xfrm>
          <a:prstGeom prst="rect">
            <a:avLst/>
          </a:prstGeom>
          <a:solidFill>
            <a:srgbClr val="003860">
              <a:alpha val="80000"/>
            </a:srgbClr>
          </a:solidFill>
          <a:ln w="12700">
            <a:miter lim="400000"/>
          </a:ln>
        </p:spPr>
        <p:txBody>
          <a:bodyPr lIns="45719" rIns="45719" anchor="ctr"/>
          <a:lstStyle/>
          <a:p>
            <a:pPr algn="ctr">
              <a:defRPr sz="1000">
                <a:solidFill>
                  <a:srgbClr val="FFFFFF"/>
                </a:solidFill>
              </a:defRPr>
            </a:pPr>
          </a:p>
        </p:txBody>
      </p:sp>
      <p:sp>
        <p:nvSpPr>
          <p:cNvPr id="618" name="Title 1"/>
          <p:cNvSpPr txBox="1"/>
          <p:nvPr>
            <p:ph type="title"/>
          </p:nvPr>
        </p:nvSpPr>
        <p:spPr>
          <a:xfrm>
            <a:off x="83127" y="301537"/>
            <a:ext cx="8853055" cy="383217"/>
          </a:xfrm>
          <a:prstGeom prst="rect">
            <a:avLst/>
          </a:prstGeom>
        </p:spPr>
        <p:txBody>
          <a:bodyPr/>
          <a:lstStyle/>
          <a:p>
            <a:pPr/>
            <a:r>
              <a:t>Parts of a Forklift</a:t>
            </a:r>
          </a:p>
        </p:txBody>
      </p:sp>
      <p:sp>
        <p:nvSpPr>
          <p:cNvPr id="619" name="Text Placeholder 2"/>
          <p:cNvSpPr txBox="1"/>
          <p:nvPr>
            <p:ph type="body" sz="quarter" idx="1"/>
          </p:nvPr>
        </p:nvSpPr>
        <p:spPr>
          <a:prstGeom prst="rect">
            <a:avLst/>
          </a:prstGeom>
        </p:spPr>
        <p:txBody>
          <a:bodyPr/>
          <a:lstStyle/>
          <a:p>
            <a:pPr/>
            <a:r>
              <a:t>Introduction</a:t>
            </a:r>
          </a:p>
        </p:txBody>
      </p:sp>
      <p:grpSp>
        <p:nvGrpSpPr>
          <p:cNvPr id="622" name="Group 4"/>
          <p:cNvGrpSpPr/>
          <p:nvPr/>
        </p:nvGrpSpPr>
        <p:grpSpPr>
          <a:xfrm>
            <a:off x="784003" y="2934156"/>
            <a:ext cx="1114542" cy="1167791"/>
            <a:chOff x="0" y="0"/>
            <a:chExt cx="1114540" cy="1167790"/>
          </a:xfrm>
        </p:grpSpPr>
        <p:sp>
          <p:nvSpPr>
            <p:cNvPr id="620" name="Rectangle: Top Corners Rounded 5"/>
            <p:cNvSpPr/>
            <p:nvPr/>
          </p:nvSpPr>
          <p:spPr>
            <a:xfrm rot="16200000">
              <a:off x="-26625" y="26624"/>
              <a:ext cx="1167791" cy="1114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08" y="0"/>
                  </a:moveTo>
                  <a:lnTo>
                    <a:pt x="11292" y="0"/>
                  </a:lnTo>
                  <a:cubicBezTo>
                    <a:pt x="16985" y="0"/>
                    <a:pt x="21600" y="4835"/>
                    <a:pt x="21600" y="10800"/>
                  </a:cubicBezTo>
                  <a:lnTo>
                    <a:pt x="21600" y="21600"/>
                  </a:lnTo>
                  <a:lnTo>
                    <a:pt x="0" y="21600"/>
                  </a:lnTo>
                  <a:lnTo>
                    <a:pt x="0" y="10800"/>
                  </a:lnTo>
                  <a:cubicBezTo>
                    <a:pt x="0" y="4835"/>
                    <a:pt x="4615" y="0"/>
                    <a:pt x="10308" y="0"/>
                  </a:cubicBezTo>
                  <a:close/>
                </a:path>
              </a:pathLst>
            </a:custGeom>
            <a:solidFill>
              <a:srgbClr val="BFBFBF"/>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sp>
          <p:nvSpPr>
            <p:cNvPr id="621" name="Isosceles Triangle 6"/>
            <p:cNvSpPr/>
            <p:nvPr/>
          </p:nvSpPr>
          <p:spPr>
            <a:xfrm rot="16200000">
              <a:off x="151484" y="443431"/>
              <a:ext cx="517795" cy="280931"/>
            </a:xfrm>
            <a:prstGeom prst="triangle">
              <a:avLst/>
            </a:prstGeom>
            <a:solidFill>
              <a:srgbClr val="DADADA"/>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grpSp>
      <p:grpSp>
        <p:nvGrpSpPr>
          <p:cNvPr id="625" name="Group 7"/>
          <p:cNvGrpSpPr/>
          <p:nvPr/>
        </p:nvGrpSpPr>
        <p:grpSpPr>
          <a:xfrm>
            <a:off x="10298348" y="2934159"/>
            <a:ext cx="1114542" cy="1167791"/>
            <a:chOff x="0" y="0"/>
            <a:chExt cx="1114541" cy="1167790"/>
          </a:xfrm>
        </p:grpSpPr>
        <p:sp>
          <p:nvSpPr>
            <p:cNvPr id="623" name="Rectangle: Top Corners Rounded 8"/>
            <p:cNvSpPr/>
            <p:nvPr/>
          </p:nvSpPr>
          <p:spPr>
            <a:xfrm rot="5400000">
              <a:off x="-26625" y="26624"/>
              <a:ext cx="1167791" cy="1114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08" y="0"/>
                  </a:moveTo>
                  <a:lnTo>
                    <a:pt x="11292" y="0"/>
                  </a:lnTo>
                  <a:cubicBezTo>
                    <a:pt x="16985" y="0"/>
                    <a:pt x="21600" y="4835"/>
                    <a:pt x="21600" y="10800"/>
                  </a:cubicBezTo>
                  <a:lnTo>
                    <a:pt x="21600" y="21600"/>
                  </a:lnTo>
                  <a:lnTo>
                    <a:pt x="0" y="21600"/>
                  </a:lnTo>
                  <a:lnTo>
                    <a:pt x="0" y="10800"/>
                  </a:lnTo>
                  <a:cubicBezTo>
                    <a:pt x="0" y="4835"/>
                    <a:pt x="4615" y="0"/>
                    <a:pt x="10308" y="0"/>
                  </a:cubicBezTo>
                  <a:close/>
                </a:path>
              </a:pathLst>
            </a:custGeom>
            <a:solidFill>
              <a:srgbClr val="0070C0"/>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sp>
          <p:nvSpPr>
            <p:cNvPr id="624" name="Isosceles Triangle 9"/>
            <p:cNvSpPr/>
            <p:nvPr/>
          </p:nvSpPr>
          <p:spPr>
            <a:xfrm rot="5400000">
              <a:off x="445263" y="443429"/>
              <a:ext cx="517795" cy="280931"/>
            </a:xfrm>
            <a:prstGeom prst="triangle">
              <a:avLst/>
            </a:prstGeom>
            <a:solidFill>
              <a:srgbClr val="FFFFFF"/>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grpSp>
      <p:sp>
        <p:nvSpPr>
          <p:cNvPr id="626" name="Isosceles Triangle 18"/>
          <p:cNvSpPr/>
          <p:nvPr/>
        </p:nvSpPr>
        <p:spPr>
          <a:xfrm flipH="1" rot="16200000">
            <a:off x="935488" y="3377587"/>
            <a:ext cx="517795" cy="280930"/>
          </a:xfrm>
          <a:prstGeom prst="triangle">
            <a:avLst/>
          </a:prstGeom>
          <a:solidFill>
            <a:srgbClr val="FFFFFF"/>
          </a:solidFill>
          <a:ln w="12700">
            <a:miter lim="400000"/>
          </a:ln>
        </p:spPr>
        <p:txBody>
          <a:bodyPr lIns="45719" rIns="45719" anchor="ctr"/>
          <a:lstStyle/>
          <a:p>
            <a:pPr algn="ctr">
              <a:defRPr sz="1000">
                <a:solidFill>
                  <a:srgbClr val="FFFFFF"/>
                </a:solidFill>
              </a:defRPr>
            </a:pPr>
          </a:p>
        </p:txBody>
      </p:sp>
      <p:grpSp>
        <p:nvGrpSpPr>
          <p:cNvPr id="635" name="Group 17"/>
          <p:cNvGrpSpPr/>
          <p:nvPr/>
        </p:nvGrpSpPr>
        <p:grpSpPr>
          <a:xfrm>
            <a:off x="4782527" y="5957379"/>
            <a:ext cx="2626946" cy="110171"/>
            <a:chOff x="0" y="0"/>
            <a:chExt cx="2626945" cy="110170"/>
          </a:xfrm>
        </p:grpSpPr>
        <p:sp>
          <p:nvSpPr>
            <p:cNvPr id="627" name="Oval 10"/>
            <p:cNvSpPr/>
            <p:nvPr/>
          </p:nvSpPr>
          <p:spPr>
            <a:xfrm>
              <a:off x="-1"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628" name="Oval 11"/>
            <p:cNvSpPr/>
            <p:nvPr/>
          </p:nvSpPr>
          <p:spPr>
            <a:xfrm>
              <a:off x="359538"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629" name="Oval 12"/>
            <p:cNvSpPr/>
            <p:nvPr/>
          </p:nvSpPr>
          <p:spPr>
            <a:xfrm>
              <a:off x="719077"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630" name="Oval 13"/>
            <p:cNvSpPr/>
            <p:nvPr/>
          </p:nvSpPr>
          <p:spPr>
            <a:xfrm>
              <a:off x="1078616"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631" name="Oval 14"/>
            <p:cNvSpPr/>
            <p:nvPr/>
          </p:nvSpPr>
          <p:spPr>
            <a:xfrm>
              <a:off x="1438155"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632" name="Oval 15"/>
            <p:cNvSpPr/>
            <p:nvPr/>
          </p:nvSpPr>
          <p:spPr>
            <a:xfrm>
              <a:off x="1797694"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633" name="Oval 3"/>
            <p:cNvSpPr/>
            <p:nvPr/>
          </p:nvSpPr>
          <p:spPr>
            <a:xfrm>
              <a:off x="2157234"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634" name="Oval 16"/>
            <p:cNvSpPr/>
            <p:nvPr/>
          </p:nvSpPr>
          <p:spPr>
            <a:xfrm>
              <a:off x="2516775"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grpSp>
      <p:sp>
        <p:nvSpPr>
          <p:cNvPr id="636" name="TextBox 24"/>
          <p:cNvSpPr txBox="1"/>
          <p:nvPr/>
        </p:nvSpPr>
        <p:spPr>
          <a:xfrm>
            <a:off x="2506981" y="3133332"/>
            <a:ext cx="2948907" cy="7409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solidFill>
                  <a:srgbClr val="FFFFFF"/>
                </a:solidFill>
              </a:defRPr>
            </a:lvl1pPr>
          </a:lstStyle>
          <a:p>
            <a:pPr/>
            <a:r>
              <a:t>First, let's take a look at the parts of a forklift.</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7"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1618" name="Title 7"/>
          <p:cNvSpPr txBox="1"/>
          <p:nvPr>
            <p:ph type="title"/>
          </p:nvPr>
        </p:nvSpPr>
        <p:spPr>
          <a:xfrm>
            <a:off x="83127" y="301537"/>
            <a:ext cx="8853055" cy="383217"/>
          </a:xfrm>
          <a:prstGeom prst="rect">
            <a:avLst/>
          </a:prstGeom>
        </p:spPr>
        <p:txBody>
          <a:bodyPr/>
          <a:lstStyle/>
          <a:p>
            <a:pPr/>
            <a:r>
              <a:t>Preoperational Inspection: Walkaround (cont.)</a:t>
            </a:r>
          </a:p>
        </p:txBody>
      </p:sp>
      <p:sp>
        <p:nvSpPr>
          <p:cNvPr id="1619" name="Rectangle 10"/>
          <p:cNvSpPr/>
          <p:nvPr/>
        </p:nvSpPr>
        <p:spPr>
          <a:xfrm>
            <a:off x="-2" y="1570321"/>
            <a:ext cx="4054401"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1622" name="Rectangle 11"/>
          <p:cNvGrpSpPr/>
          <p:nvPr/>
        </p:nvGrpSpPr>
        <p:grpSpPr>
          <a:xfrm>
            <a:off x="366918" y="1895488"/>
            <a:ext cx="3394377" cy="811469"/>
            <a:chOff x="0" y="0"/>
            <a:chExt cx="3394376" cy="811468"/>
          </a:xfrm>
        </p:grpSpPr>
        <p:sp>
          <p:nvSpPr>
            <p:cNvPr id="1620" name="Rectangle"/>
            <p:cNvSpPr/>
            <p:nvPr/>
          </p:nvSpPr>
          <p:spPr>
            <a:xfrm>
              <a:off x="0" y="-1"/>
              <a:ext cx="3394377" cy="811470"/>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621" name="Forks, Backrest, and Mast"/>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Forks, Backrest, and Mast</a:t>
              </a:r>
            </a:p>
          </p:txBody>
        </p:sp>
      </p:grpSp>
      <p:grpSp>
        <p:nvGrpSpPr>
          <p:cNvPr id="1625" name="Rectangle 12"/>
          <p:cNvGrpSpPr/>
          <p:nvPr/>
        </p:nvGrpSpPr>
        <p:grpSpPr>
          <a:xfrm>
            <a:off x="366918" y="2847369"/>
            <a:ext cx="3394377" cy="811470"/>
            <a:chOff x="0" y="0"/>
            <a:chExt cx="3394376" cy="811468"/>
          </a:xfrm>
        </p:grpSpPr>
        <p:sp>
          <p:nvSpPr>
            <p:cNvPr id="1623" name="Rectangle"/>
            <p:cNvSpPr/>
            <p:nvPr/>
          </p:nvSpPr>
          <p:spPr>
            <a:xfrm>
              <a:off x="0" y="-1"/>
              <a:ext cx="3394377" cy="811470"/>
            </a:xfrm>
            <a:prstGeom prst="rect">
              <a:avLst/>
            </a:prstGeom>
            <a:solidFill>
              <a:srgbClr val="0070C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624" name="Rear End"/>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Rear End</a:t>
              </a:r>
            </a:p>
          </p:txBody>
        </p:sp>
      </p:grpSp>
      <p:grpSp>
        <p:nvGrpSpPr>
          <p:cNvPr id="1628" name="Rectangle 13"/>
          <p:cNvGrpSpPr/>
          <p:nvPr/>
        </p:nvGrpSpPr>
        <p:grpSpPr>
          <a:xfrm>
            <a:off x="366918" y="4751132"/>
            <a:ext cx="3394377" cy="811469"/>
            <a:chOff x="0" y="0"/>
            <a:chExt cx="3394376" cy="811468"/>
          </a:xfrm>
        </p:grpSpPr>
        <p:sp>
          <p:nvSpPr>
            <p:cNvPr id="1626" name="Rectangle"/>
            <p:cNvSpPr/>
            <p:nvPr/>
          </p:nvSpPr>
          <p:spPr>
            <a:xfrm>
              <a:off x="0" y="-1"/>
              <a:ext cx="3394377" cy="811470"/>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627" name="Electric-Powered Forklifts"/>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Electric-Powered Forklifts</a:t>
              </a:r>
            </a:p>
          </p:txBody>
        </p:sp>
      </p:grpSp>
      <p:grpSp>
        <p:nvGrpSpPr>
          <p:cNvPr id="1631" name="Rectangle 8"/>
          <p:cNvGrpSpPr/>
          <p:nvPr/>
        </p:nvGrpSpPr>
        <p:grpSpPr>
          <a:xfrm>
            <a:off x="366918" y="3799251"/>
            <a:ext cx="3394377" cy="811469"/>
            <a:chOff x="0" y="0"/>
            <a:chExt cx="3394376" cy="811468"/>
          </a:xfrm>
        </p:grpSpPr>
        <p:sp>
          <p:nvSpPr>
            <p:cNvPr id="1629" name="Rectangle"/>
            <p:cNvSpPr/>
            <p:nvPr/>
          </p:nvSpPr>
          <p:spPr>
            <a:xfrm>
              <a:off x="0" y="-1"/>
              <a:ext cx="3394377" cy="811470"/>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630" name="Propane-Powered Forklifts"/>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Propane-Powered Forklifts</a:t>
              </a:r>
            </a:p>
          </p:txBody>
        </p:sp>
      </p:grpSp>
      <p:sp>
        <p:nvSpPr>
          <p:cNvPr id="1632" name="TextBox 6"/>
          <p:cNvSpPr txBox="1"/>
          <p:nvPr/>
        </p:nvSpPr>
        <p:spPr>
          <a:xfrm>
            <a:off x="4467037" y="5240332"/>
            <a:ext cx="7432810" cy="10965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lvl1pPr>
          </a:lstStyle>
          <a:p>
            <a:pPr/>
            <a:r>
              <a:t>Walk to the rear of the forklift, and check that the counterbalance bolt is tight and the radiator is clear of debris. Look on the floor around the forklift for oil or fluid leaks.</a:t>
            </a:r>
          </a:p>
        </p:txBody>
      </p:sp>
      <p:sp>
        <p:nvSpPr>
          <p:cNvPr id="1633" name="TextBox 1"/>
          <p:cNvSpPr txBox="1"/>
          <p:nvPr/>
        </p:nvSpPr>
        <p:spPr>
          <a:xfrm>
            <a:off x="4100116" y="1570321"/>
            <a:ext cx="7912814" cy="3853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200">
                <a:solidFill>
                  <a:srgbClr val="8A339C"/>
                </a:solidFill>
              </a:defRPr>
            </a:lvl1pPr>
          </a:lstStyle>
          <a:p>
            <a:pPr/>
            <a:r>
              <a:t>Rear End</a:t>
            </a:r>
          </a:p>
        </p:txBody>
      </p:sp>
      <p:pic>
        <p:nvPicPr>
          <p:cNvPr id="1634" name="Picture 17" descr="Picture 17"/>
          <p:cNvPicPr>
            <a:picLocks noChangeAspect="1"/>
          </p:cNvPicPr>
          <p:nvPr/>
        </p:nvPicPr>
        <p:blipFill>
          <a:blip r:embed="rId3">
            <a:extLst/>
          </a:blip>
          <a:stretch>
            <a:fillRect/>
          </a:stretch>
        </p:blipFill>
        <p:spPr>
          <a:xfrm>
            <a:off x="5705488" y="2115444"/>
            <a:ext cx="4684432" cy="3124888"/>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8"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1639" name="Title 7"/>
          <p:cNvSpPr txBox="1"/>
          <p:nvPr>
            <p:ph type="title"/>
          </p:nvPr>
        </p:nvSpPr>
        <p:spPr>
          <a:xfrm>
            <a:off x="83127" y="301537"/>
            <a:ext cx="8853055" cy="383217"/>
          </a:xfrm>
          <a:prstGeom prst="rect">
            <a:avLst/>
          </a:prstGeom>
        </p:spPr>
        <p:txBody>
          <a:bodyPr/>
          <a:lstStyle/>
          <a:p>
            <a:pPr/>
            <a:r>
              <a:t>Preoperational Inspection: Walkaround (cont.)</a:t>
            </a:r>
          </a:p>
        </p:txBody>
      </p:sp>
      <p:sp>
        <p:nvSpPr>
          <p:cNvPr id="1640" name="Rectangle 10"/>
          <p:cNvSpPr/>
          <p:nvPr/>
        </p:nvSpPr>
        <p:spPr>
          <a:xfrm>
            <a:off x="-2" y="1570321"/>
            <a:ext cx="4054401"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1643" name="Rectangle 11"/>
          <p:cNvGrpSpPr/>
          <p:nvPr/>
        </p:nvGrpSpPr>
        <p:grpSpPr>
          <a:xfrm>
            <a:off x="366918" y="1895488"/>
            <a:ext cx="3394377" cy="811469"/>
            <a:chOff x="0" y="0"/>
            <a:chExt cx="3394376" cy="811468"/>
          </a:xfrm>
        </p:grpSpPr>
        <p:sp>
          <p:nvSpPr>
            <p:cNvPr id="1641" name="Rectangle"/>
            <p:cNvSpPr/>
            <p:nvPr/>
          </p:nvSpPr>
          <p:spPr>
            <a:xfrm>
              <a:off x="0" y="-1"/>
              <a:ext cx="3394377" cy="811470"/>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642" name="Forks, Backrest, and Mast"/>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Forks, Backrest, and Mast</a:t>
              </a:r>
            </a:p>
          </p:txBody>
        </p:sp>
      </p:grpSp>
      <p:grpSp>
        <p:nvGrpSpPr>
          <p:cNvPr id="1646" name="Rectangle 12"/>
          <p:cNvGrpSpPr/>
          <p:nvPr/>
        </p:nvGrpSpPr>
        <p:grpSpPr>
          <a:xfrm>
            <a:off x="366918" y="2847369"/>
            <a:ext cx="3394377" cy="811470"/>
            <a:chOff x="0" y="0"/>
            <a:chExt cx="3394376" cy="811468"/>
          </a:xfrm>
        </p:grpSpPr>
        <p:sp>
          <p:nvSpPr>
            <p:cNvPr id="1644" name="Rectangle"/>
            <p:cNvSpPr/>
            <p:nvPr/>
          </p:nvSpPr>
          <p:spPr>
            <a:xfrm>
              <a:off x="0" y="-1"/>
              <a:ext cx="3394377" cy="811470"/>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645" name="Rear End"/>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Rear End</a:t>
              </a:r>
            </a:p>
          </p:txBody>
        </p:sp>
      </p:grpSp>
      <p:grpSp>
        <p:nvGrpSpPr>
          <p:cNvPr id="1649" name="Rectangle 13"/>
          <p:cNvGrpSpPr/>
          <p:nvPr/>
        </p:nvGrpSpPr>
        <p:grpSpPr>
          <a:xfrm>
            <a:off x="366918" y="4751132"/>
            <a:ext cx="3394377" cy="811469"/>
            <a:chOff x="0" y="0"/>
            <a:chExt cx="3394376" cy="811468"/>
          </a:xfrm>
        </p:grpSpPr>
        <p:sp>
          <p:nvSpPr>
            <p:cNvPr id="1647" name="Rectangle"/>
            <p:cNvSpPr/>
            <p:nvPr/>
          </p:nvSpPr>
          <p:spPr>
            <a:xfrm>
              <a:off x="0" y="-1"/>
              <a:ext cx="3394377" cy="811470"/>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648" name="Electric-Powered Forklifts"/>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Electric-Powered Forklifts</a:t>
              </a:r>
            </a:p>
          </p:txBody>
        </p:sp>
      </p:grpSp>
      <p:grpSp>
        <p:nvGrpSpPr>
          <p:cNvPr id="1652" name="Rectangle 8"/>
          <p:cNvGrpSpPr/>
          <p:nvPr/>
        </p:nvGrpSpPr>
        <p:grpSpPr>
          <a:xfrm>
            <a:off x="366918" y="3799251"/>
            <a:ext cx="3394377" cy="811469"/>
            <a:chOff x="0" y="0"/>
            <a:chExt cx="3394376" cy="811468"/>
          </a:xfrm>
        </p:grpSpPr>
        <p:sp>
          <p:nvSpPr>
            <p:cNvPr id="1650" name="Rectangle"/>
            <p:cNvSpPr/>
            <p:nvPr/>
          </p:nvSpPr>
          <p:spPr>
            <a:xfrm>
              <a:off x="0" y="-1"/>
              <a:ext cx="3394377" cy="811470"/>
            </a:xfrm>
            <a:prstGeom prst="rect">
              <a:avLst/>
            </a:prstGeom>
            <a:solidFill>
              <a:srgbClr val="0070C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651" name="Propane-Powered Forklifts"/>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Propane-Powered Forklifts</a:t>
              </a:r>
            </a:p>
          </p:txBody>
        </p:sp>
      </p:grpSp>
      <p:sp>
        <p:nvSpPr>
          <p:cNvPr id="1653" name="TextBox 6"/>
          <p:cNvSpPr txBox="1"/>
          <p:nvPr/>
        </p:nvSpPr>
        <p:spPr>
          <a:xfrm>
            <a:off x="8246664" y="2109421"/>
            <a:ext cx="3653182" cy="25189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200"/>
            </a:pPr>
            <a:r>
              <a:t>For propane-powered forklifts, lift the hood and inspect the engine. Check:</a:t>
            </a:r>
          </a:p>
          <a:p>
            <a:pPr marL="342900" indent="-342900">
              <a:buSzPct val="100000"/>
              <a:buFont typeface="Arial"/>
              <a:buChar char="•"/>
              <a:defRPr sz="2200"/>
            </a:pPr>
            <a:r>
              <a:t>Oil and fluid levels</a:t>
            </a:r>
          </a:p>
          <a:p>
            <a:pPr marL="342900" indent="-342900">
              <a:buSzPct val="100000"/>
              <a:buFont typeface="Arial"/>
              <a:buChar char="•"/>
              <a:defRPr sz="2200"/>
            </a:pPr>
            <a:r>
              <a:t>Cables</a:t>
            </a:r>
          </a:p>
          <a:p>
            <a:pPr marL="342900" indent="-342900">
              <a:buSzPct val="100000"/>
              <a:buFont typeface="Arial"/>
              <a:buChar char="•"/>
              <a:defRPr sz="2200"/>
            </a:pPr>
            <a:r>
              <a:t>Fan belt, fan, and radiator</a:t>
            </a:r>
          </a:p>
          <a:p>
            <a:pPr marL="342900" indent="-342900">
              <a:buSzPct val="100000"/>
              <a:buFont typeface="Arial"/>
              <a:buChar char="•"/>
              <a:defRPr sz="2200"/>
            </a:pPr>
            <a:r>
              <a:t>Tank and hose attachments</a:t>
            </a:r>
          </a:p>
        </p:txBody>
      </p:sp>
      <p:sp>
        <p:nvSpPr>
          <p:cNvPr id="1654" name="TextBox 1"/>
          <p:cNvSpPr txBox="1"/>
          <p:nvPr/>
        </p:nvSpPr>
        <p:spPr>
          <a:xfrm>
            <a:off x="4100116" y="1570321"/>
            <a:ext cx="7912814" cy="3853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200">
                <a:solidFill>
                  <a:srgbClr val="8A339C"/>
                </a:solidFill>
              </a:defRPr>
            </a:lvl1pPr>
          </a:lstStyle>
          <a:p>
            <a:pPr/>
            <a:r>
              <a:t>Propane-Powered Forklifts</a:t>
            </a:r>
          </a:p>
        </p:txBody>
      </p:sp>
      <p:pic>
        <p:nvPicPr>
          <p:cNvPr id="1655" name="Picture 5" descr="Picture 5"/>
          <p:cNvPicPr>
            <a:picLocks noChangeAspect="1"/>
          </p:cNvPicPr>
          <p:nvPr/>
        </p:nvPicPr>
        <p:blipFill>
          <a:blip r:embed="rId3">
            <a:extLst/>
          </a:blip>
          <a:srcRect l="12336" t="0" r="23729" b="0"/>
          <a:stretch>
            <a:fillRect/>
          </a:stretch>
        </p:blipFill>
        <p:spPr>
          <a:xfrm>
            <a:off x="4421317" y="2109421"/>
            <a:ext cx="3604003" cy="3755734"/>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9"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1660" name="Title 7"/>
          <p:cNvSpPr txBox="1"/>
          <p:nvPr>
            <p:ph type="title"/>
          </p:nvPr>
        </p:nvSpPr>
        <p:spPr>
          <a:xfrm>
            <a:off x="83127" y="301537"/>
            <a:ext cx="8853055" cy="383217"/>
          </a:xfrm>
          <a:prstGeom prst="rect">
            <a:avLst/>
          </a:prstGeom>
        </p:spPr>
        <p:txBody>
          <a:bodyPr/>
          <a:lstStyle/>
          <a:p>
            <a:pPr/>
            <a:r>
              <a:t>Preoperational Inspection: Walkaround (cont.)</a:t>
            </a:r>
          </a:p>
        </p:txBody>
      </p:sp>
      <p:sp>
        <p:nvSpPr>
          <p:cNvPr id="1661" name="Rectangle 10"/>
          <p:cNvSpPr/>
          <p:nvPr/>
        </p:nvSpPr>
        <p:spPr>
          <a:xfrm>
            <a:off x="-2" y="1570321"/>
            <a:ext cx="4054401"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1664" name="Rectangle 11"/>
          <p:cNvGrpSpPr/>
          <p:nvPr/>
        </p:nvGrpSpPr>
        <p:grpSpPr>
          <a:xfrm>
            <a:off x="366918" y="1895488"/>
            <a:ext cx="3394377" cy="811469"/>
            <a:chOff x="0" y="0"/>
            <a:chExt cx="3394376" cy="811468"/>
          </a:xfrm>
        </p:grpSpPr>
        <p:sp>
          <p:nvSpPr>
            <p:cNvPr id="1662" name="Rectangle"/>
            <p:cNvSpPr/>
            <p:nvPr/>
          </p:nvSpPr>
          <p:spPr>
            <a:xfrm>
              <a:off x="0" y="-1"/>
              <a:ext cx="3394377" cy="811470"/>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663" name="Forks, Backrest, and Mast"/>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Forks, Backrest, and Mast</a:t>
              </a:r>
            </a:p>
          </p:txBody>
        </p:sp>
      </p:grpSp>
      <p:grpSp>
        <p:nvGrpSpPr>
          <p:cNvPr id="1667" name="Rectangle 12"/>
          <p:cNvGrpSpPr/>
          <p:nvPr/>
        </p:nvGrpSpPr>
        <p:grpSpPr>
          <a:xfrm>
            <a:off x="366918" y="2847369"/>
            <a:ext cx="3394377" cy="811470"/>
            <a:chOff x="0" y="0"/>
            <a:chExt cx="3394376" cy="811468"/>
          </a:xfrm>
        </p:grpSpPr>
        <p:sp>
          <p:nvSpPr>
            <p:cNvPr id="1665" name="Rectangle"/>
            <p:cNvSpPr/>
            <p:nvPr/>
          </p:nvSpPr>
          <p:spPr>
            <a:xfrm>
              <a:off x="0" y="-1"/>
              <a:ext cx="3394377" cy="811470"/>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666" name="Rear End"/>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Rear End</a:t>
              </a:r>
            </a:p>
          </p:txBody>
        </p:sp>
      </p:grpSp>
      <p:grpSp>
        <p:nvGrpSpPr>
          <p:cNvPr id="1670" name="Rectangle 13"/>
          <p:cNvGrpSpPr/>
          <p:nvPr/>
        </p:nvGrpSpPr>
        <p:grpSpPr>
          <a:xfrm>
            <a:off x="366918" y="4751132"/>
            <a:ext cx="3394377" cy="811469"/>
            <a:chOff x="0" y="0"/>
            <a:chExt cx="3394376" cy="811468"/>
          </a:xfrm>
        </p:grpSpPr>
        <p:sp>
          <p:nvSpPr>
            <p:cNvPr id="1668" name="Rectangle"/>
            <p:cNvSpPr/>
            <p:nvPr/>
          </p:nvSpPr>
          <p:spPr>
            <a:xfrm>
              <a:off x="0" y="-1"/>
              <a:ext cx="3394377" cy="811470"/>
            </a:xfrm>
            <a:prstGeom prst="rect">
              <a:avLst/>
            </a:prstGeom>
            <a:solidFill>
              <a:srgbClr val="0070C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669" name="Electric-Powered Forklifts"/>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Electric-Powered Forklifts</a:t>
              </a:r>
            </a:p>
          </p:txBody>
        </p:sp>
      </p:grpSp>
      <p:grpSp>
        <p:nvGrpSpPr>
          <p:cNvPr id="1673" name="Rectangle 8"/>
          <p:cNvGrpSpPr/>
          <p:nvPr/>
        </p:nvGrpSpPr>
        <p:grpSpPr>
          <a:xfrm>
            <a:off x="366918" y="3799251"/>
            <a:ext cx="3394377" cy="811469"/>
            <a:chOff x="0" y="0"/>
            <a:chExt cx="3394376" cy="811468"/>
          </a:xfrm>
        </p:grpSpPr>
        <p:sp>
          <p:nvSpPr>
            <p:cNvPr id="1671" name="Rectangle"/>
            <p:cNvSpPr/>
            <p:nvPr/>
          </p:nvSpPr>
          <p:spPr>
            <a:xfrm>
              <a:off x="0" y="-1"/>
              <a:ext cx="3394377" cy="811470"/>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672" name="Propane-Powered Forklifts"/>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Propane-Powered Forklifts</a:t>
              </a:r>
            </a:p>
          </p:txBody>
        </p:sp>
      </p:grpSp>
      <p:sp>
        <p:nvSpPr>
          <p:cNvPr id="1674" name="TextBox 1"/>
          <p:cNvSpPr txBox="1"/>
          <p:nvPr/>
        </p:nvSpPr>
        <p:spPr>
          <a:xfrm>
            <a:off x="4100116" y="1570321"/>
            <a:ext cx="7912814" cy="3853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200">
                <a:solidFill>
                  <a:srgbClr val="8A339C"/>
                </a:solidFill>
              </a:defRPr>
            </a:lvl1pPr>
          </a:lstStyle>
          <a:p>
            <a:pPr/>
            <a:r>
              <a:t>Electric-Powered Forklifts</a:t>
            </a:r>
          </a:p>
        </p:txBody>
      </p:sp>
      <p:sp>
        <p:nvSpPr>
          <p:cNvPr id="1675" name="TextBox 5"/>
          <p:cNvSpPr txBox="1"/>
          <p:nvPr/>
        </p:nvSpPr>
        <p:spPr>
          <a:xfrm>
            <a:off x="4915592" y="5571077"/>
            <a:ext cx="6264223" cy="7409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lvl1pPr>
          </a:lstStyle>
          <a:p>
            <a:pPr/>
            <a:r>
              <a:t>For electric-powered forklifts, check the condition of the battery.</a:t>
            </a:r>
          </a:p>
        </p:txBody>
      </p:sp>
      <p:pic>
        <p:nvPicPr>
          <p:cNvPr id="1676" name="Picture 16" descr="Picture 16"/>
          <p:cNvPicPr>
            <a:picLocks noChangeAspect="1"/>
          </p:cNvPicPr>
          <p:nvPr/>
        </p:nvPicPr>
        <p:blipFill>
          <a:blip r:embed="rId3">
            <a:extLst/>
          </a:blip>
          <a:srcRect l="0" t="0" r="0" b="11350"/>
          <a:stretch>
            <a:fillRect/>
          </a:stretch>
        </p:blipFill>
        <p:spPr>
          <a:xfrm>
            <a:off x="5124386" y="2117898"/>
            <a:ext cx="5846634" cy="3453180"/>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0"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1681" name="Title 7"/>
          <p:cNvSpPr txBox="1"/>
          <p:nvPr>
            <p:ph type="title"/>
          </p:nvPr>
        </p:nvSpPr>
        <p:spPr>
          <a:xfrm>
            <a:off x="83127" y="301537"/>
            <a:ext cx="8853055" cy="383217"/>
          </a:xfrm>
          <a:prstGeom prst="rect">
            <a:avLst/>
          </a:prstGeom>
        </p:spPr>
        <p:txBody>
          <a:bodyPr/>
          <a:lstStyle/>
          <a:p>
            <a:pPr/>
            <a:r>
              <a:t>Preoperational Inspection: In the Operator's Seat</a:t>
            </a:r>
          </a:p>
        </p:txBody>
      </p:sp>
      <p:sp>
        <p:nvSpPr>
          <p:cNvPr id="1682" name="Rectangle 10"/>
          <p:cNvSpPr/>
          <p:nvPr/>
        </p:nvSpPr>
        <p:spPr>
          <a:xfrm>
            <a:off x="-2" y="2496118"/>
            <a:ext cx="4054401" cy="2437477"/>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1685" name="Rectangle 11"/>
          <p:cNvGrpSpPr/>
          <p:nvPr/>
        </p:nvGrpSpPr>
        <p:grpSpPr>
          <a:xfrm>
            <a:off x="366918" y="2833181"/>
            <a:ext cx="3394377" cy="811469"/>
            <a:chOff x="0" y="0"/>
            <a:chExt cx="3394376" cy="811468"/>
          </a:xfrm>
        </p:grpSpPr>
        <p:sp>
          <p:nvSpPr>
            <p:cNvPr id="1683" name="Rectangle"/>
            <p:cNvSpPr/>
            <p:nvPr/>
          </p:nvSpPr>
          <p:spPr>
            <a:xfrm>
              <a:off x="0" y="-1"/>
              <a:ext cx="3394377" cy="811470"/>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684" name="Nonmoving Check"/>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Nonmoving Check</a:t>
              </a:r>
            </a:p>
          </p:txBody>
        </p:sp>
      </p:grpSp>
      <p:grpSp>
        <p:nvGrpSpPr>
          <p:cNvPr id="1688" name="Rectangle 12"/>
          <p:cNvGrpSpPr/>
          <p:nvPr/>
        </p:nvGrpSpPr>
        <p:grpSpPr>
          <a:xfrm>
            <a:off x="366918" y="3785063"/>
            <a:ext cx="3394377" cy="811469"/>
            <a:chOff x="0" y="0"/>
            <a:chExt cx="3394376" cy="811468"/>
          </a:xfrm>
        </p:grpSpPr>
        <p:sp>
          <p:nvSpPr>
            <p:cNvPr id="1686" name="Rectangle"/>
            <p:cNvSpPr/>
            <p:nvPr/>
          </p:nvSpPr>
          <p:spPr>
            <a:xfrm>
              <a:off x="0" y="-1"/>
              <a:ext cx="3394377" cy="811470"/>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687" name="Moving Check"/>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Moving Check</a:t>
              </a:r>
            </a:p>
          </p:txBody>
        </p:sp>
      </p:grpSp>
      <p:pic>
        <p:nvPicPr>
          <p:cNvPr id="1689" name="Picture 20" descr="Picture 20"/>
          <p:cNvPicPr>
            <a:picLocks noChangeAspect="1"/>
          </p:cNvPicPr>
          <p:nvPr/>
        </p:nvPicPr>
        <p:blipFill>
          <a:blip r:embed="rId3">
            <a:extLst/>
          </a:blip>
          <a:stretch>
            <a:fillRect/>
          </a:stretch>
        </p:blipFill>
        <p:spPr>
          <a:xfrm>
            <a:off x="6286975" y="1714683"/>
            <a:ext cx="5382616" cy="4000346"/>
          </a:xfrm>
          <a:prstGeom prst="rect">
            <a:avLst/>
          </a:prstGeom>
          <a:ln w="12700">
            <a:miter lim="400000"/>
          </a:ln>
        </p:spPr>
      </p:pic>
      <p:sp>
        <p:nvSpPr>
          <p:cNvPr id="1690" name="TextBox 6"/>
          <p:cNvSpPr txBox="1"/>
          <p:nvPr/>
        </p:nvSpPr>
        <p:spPr>
          <a:xfrm>
            <a:off x="4389211" y="2991580"/>
            <a:ext cx="2860815" cy="14521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200"/>
            </a:lvl1pPr>
          </a:lstStyle>
          <a:p>
            <a:pPr/>
            <a:r>
              <a:t>Your preoperational inspection should continue when you sit in the operator seat.</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4"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1695" name="Title 7"/>
          <p:cNvSpPr txBox="1"/>
          <p:nvPr>
            <p:ph type="title"/>
          </p:nvPr>
        </p:nvSpPr>
        <p:spPr>
          <a:xfrm>
            <a:off x="83127" y="301537"/>
            <a:ext cx="8853055" cy="383217"/>
          </a:xfrm>
          <a:prstGeom prst="rect">
            <a:avLst/>
          </a:prstGeom>
        </p:spPr>
        <p:txBody>
          <a:bodyPr/>
          <a:lstStyle/>
          <a:p>
            <a:pPr/>
            <a:r>
              <a:t>Preoperational Inspection: In the Operator's Seat</a:t>
            </a:r>
          </a:p>
        </p:txBody>
      </p:sp>
      <p:sp>
        <p:nvSpPr>
          <p:cNvPr id="1696" name="Rectangle 10"/>
          <p:cNvSpPr/>
          <p:nvPr/>
        </p:nvSpPr>
        <p:spPr>
          <a:xfrm>
            <a:off x="-2" y="2496118"/>
            <a:ext cx="4054401" cy="2437477"/>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1699" name="Rectangle 11"/>
          <p:cNvGrpSpPr/>
          <p:nvPr/>
        </p:nvGrpSpPr>
        <p:grpSpPr>
          <a:xfrm>
            <a:off x="366918" y="2833181"/>
            <a:ext cx="3394377" cy="811469"/>
            <a:chOff x="0" y="0"/>
            <a:chExt cx="3394376" cy="811468"/>
          </a:xfrm>
        </p:grpSpPr>
        <p:sp>
          <p:nvSpPr>
            <p:cNvPr id="1697" name="Rectangle"/>
            <p:cNvSpPr/>
            <p:nvPr/>
          </p:nvSpPr>
          <p:spPr>
            <a:xfrm>
              <a:off x="0" y="-1"/>
              <a:ext cx="3394377" cy="811470"/>
            </a:xfrm>
            <a:prstGeom prst="rect">
              <a:avLst/>
            </a:prstGeom>
            <a:solidFill>
              <a:srgbClr val="0070C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698" name="Nonmoving Check"/>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Nonmoving Check</a:t>
              </a:r>
            </a:p>
          </p:txBody>
        </p:sp>
      </p:grpSp>
      <p:grpSp>
        <p:nvGrpSpPr>
          <p:cNvPr id="1702" name="Rectangle 12"/>
          <p:cNvGrpSpPr/>
          <p:nvPr/>
        </p:nvGrpSpPr>
        <p:grpSpPr>
          <a:xfrm>
            <a:off x="366918" y="3785063"/>
            <a:ext cx="3394377" cy="811469"/>
            <a:chOff x="0" y="0"/>
            <a:chExt cx="3394376" cy="811468"/>
          </a:xfrm>
        </p:grpSpPr>
        <p:sp>
          <p:nvSpPr>
            <p:cNvPr id="1700" name="Rectangle"/>
            <p:cNvSpPr/>
            <p:nvPr/>
          </p:nvSpPr>
          <p:spPr>
            <a:xfrm>
              <a:off x="0" y="-1"/>
              <a:ext cx="3394377" cy="811470"/>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701" name="Moving Check"/>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Moving Check</a:t>
              </a:r>
            </a:p>
          </p:txBody>
        </p:sp>
      </p:grpSp>
      <p:pic>
        <p:nvPicPr>
          <p:cNvPr id="1703" name="Picture 3" descr="Picture 3"/>
          <p:cNvPicPr>
            <a:picLocks noChangeAspect="1"/>
          </p:cNvPicPr>
          <p:nvPr/>
        </p:nvPicPr>
        <p:blipFill>
          <a:blip r:embed="rId3">
            <a:extLst/>
          </a:blip>
          <a:stretch>
            <a:fillRect/>
          </a:stretch>
        </p:blipFill>
        <p:spPr>
          <a:xfrm>
            <a:off x="5459009" y="1714683"/>
            <a:ext cx="6210583" cy="4000346"/>
          </a:xfrm>
          <a:prstGeom prst="rect">
            <a:avLst/>
          </a:prstGeom>
          <a:ln w="12700">
            <a:miter lim="400000"/>
          </a:ln>
        </p:spPr>
      </p:pic>
      <p:sp>
        <p:nvSpPr>
          <p:cNvPr id="1704" name="TextBox 6"/>
          <p:cNvSpPr txBox="1"/>
          <p:nvPr/>
        </p:nvSpPr>
        <p:spPr>
          <a:xfrm>
            <a:off x="4389211" y="2153005"/>
            <a:ext cx="3154427" cy="32301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200"/>
            </a:pPr>
            <a:r>
              <a:t>Before you start moving, check: </a:t>
            </a:r>
          </a:p>
          <a:p>
            <a:pPr marL="342900" indent="-342900">
              <a:buSzPct val="100000"/>
              <a:buFont typeface="Arial"/>
              <a:buChar char="•"/>
              <a:defRPr sz="2200"/>
            </a:pPr>
            <a:r>
              <a:t>The seat belt</a:t>
            </a:r>
          </a:p>
          <a:p>
            <a:pPr marL="342900" indent="-342900">
              <a:buSzPct val="100000"/>
              <a:buFont typeface="Arial"/>
              <a:buChar char="•"/>
              <a:defRPr sz="2200"/>
            </a:pPr>
            <a:r>
              <a:t>Gauges, light, and horn</a:t>
            </a:r>
          </a:p>
          <a:p>
            <a:pPr marL="342900" indent="-342900">
              <a:buSzPct val="100000"/>
              <a:buFont typeface="Arial"/>
              <a:buChar char="•"/>
              <a:defRPr sz="2200"/>
            </a:pPr>
            <a:r>
              <a:t>Backup alarm and warning light</a:t>
            </a:r>
          </a:p>
          <a:p>
            <a:pPr marL="342900" indent="-342900">
              <a:buSzPct val="100000"/>
              <a:buFont typeface="Arial"/>
              <a:buChar char="•"/>
              <a:defRPr sz="2200"/>
            </a:pPr>
            <a:r>
              <a:t>The tilt-and-lift mechanism</a:t>
            </a:r>
          </a:p>
          <a:p>
            <a:pPr marL="342900" indent="-342900">
              <a:buSzPct val="100000"/>
              <a:buFont typeface="Arial"/>
              <a:buChar char="•"/>
              <a:defRPr sz="2200"/>
            </a:pPr>
            <a:r>
              <a:t>The parking brake</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8"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1709" name="Title 7"/>
          <p:cNvSpPr txBox="1"/>
          <p:nvPr>
            <p:ph type="title"/>
          </p:nvPr>
        </p:nvSpPr>
        <p:spPr>
          <a:xfrm>
            <a:off x="83127" y="301537"/>
            <a:ext cx="8853055" cy="383217"/>
          </a:xfrm>
          <a:prstGeom prst="rect">
            <a:avLst/>
          </a:prstGeom>
        </p:spPr>
        <p:txBody>
          <a:bodyPr/>
          <a:lstStyle/>
          <a:p>
            <a:pPr/>
            <a:r>
              <a:t>Preoperational Inspection: In the Operator's Seat</a:t>
            </a:r>
          </a:p>
        </p:txBody>
      </p:sp>
      <p:sp>
        <p:nvSpPr>
          <p:cNvPr id="1710" name="Rectangle 10"/>
          <p:cNvSpPr/>
          <p:nvPr/>
        </p:nvSpPr>
        <p:spPr>
          <a:xfrm>
            <a:off x="-2" y="2496118"/>
            <a:ext cx="4054401" cy="2437477"/>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1713" name="Rectangle 11"/>
          <p:cNvGrpSpPr/>
          <p:nvPr/>
        </p:nvGrpSpPr>
        <p:grpSpPr>
          <a:xfrm>
            <a:off x="366918" y="2833181"/>
            <a:ext cx="3394377" cy="811469"/>
            <a:chOff x="0" y="0"/>
            <a:chExt cx="3394376" cy="811468"/>
          </a:xfrm>
        </p:grpSpPr>
        <p:sp>
          <p:nvSpPr>
            <p:cNvPr id="1711" name="Rectangle"/>
            <p:cNvSpPr/>
            <p:nvPr/>
          </p:nvSpPr>
          <p:spPr>
            <a:xfrm>
              <a:off x="0" y="-1"/>
              <a:ext cx="3394377" cy="811470"/>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712" name="Nonmoving Check"/>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Nonmoving Check</a:t>
              </a:r>
            </a:p>
          </p:txBody>
        </p:sp>
      </p:grpSp>
      <p:grpSp>
        <p:nvGrpSpPr>
          <p:cNvPr id="1716" name="Rectangle 12"/>
          <p:cNvGrpSpPr/>
          <p:nvPr/>
        </p:nvGrpSpPr>
        <p:grpSpPr>
          <a:xfrm>
            <a:off x="366918" y="3785063"/>
            <a:ext cx="3394377" cy="811469"/>
            <a:chOff x="0" y="0"/>
            <a:chExt cx="3394376" cy="811468"/>
          </a:xfrm>
        </p:grpSpPr>
        <p:sp>
          <p:nvSpPr>
            <p:cNvPr id="1714" name="Rectangle"/>
            <p:cNvSpPr/>
            <p:nvPr/>
          </p:nvSpPr>
          <p:spPr>
            <a:xfrm>
              <a:off x="0" y="-1"/>
              <a:ext cx="3394377" cy="811470"/>
            </a:xfrm>
            <a:prstGeom prst="rect">
              <a:avLst/>
            </a:prstGeom>
            <a:solidFill>
              <a:srgbClr val="0070C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715" name="Moving Check"/>
            <p:cNvSpPr txBox="1"/>
            <p:nvPr/>
          </p:nvSpPr>
          <p:spPr>
            <a:xfrm>
              <a:off x="45720" y="213046"/>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Moving Check</a:t>
              </a:r>
            </a:p>
          </p:txBody>
        </p:sp>
      </p:grpSp>
      <p:pic>
        <p:nvPicPr>
          <p:cNvPr id="1717" name="Picture 5" descr="Picture 5"/>
          <p:cNvPicPr>
            <a:picLocks noChangeAspect="1"/>
          </p:cNvPicPr>
          <p:nvPr/>
        </p:nvPicPr>
        <p:blipFill>
          <a:blip r:embed="rId3">
            <a:extLst/>
          </a:blip>
          <a:stretch>
            <a:fillRect/>
          </a:stretch>
        </p:blipFill>
        <p:spPr>
          <a:xfrm>
            <a:off x="5453953" y="1714683"/>
            <a:ext cx="6215639" cy="4000346"/>
          </a:xfrm>
          <a:prstGeom prst="rect">
            <a:avLst/>
          </a:prstGeom>
          <a:ln w="12700">
            <a:miter lim="400000"/>
          </a:ln>
        </p:spPr>
      </p:pic>
      <p:sp>
        <p:nvSpPr>
          <p:cNvPr id="1718" name="TextBox 6"/>
          <p:cNvSpPr txBox="1"/>
          <p:nvPr/>
        </p:nvSpPr>
        <p:spPr>
          <a:xfrm>
            <a:off x="4389211" y="2483749"/>
            <a:ext cx="3716844" cy="25189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200"/>
            </a:pPr>
            <a:r>
              <a:t>When the forklift is moving, check:</a:t>
            </a:r>
          </a:p>
          <a:p>
            <a:pPr marL="342900" indent="-342900">
              <a:buSzPct val="100000"/>
              <a:buFont typeface="Arial"/>
              <a:buChar char="•"/>
              <a:defRPr sz="2200"/>
            </a:pPr>
            <a:r>
              <a:t>The running brakes by trying to stop quickly</a:t>
            </a:r>
          </a:p>
          <a:p>
            <a:pPr marL="342900" indent="-342900">
              <a:buSzPct val="100000"/>
              <a:buFont typeface="Arial"/>
              <a:buChar char="•"/>
              <a:defRPr sz="2200"/>
            </a:pPr>
            <a:r>
              <a:t>The steering by doing full turns and listening for unusual noises</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2" name="Title 1"/>
          <p:cNvSpPr txBox="1"/>
          <p:nvPr>
            <p:ph type="title"/>
          </p:nvPr>
        </p:nvSpPr>
        <p:spPr>
          <a:xfrm>
            <a:off x="83127" y="301537"/>
            <a:ext cx="8853055" cy="383217"/>
          </a:xfrm>
          <a:prstGeom prst="rect">
            <a:avLst/>
          </a:prstGeom>
        </p:spPr>
        <p:txBody>
          <a:bodyPr/>
          <a:lstStyle/>
          <a:p>
            <a:pPr/>
            <a:r>
              <a:t>7 Basic Safety Rules for Operating a Forklift</a:t>
            </a:r>
          </a:p>
        </p:txBody>
      </p:sp>
      <p:grpSp>
        <p:nvGrpSpPr>
          <p:cNvPr id="1725" name="Picture Placeholder 5"/>
          <p:cNvGrpSpPr/>
          <p:nvPr/>
        </p:nvGrpSpPr>
        <p:grpSpPr>
          <a:xfrm>
            <a:off x="6915150" y="961956"/>
            <a:ext cx="4533900" cy="5523192"/>
            <a:chOff x="0" y="0"/>
            <a:chExt cx="4533900" cy="5523190"/>
          </a:xfrm>
        </p:grpSpPr>
        <p:sp>
          <p:nvSpPr>
            <p:cNvPr id="1723" name="Rectangle"/>
            <p:cNvSpPr/>
            <p:nvPr/>
          </p:nvSpPr>
          <p:spPr>
            <a:xfrm>
              <a:off x="0" y="0"/>
              <a:ext cx="4533900" cy="5523191"/>
            </a:xfrm>
            <a:prstGeom prst="rect">
              <a:avLst/>
            </a:prstGeom>
            <a:solidFill>
              <a:srgbClr val="FFF2CC"/>
            </a:solidFill>
            <a:ln w="12700" cap="flat">
              <a:noFill/>
              <a:miter lim="400000"/>
            </a:ln>
            <a:effectLst/>
          </p:spPr>
          <p:txBody>
            <a:bodyPr wrap="square" lIns="45719" tIns="45719" rIns="45719" bIns="45719" numCol="1" anchor="ctr">
              <a:noAutofit/>
            </a:bodyPr>
            <a:lstStyle/>
            <a:p>
              <a:pPr/>
            </a:p>
          </p:txBody>
        </p:sp>
        <p:pic>
          <p:nvPicPr>
            <p:cNvPr id="1724" name="image62.png" descr="image62.png"/>
            <p:cNvPicPr>
              <a:picLocks noChangeAspect="1"/>
            </p:cNvPicPr>
            <p:nvPr/>
          </p:nvPicPr>
          <p:blipFill>
            <a:blip r:embed="rId3">
              <a:extLst/>
            </a:blip>
            <a:srcRect l="0" t="2224" r="0" b="2223"/>
            <a:stretch>
              <a:fillRect/>
            </a:stretch>
          </p:blipFill>
          <p:spPr>
            <a:xfrm>
              <a:off x="0" y="-1"/>
              <a:ext cx="4533900" cy="5523192"/>
            </a:xfrm>
            <a:prstGeom prst="rect">
              <a:avLst/>
            </a:prstGeom>
            <a:ln w="12700" cap="flat">
              <a:noFill/>
              <a:miter lim="400000"/>
            </a:ln>
            <a:effectLst/>
          </p:spPr>
        </p:pic>
      </p:grpSp>
      <p:sp>
        <p:nvSpPr>
          <p:cNvPr id="1726" name="Text Placeholder 3"/>
          <p:cNvSpPr txBox="1"/>
          <p:nvPr>
            <p:ph type="body" sz="half" idx="1"/>
          </p:nvPr>
        </p:nvSpPr>
        <p:spPr>
          <a:xfrm>
            <a:off x="308663" y="1033272"/>
            <a:ext cx="5065778" cy="5267412"/>
          </a:xfrm>
          <a:prstGeom prst="rect">
            <a:avLst/>
          </a:prstGeom>
        </p:spPr>
        <p:txBody>
          <a:bodyPr/>
          <a:lstStyle/>
          <a:p>
            <a:pPr marL="573171" indent="-457200">
              <a:buFontTx/>
              <a:buAutoNum type="arabicPeriod" startAt="1"/>
            </a:pPr>
            <a:r>
              <a:t>Authorized operators only</a:t>
            </a:r>
          </a:p>
          <a:p>
            <a:pPr marL="573171" indent="-457200">
              <a:buFontTx/>
              <a:buAutoNum type="arabicPeriod" startAt="1"/>
            </a:pPr>
            <a:r>
              <a:t>Prompt accident reporting</a:t>
            </a:r>
          </a:p>
          <a:p>
            <a:pPr marL="573171" indent="-457200">
              <a:buFontTx/>
              <a:buAutoNum type="arabicPeriod" startAt="1"/>
            </a:pPr>
            <a:r>
              <a:t>Seat belt required</a:t>
            </a:r>
          </a:p>
          <a:p>
            <a:pPr marL="573171" indent="-457200">
              <a:buFontTx/>
              <a:buAutoNum type="arabicPeriod" startAt="1"/>
            </a:pPr>
            <a:r>
              <a:t>Nobody under the forks</a:t>
            </a:r>
          </a:p>
          <a:p>
            <a:pPr marL="573171" indent="-457200">
              <a:buFontTx/>
              <a:buAutoNum type="arabicPeriod" startAt="1"/>
            </a:pPr>
            <a:r>
              <a:t>No riders or horseplay</a:t>
            </a:r>
          </a:p>
          <a:p>
            <a:pPr marL="573171" indent="-457200">
              <a:buFontTx/>
              <a:buAutoNum type="arabicPeriod" startAt="1"/>
            </a:pPr>
            <a:r>
              <a:t>Operation from seat only</a:t>
            </a:r>
          </a:p>
          <a:p>
            <a:pPr marL="573171" indent="-457200">
              <a:buFontTx/>
              <a:buAutoNum type="arabicPeriod" startAt="1"/>
            </a:pPr>
            <a:r>
              <a:t>Parking</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732" name="Picture Placeholder 6"/>
          <p:cNvGrpSpPr/>
          <p:nvPr/>
        </p:nvGrpSpPr>
        <p:grpSpPr>
          <a:xfrm>
            <a:off x="-600" y="758951"/>
            <a:ext cx="12193200" cy="5929202"/>
            <a:chOff x="0" y="0"/>
            <a:chExt cx="12193199" cy="5929200"/>
          </a:xfrm>
        </p:grpSpPr>
        <p:sp>
          <p:nvSpPr>
            <p:cNvPr id="1730" name="Rectangle"/>
            <p:cNvSpPr/>
            <p:nvPr/>
          </p:nvSpPr>
          <p:spPr>
            <a:xfrm>
              <a:off x="0" y="0"/>
              <a:ext cx="12193200" cy="5929201"/>
            </a:xfrm>
            <a:prstGeom prst="rect">
              <a:avLst/>
            </a:prstGeom>
            <a:solidFill>
              <a:srgbClr val="FFF2CC"/>
            </a:solidFill>
            <a:ln w="12700" cap="flat">
              <a:noFill/>
              <a:miter lim="400000"/>
            </a:ln>
            <a:effectLst/>
          </p:spPr>
          <p:txBody>
            <a:bodyPr wrap="square" lIns="45719" tIns="45719" rIns="45719" bIns="45719" numCol="1" anchor="ctr">
              <a:noAutofit/>
            </a:bodyPr>
            <a:lstStyle/>
            <a:p>
              <a:pPr/>
            </a:p>
          </p:txBody>
        </p:sp>
        <p:pic>
          <p:nvPicPr>
            <p:cNvPr id="1731" name="image63.png" descr="image63.png"/>
            <p:cNvPicPr>
              <a:picLocks noChangeAspect="1"/>
            </p:cNvPicPr>
            <p:nvPr/>
          </p:nvPicPr>
          <p:blipFill>
            <a:blip r:embed="rId3">
              <a:extLst/>
            </a:blip>
            <a:srcRect l="0" t="855" r="0" b="855"/>
            <a:stretch>
              <a:fillRect/>
            </a:stretch>
          </p:blipFill>
          <p:spPr>
            <a:xfrm>
              <a:off x="0" y="0"/>
              <a:ext cx="12193200" cy="5929200"/>
            </a:xfrm>
            <a:prstGeom prst="rect">
              <a:avLst/>
            </a:prstGeom>
            <a:ln w="12700" cap="flat">
              <a:noFill/>
              <a:miter lim="400000"/>
            </a:ln>
            <a:effectLst/>
          </p:spPr>
        </p:pic>
      </p:grpSp>
      <p:sp>
        <p:nvSpPr>
          <p:cNvPr id="1733" name="Title 11"/>
          <p:cNvSpPr txBox="1"/>
          <p:nvPr>
            <p:ph type="title"/>
          </p:nvPr>
        </p:nvSpPr>
        <p:spPr>
          <a:xfrm>
            <a:off x="83127" y="301537"/>
            <a:ext cx="8853055" cy="383217"/>
          </a:xfrm>
          <a:prstGeom prst="rect">
            <a:avLst/>
          </a:prstGeom>
        </p:spPr>
        <p:txBody>
          <a:bodyPr/>
          <a:lstStyle/>
          <a:p>
            <a:pPr/>
            <a:r>
              <a:t>Tipover Safety Procedure</a:t>
            </a:r>
          </a:p>
        </p:txBody>
      </p:sp>
      <p:sp>
        <p:nvSpPr>
          <p:cNvPr id="1734" name="Text Placeholder 2"/>
          <p:cNvSpPr txBox="1"/>
          <p:nvPr>
            <p:ph type="body" sz="quarter" idx="1"/>
          </p:nvPr>
        </p:nvSpPr>
        <p:spPr>
          <a:xfrm>
            <a:off x="-1" y="1218329"/>
            <a:ext cx="2838451" cy="752401"/>
          </a:xfrm>
          <a:prstGeom prst="rect">
            <a:avLst/>
          </a:prstGeom>
          <a:solidFill>
            <a:srgbClr val="404040"/>
          </a:solidFill>
        </p:spPr>
        <p:txBody>
          <a:bodyPr/>
          <a:lstStyle/>
          <a:p>
            <a:pPr/>
            <a:r>
              <a:t>Stay seated</a:t>
            </a:r>
          </a:p>
        </p:txBody>
      </p:sp>
      <p:sp>
        <p:nvSpPr>
          <p:cNvPr id="1735" name="Text Placeholder 4"/>
          <p:cNvSpPr/>
          <p:nvPr>
            <p:ph type="body" idx="22"/>
          </p:nvPr>
        </p:nvSpPr>
        <p:spPr>
          <a:xfrm>
            <a:off x="0" y="2177482"/>
            <a:ext cx="2838450" cy="752401"/>
          </a:xfrm>
          <a:prstGeom prst="rect">
            <a:avLst/>
          </a:prstGeom>
          <a:solidFill>
            <a:srgbClr val="404040"/>
          </a:solidFill>
          <a:extLst>
            <a:ext uri="{C572A759-6A51-4108-AA02-DFA0A04FC94B}">
              <ma14:wrappingTextBoxFlag xmlns:ma14="http://schemas.microsoft.com/office/mac/drawingml/2011/main" val="1"/>
            </a:ext>
          </a:extLst>
        </p:spPr>
        <p:txBody>
          <a:bodyPr/>
          <a:lstStyle>
            <a:lvl1pPr marL="0" indent="182711">
              <a:lnSpc>
                <a:spcPct val="100000"/>
              </a:lnSpc>
              <a:spcBef>
                <a:spcPts val="0"/>
              </a:spcBef>
              <a:buSzTx/>
              <a:buFontTx/>
              <a:buNone/>
              <a:defRPr b="1">
                <a:solidFill>
                  <a:srgbClr val="FFFFFF"/>
                </a:solidFill>
              </a:defRPr>
            </a:lvl1pPr>
          </a:lstStyle>
          <a:p>
            <a:pPr/>
            <a:r>
              <a:t>Hold on</a:t>
            </a:r>
          </a:p>
        </p:txBody>
      </p:sp>
      <p:grpSp>
        <p:nvGrpSpPr>
          <p:cNvPr id="1738" name="Text Placeholder 4"/>
          <p:cNvGrpSpPr/>
          <p:nvPr/>
        </p:nvGrpSpPr>
        <p:grpSpPr>
          <a:xfrm>
            <a:off x="0" y="3136636"/>
            <a:ext cx="2838450" cy="752401"/>
            <a:chOff x="0" y="0"/>
            <a:chExt cx="2838450" cy="752400"/>
          </a:xfrm>
        </p:grpSpPr>
        <p:sp>
          <p:nvSpPr>
            <p:cNvPr id="1736" name="Rectangle"/>
            <p:cNvSpPr/>
            <p:nvPr/>
          </p:nvSpPr>
          <p:spPr>
            <a:xfrm>
              <a:off x="0" y="-1"/>
              <a:ext cx="2838450" cy="752402"/>
            </a:xfrm>
            <a:prstGeom prst="rect">
              <a:avLst/>
            </a:prstGeom>
            <a:solidFill>
              <a:srgbClr val="404040"/>
            </a:solidFill>
            <a:ln w="12700" cap="flat">
              <a:noFill/>
              <a:miter lim="400000"/>
            </a:ln>
            <a:effectLst/>
          </p:spPr>
          <p:txBody>
            <a:bodyPr wrap="square" lIns="45719" tIns="45719" rIns="45719" bIns="45719" numCol="1" anchor="ctr">
              <a:noAutofit/>
            </a:bodyPr>
            <a:lstStyle/>
            <a:p>
              <a:pPr defTabSz="913554">
                <a:defRPr b="1" sz="2200">
                  <a:solidFill>
                    <a:srgbClr val="FFFFFF"/>
                  </a:solidFill>
                </a:defRPr>
              </a:pPr>
            </a:p>
          </p:txBody>
        </p:sp>
        <p:sp>
          <p:nvSpPr>
            <p:cNvPr id="1737" name="Brace yourself"/>
            <p:cNvSpPr txBox="1"/>
            <p:nvPr/>
          </p:nvSpPr>
          <p:spPr>
            <a:xfrm>
              <a:off x="45719" y="183512"/>
              <a:ext cx="2747012"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indent="182711" defTabSz="913554">
                <a:defRPr b="1" sz="2200">
                  <a:solidFill>
                    <a:srgbClr val="FFFFFF"/>
                  </a:solidFill>
                </a:defRPr>
              </a:lvl1pPr>
            </a:lstStyle>
            <a:p>
              <a:pPr/>
              <a:r>
                <a:t>Brace yourself</a:t>
              </a:r>
            </a:p>
          </p:txBody>
        </p:sp>
      </p:grpSp>
      <p:grpSp>
        <p:nvGrpSpPr>
          <p:cNvPr id="1741" name="Text Placeholder 4"/>
          <p:cNvGrpSpPr/>
          <p:nvPr/>
        </p:nvGrpSpPr>
        <p:grpSpPr>
          <a:xfrm>
            <a:off x="0" y="4095789"/>
            <a:ext cx="2838450" cy="752401"/>
            <a:chOff x="0" y="0"/>
            <a:chExt cx="2838450" cy="752400"/>
          </a:xfrm>
        </p:grpSpPr>
        <p:sp>
          <p:nvSpPr>
            <p:cNvPr id="1739" name="Rectangle"/>
            <p:cNvSpPr/>
            <p:nvPr/>
          </p:nvSpPr>
          <p:spPr>
            <a:xfrm>
              <a:off x="0" y="-1"/>
              <a:ext cx="2838450" cy="752402"/>
            </a:xfrm>
            <a:prstGeom prst="rect">
              <a:avLst/>
            </a:prstGeom>
            <a:solidFill>
              <a:srgbClr val="404040"/>
            </a:solidFill>
            <a:ln w="12700" cap="flat">
              <a:noFill/>
              <a:miter lim="400000"/>
            </a:ln>
            <a:effectLst/>
          </p:spPr>
          <p:txBody>
            <a:bodyPr wrap="square" lIns="45719" tIns="45719" rIns="45719" bIns="45719" numCol="1" anchor="ctr">
              <a:noAutofit/>
            </a:bodyPr>
            <a:lstStyle/>
            <a:p>
              <a:pPr defTabSz="913554">
                <a:defRPr b="1" sz="2200">
                  <a:solidFill>
                    <a:srgbClr val="FFFFFF"/>
                  </a:solidFill>
                </a:defRPr>
              </a:pPr>
            </a:p>
          </p:txBody>
        </p:sp>
        <p:sp>
          <p:nvSpPr>
            <p:cNvPr id="1740" name="Lean away"/>
            <p:cNvSpPr txBox="1"/>
            <p:nvPr/>
          </p:nvSpPr>
          <p:spPr>
            <a:xfrm>
              <a:off x="45719" y="183512"/>
              <a:ext cx="2747012"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indent="182711" defTabSz="913554">
                <a:defRPr b="1" sz="2200">
                  <a:solidFill>
                    <a:srgbClr val="FFFFFF"/>
                  </a:solidFill>
                </a:defRPr>
              </a:lvl1pPr>
            </a:lstStyle>
            <a:p>
              <a:pPr/>
              <a:r>
                <a:t>Lean away</a:t>
              </a:r>
            </a:p>
          </p:txBody>
        </p:sp>
      </p:gr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5" name="Rectangle 10"/>
          <p:cNvSpPr/>
          <p:nvPr/>
        </p:nvSpPr>
        <p:spPr>
          <a:xfrm>
            <a:off x="0" y="857250"/>
            <a:ext cx="6219825" cy="5699212"/>
          </a:xfrm>
          <a:prstGeom prst="rect">
            <a:avLst/>
          </a:prstGeom>
          <a:solidFill>
            <a:srgbClr val="FFFFFF"/>
          </a:solidFill>
          <a:ln w="12700">
            <a:miter lim="400000"/>
          </a:ln>
        </p:spPr>
        <p:txBody>
          <a:bodyPr lIns="45719" rIns="45719" anchor="ctr"/>
          <a:lstStyle/>
          <a:p>
            <a:pPr algn="ctr">
              <a:defRPr sz="1000">
                <a:solidFill>
                  <a:srgbClr val="FFFFFF"/>
                </a:solidFill>
              </a:defRPr>
            </a:pPr>
          </a:p>
        </p:txBody>
      </p:sp>
      <p:sp>
        <p:nvSpPr>
          <p:cNvPr id="1746" name="Text Placeholder 1"/>
          <p:cNvSpPr txBox="1"/>
          <p:nvPr>
            <p:ph type="body" sz="quarter" idx="1"/>
          </p:nvPr>
        </p:nvSpPr>
        <p:spPr>
          <a:xfrm>
            <a:off x="4655880" y="1914773"/>
            <a:ext cx="5957001" cy="524958"/>
          </a:xfrm>
          <a:prstGeom prst="rect">
            <a:avLst/>
          </a:prstGeom>
        </p:spPr>
        <p:txBody>
          <a:bodyPr/>
          <a:lstStyle/>
          <a:p>
            <a:pPr/>
            <a:r>
              <a:t>Never overload</a:t>
            </a:r>
          </a:p>
        </p:txBody>
      </p:sp>
      <p:sp>
        <p:nvSpPr>
          <p:cNvPr id="1747" name="Text Placeholder 2"/>
          <p:cNvSpPr/>
          <p:nvPr>
            <p:ph type="body" idx="21"/>
          </p:nvPr>
        </p:nvSpPr>
        <p:spPr>
          <a:xfrm>
            <a:off x="4655880" y="2701371"/>
            <a:ext cx="5957001" cy="524958"/>
          </a:xfrm>
          <a:prstGeom prst="rect">
            <a:avLst/>
          </a:prstGeom>
          <a:extLst>
            <a:ext uri="{C572A759-6A51-4108-AA02-DFA0A04FC94B}">
              <ma14:wrappingTextBoxFlag xmlns:ma14="http://schemas.microsoft.com/office/mac/drawingml/2011/main" val="1"/>
            </a:ext>
          </a:extLst>
        </p:spPr>
        <p:txBody>
          <a:bodyPr/>
          <a:lstStyle>
            <a:lvl1pPr marL="0" indent="0" algn="r">
              <a:buSzTx/>
              <a:buFontTx/>
              <a:buNone/>
            </a:lvl1pPr>
          </a:lstStyle>
          <a:p>
            <a:pPr/>
            <a:r>
              <a:t>Locate center of gravity</a:t>
            </a:r>
          </a:p>
        </p:txBody>
      </p:sp>
      <p:sp>
        <p:nvSpPr>
          <p:cNvPr id="1748" name="Text Placeholder 3"/>
          <p:cNvSpPr/>
          <p:nvPr>
            <p:ph type="body" idx="22"/>
          </p:nvPr>
        </p:nvSpPr>
        <p:spPr>
          <a:xfrm>
            <a:off x="4655880" y="3487970"/>
            <a:ext cx="5957001" cy="524958"/>
          </a:xfrm>
          <a:prstGeom prst="rect">
            <a:avLst/>
          </a:prstGeom>
          <a:extLst>
            <a:ext uri="{C572A759-6A51-4108-AA02-DFA0A04FC94B}">
              <ma14:wrappingTextBoxFlag xmlns:ma14="http://schemas.microsoft.com/office/mac/drawingml/2011/main" val="1"/>
            </a:ext>
          </a:extLst>
        </p:spPr>
        <p:txBody>
          <a:bodyPr/>
          <a:lstStyle>
            <a:lvl1pPr marL="0" indent="0" algn="r">
              <a:buSzTx/>
              <a:buFontTx/>
              <a:buNone/>
            </a:lvl1pPr>
          </a:lstStyle>
          <a:p>
            <a:pPr/>
            <a:r>
              <a:t>Ensure stable load</a:t>
            </a:r>
          </a:p>
        </p:txBody>
      </p:sp>
      <p:sp>
        <p:nvSpPr>
          <p:cNvPr id="1749" name="Text Placeholder 4"/>
          <p:cNvSpPr/>
          <p:nvPr>
            <p:ph type="body" idx="23"/>
          </p:nvPr>
        </p:nvSpPr>
        <p:spPr>
          <a:xfrm>
            <a:off x="4655880" y="4274570"/>
            <a:ext cx="5957001" cy="524958"/>
          </a:xfrm>
          <a:prstGeom prst="rect">
            <a:avLst/>
          </a:prstGeom>
          <a:extLst>
            <a:ext uri="{C572A759-6A51-4108-AA02-DFA0A04FC94B}">
              <ma14:wrappingTextBoxFlag xmlns:ma14="http://schemas.microsoft.com/office/mac/drawingml/2011/main" val="1"/>
            </a:ext>
          </a:extLst>
        </p:spPr>
        <p:txBody>
          <a:bodyPr/>
          <a:lstStyle>
            <a:lvl1pPr marL="0" indent="0" algn="r">
              <a:buSzTx/>
              <a:buFontTx/>
              <a:buNone/>
            </a:lvl1pPr>
          </a:lstStyle>
          <a:p>
            <a:pPr/>
            <a:r>
              <a:t>Set forks properly</a:t>
            </a:r>
          </a:p>
        </p:txBody>
      </p:sp>
      <p:sp>
        <p:nvSpPr>
          <p:cNvPr id="1750" name="Title 5"/>
          <p:cNvSpPr txBox="1"/>
          <p:nvPr>
            <p:ph type="title"/>
          </p:nvPr>
        </p:nvSpPr>
        <p:spPr>
          <a:xfrm>
            <a:off x="83127" y="301537"/>
            <a:ext cx="8853055" cy="383217"/>
          </a:xfrm>
          <a:prstGeom prst="rect">
            <a:avLst/>
          </a:prstGeom>
        </p:spPr>
        <p:txBody>
          <a:bodyPr/>
          <a:lstStyle/>
          <a:p>
            <a:pPr/>
            <a:r>
              <a:t>Loading and Unloading</a:t>
            </a:r>
          </a:p>
        </p:txBody>
      </p:sp>
      <p:grpSp>
        <p:nvGrpSpPr>
          <p:cNvPr id="1753" name="Text Placeholder 4"/>
          <p:cNvGrpSpPr/>
          <p:nvPr/>
        </p:nvGrpSpPr>
        <p:grpSpPr>
          <a:xfrm>
            <a:off x="4655880" y="5061170"/>
            <a:ext cx="5957001" cy="524958"/>
            <a:chOff x="0" y="0"/>
            <a:chExt cx="5956999" cy="524957"/>
          </a:xfrm>
        </p:grpSpPr>
        <p:sp>
          <p:nvSpPr>
            <p:cNvPr id="1751" name="Rectangle"/>
            <p:cNvSpPr/>
            <p:nvPr/>
          </p:nvSpPr>
          <p:spPr>
            <a:xfrm>
              <a:off x="0" y="-1"/>
              <a:ext cx="5957000" cy="524959"/>
            </a:xfrm>
            <a:prstGeom prst="rect">
              <a:avLst/>
            </a:prstGeom>
            <a:solidFill>
              <a:srgbClr val="B1D551">
                <a:alpha val="50000"/>
              </a:srgbClr>
            </a:solidFill>
            <a:ln w="12700" cap="flat">
              <a:noFill/>
              <a:miter lim="400000"/>
            </a:ln>
            <a:effectLst/>
          </p:spPr>
          <p:txBody>
            <a:bodyPr wrap="square" lIns="45719" tIns="45719" rIns="45719" bIns="45719" numCol="1" anchor="ctr">
              <a:noAutofit/>
            </a:bodyPr>
            <a:lstStyle/>
            <a:p>
              <a:pPr algn="r" defTabSz="913554">
                <a:lnSpc>
                  <a:spcPts val="2500"/>
                </a:lnSpc>
                <a:spcBef>
                  <a:spcPts val="1200"/>
                </a:spcBef>
                <a:defRPr sz="2200"/>
              </a:pPr>
            </a:p>
          </p:txBody>
        </p:sp>
        <p:sp>
          <p:nvSpPr>
            <p:cNvPr id="1752" name="Tow from rear with towing pin"/>
            <p:cNvSpPr txBox="1"/>
            <p:nvPr/>
          </p:nvSpPr>
          <p:spPr>
            <a:xfrm>
              <a:off x="45720" y="54833"/>
              <a:ext cx="5865560" cy="4152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r" defTabSz="913554">
                <a:lnSpc>
                  <a:spcPts val="2500"/>
                </a:lnSpc>
                <a:spcBef>
                  <a:spcPts val="1200"/>
                </a:spcBef>
                <a:defRPr sz="2200"/>
              </a:lvl1pPr>
            </a:lstStyle>
            <a:p>
              <a:pPr/>
              <a:r>
                <a:t>Tow from rear with towing pin</a:t>
              </a:r>
            </a:p>
          </p:txBody>
        </p:sp>
      </p:grpSp>
      <p:sp>
        <p:nvSpPr>
          <p:cNvPr id="1754" name="Oval 11"/>
          <p:cNvSpPr/>
          <p:nvPr/>
        </p:nvSpPr>
        <p:spPr>
          <a:xfrm>
            <a:off x="1302796" y="1113973"/>
            <a:ext cx="5194628" cy="5194628"/>
          </a:xfrm>
          <a:prstGeom prst="ellipse">
            <a:avLst/>
          </a:prstGeom>
          <a:solidFill>
            <a:srgbClr val="FFFFFF"/>
          </a:solidFill>
          <a:ln w="19050">
            <a:solidFill>
              <a:srgbClr val="92D050"/>
            </a:solidFill>
            <a:miter/>
          </a:ln>
        </p:spPr>
        <p:txBody>
          <a:bodyPr lIns="45719" rIns="45719" anchor="ctr"/>
          <a:lstStyle/>
          <a:p>
            <a:pPr algn="ctr">
              <a:defRPr sz="1000">
                <a:solidFill>
                  <a:srgbClr val="FFFFFF"/>
                </a:solidFill>
              </a:defRPr>
            </a:pPr>
          </a:p>
        </p:txBody>
      </p:sp>
      <p:grpSp>
        <p:nvGrpSpPr>
          <p:cNvPr id="1757" name="Picture Placeholder 8"/>
          <p:cNvGrpSpPr/>
          <p:nvPr/>
        </p:nvGrpSpPr>
        <p:grpSpPr>
          <a:xfrm>
            <a:off x="1424767" y="1255999"/>
            <a:ext cx="4939706" cy="4924464"/>
            <a:chOff x="0" y="0"/>
            <a:chExt cx="4939705" cy="4924463"/>
          </a:xfrm>
        </p:grpSpPr>
        <p:sp>
          <p:nvSpPr>
            <p:cNvPr id="1755" name="Rectangle"/>
            <p:cNvSpPr/>
            <p:nvPr/>
          </p:nvSpPr>
          <p:spPr>
            <a:xfrm>
              <a:off x="0" y="0"/>
              <a:ext cx="4939706" cy="4924463"/>
            </a:xfrm>
            <a:prstGeom prst="rect">
              <a:avLst/>
            </a:prstGeom>
            <a:solidFill>
              <a:srgbClr val="FFF2CC"/>
            </a:solidFill>
            <a:ln w="12700" cap="flat">
              <a:noFill/>
              <a:miter lim="400000"/>
            </a:ln>
            <a:effectLst/>
          </p:spPr>
          <p:txBody>
            <a:bodyPr wrap="square" lIns="45719" tIns="45719" rIns="45719" bIns="45719" numCol="1" anchor="ctr">
              <a:noAutofit/>
            </a:bodyPr>
            <a:lstStyle/>
            <a:p>
              <a:pPr/>
            </a:p>
          </p:txBody>
        </p:sp>
        <p:pic>
          <p:nvPicPr>
            <p:cNvPr id="1756" name="image64.png" descr="image64.png"/>
            <p:cNvPicPr>
              <a:picLocks noChangeAspect="1"/>
            </p:cNvPicPr>
            <p:nvPr/>
          </p:nvPicPr>
          <p:blipFill>
            <a:blip r:embed="rId3">
              <a:extLst/>
            </a:blip>
            <a:srcRect l="0" t="161" r="0" b="160"/>
            <a:stretch>
              <a:fillRect/>
            </a:stretch>
          </p:blipFill>
          <p:spPr>
            <a:xfrm>
              <a:off x="0" y="0"/>
              <a:ext cx="4939706" cy="4924464"/>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1"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1762" name="Title 7"/>
          <p:cNvSpPr txBox="1"/>
          <p:nvPr>
            <p:ph type="title"/>
          </p:nvPr>
        </p:nvSpPr>
        <p:spPr>
          <a:xfrm>
            <a:off x="83127" y="301537"/>
            <a:ext cx="8853055" cy="383217"/>
          </a:xfrm>
          <a:prstGeom prst="rect">
            <a:avLst/>
          </a:prstGeom>
        </p:spPr>
        <p:txBody>
          <a:bodyPr/>
          <a:lstStyle/>
          <a:p>
            <a:pPr/>
            <a:r>
              <a:t>Rules of Travel</a:t>
            </a:r>
          </a:p>
        </p:txBody>
      </p:sp>
      <p:sp>
        <p:nvSpPr>
          <p:cNvPr id="1763" name="Rectangle 10"/>
          <p:cNvSpPr/>
          <p:nvPr/>
        </p:nvSpPr>
        <p:spPr>
          <a:xfrm>
            <a:off x="-2" y="1570321"/>
            <a:ext cx="4054401"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1766" name="Rectangle 11"/>
          <p:cNvGrpSpPr/>
          <p:nvPr/>
        </p:nvGrpSpPr>
        <p:grpSpPr>
          <a:xfrm>
            <a:off x="366918" y="1895488"/>
            <a:ext cx="3394377" cy="644011"/>
            <a:chOff x="0" y="0"/>
            <a:chExt cx="3394376" cy="644010"/>
          </a:xfrm>
        </p:grpSpPr>
        <p:sp>
          <p:nvSpPr>
            <p:cNvPr id="1764"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765" name="Direction of Travel"/>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Direction of Travel</a:t>
              </a:r>
            </a:p>
          </p:txBody>
        </p:sp>
      </p:grpSp>
      <p:grpSp>
        <p:nvGrpSpPr>
          <p:cNvPr id="1769" name="Rectangle 12"/>
          <p:cNvGrpSpPr/>
          <p:nvPr/>
        </p:nvGrpSpPr>
        <p:grpSpPr>
          <a:xfrm>
            <a:off x="366918" y="2644169"/>
            <a:ext cx="3394377" cy="644012"/>
            <a:chOff x="0" y="0"/>
            <a:chExt cx="3394376" cy="644010"/>
          </a:xfrm>
        </p:grpSpPr>
        <p:sp>
          <p:nvSpPr>
            <p:cNvPr id="1767"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768" name="Cage"/>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Cage</a:t>
              </a:r>
            </a:p>
          </p:txBody>
        </p:sp>
      </p:grpSp>
      <p:grpSp>
        <p:nvGrpSpPr>
          <p:cNvPr id="1772" name="Rectangle 13"/>
          <p:cNvGrpSpPr/>
          <p:nvPr/>
        </p:nvGrpSpPr>
        <p:grpSpPr>
          <a:xfrm>
            <a:off x="366918" y="4141532"/>
            <a:ext cx="3394377" cy="644011"/>
            <a:chOff x="0" y="0"/>
            <a:chExt cx="3394376" cy="644010"/>
          </a:xfrm>
        </p:grpSpPr>
        <p:sp>
          <p:nvSpPr>
            <p:cNvPr id="1770"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771" name="Horn"/>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Horn</a:t>
              </a:r>
            </a:p>
          </p:txBody>
        </p:sp>
      </p:grpSp>
      <p:grpSp>
        <p:nvGrpSpPr>
          <p:cNvPr id="1775" name="Rectangle 8"/>
          <p:cNvGrpSpPr/>
          <p:nvPr/>
        </p:nvGrpSpPr>
        <p:grpSpPr>
          <a:xfrm>
            <a:off x="366918" y="3392851"/>
            <a:ext cx="3394377" cy="644011"/>
            <a:chOff x="0" y="0"/>
            <a:chExt cx="3394376" cy="644010"/>
          </a:xfrm>
        </p:grpSpPr>
        <p:sp>
          <p:nvSpPr>
            <p:cNvPr id="1773"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774" name="Forks"/>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Forks</a:t>
              </a:r>
            </a:p>
          </p:txBody>
        </p:sp>
      </p:grpSp>
      <p:grpSp>
        <p:nvGrpSpPr>
          <p:cNvPr id="1778" name="Rectangle 1"/>
          <p:cNvGrpSpPr/>
          <p:nvPr/>
        </p:nvGrpSpPr>
        <p:grpSpPr>
          <a:xfrm>
            <a:off x="366918" y="4890215"/>
            <a:ext cx="3394377" cy="644011"/>
            <a:chOff x="0" y="0"/>
            <a:chExt cx="3394376" cy="644010"/>
          </a:xfrm>
        </p:grpSpPr>
        <p:sp>
          <p:nvSpPr>
            <p:cNvPr id="1776"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777" name="Speed"/>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Speed</a:t>
              </a:r>
            </a:p>
          </p:txBody>
        </p:sp>
      </p:grpSp>
      <p:sp>
        <p:nvSpPr>
          <p:cNvPr id="1779" name="TextBox 2"/>
          <p:cNvSpPr txBox="1"/>
          <p:nvPr/>
        </p:nvSpPr>
        <p:spPr>
          <a:xfrm>
            <a:off x="4467037" y="5544068"/>
            <a:ext cx="7156837" cy="7409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lvl1pPr>
          </a:lstStyle>
          <a:p>
            <a:pPr/>
            <a:r>
              <a:t>There are a number of very important safety rules to remember when traveling in a forklift.</a:t>
            </a:r>
          </a:p>
        </p:txBody>
      </p:sp>
      <p:pic>
        <p:nvPicPr>
          <p:cNvPr id="1780" name="Picture 5" descr="Picture 5"/>
          <p:cNvPicPr>
            <a:picLocks noChangeAspect="1"/>
          </p:cNvPicPr>
          <p:nvPr/>
        </p:nvPicPr>
        <p:blipFill>
          <a:blip r:embed="rId3">
            <a:extLst/>
          </a:blip>
          <a:srcRect l="0" t="0" r="814" b="7582"/>
          <a:stretch>
            <a:fillRect/>
          </a:stretch>
        </p:blipFill>
        <p:spPr>
          <a:xfrm>
            <a:off x="4421316" y="1570321"/>
            <a:ext cx="7248278" cy="3963905"/>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0" name="Title 1"/>
          <p:cNvSpPr txBox="1"/>
          <p:nvPr>
            <p:ph type="title"/>
          </p:nvPr>
        </p:nvSpPr>
        <p:spPr>
          <a:xfrm>
            <a:off x="83127" y="301537"/>
            <a:ext cx="8853055" cy="383217"/>
          </a:xfrm>
          <a:prstGeom prst="rect">
            <a:avLst/>
          </a:prstGeom>
        </p:spPr>
        <p:txBody>
          <a:bodyPr/>
          <a:lstStyle/>
          <a:p>
            <a:pPr/>
            <a:r>
              <a:t>Parts of a Forklift</a:t>
            </a:r>
          </a:p>
        </p:txBody>
      </p:sp>
      <p:sp>
        <p:nvSpPr>
          <p:cNvPr id="641" name="Text Placeholder 2"/>
          <p:cNvSpPr txBox="1"/>
          <p:nvPr>
            <p:ph type="body" sz="quarter" idx="1"/>
          </p:nvPr>
        </p:nvSpPr>
        <p:spPr>
          <a:prstGeom prst="rect">
            <a:avLst/>
          </a:prstGeom>
        </p:spPr>
        <p:txBody>
          <a:bodyPr/>
          <a:lstStyle/>
          <a:p>
            <a:pPr/>
            <a:r>
              <a:t>Overhead Guard</a:t>
            </a:r>
          </a:p>
        </p:txBody>
      </p:sp>
      <p:grpSp>
        <p:nvGrpSpPr>
          <p:cNvPr id="644" name="Group 7"/>
          <p:cNvGrpSpPr/>
          <p:nvPr/>
        </p:nvGrpSpPr>
        <p:grpSpPr>
          <a:xfrm>
            <a:off x="10298348" y="2934159"/>
            <a:ext cx="1114542" cy="1167791"/>
            <a:chOff x="0" y="0"/>
            <a:chExt cx="1114541" cy="1167790"/>
          </a:xfrm>
        </p:grpSpPr>
        <p:sp>
          <p:nvSpPr>
            <p:cNvPr id="642" name="Rectangle: Top Corners Rounded 8"/>
            <p:cNvSpPr/>
            <p:nvPr/>
          </p:nvSpPr>
          <p:spPr>
            <a:xfrm rot="5400000">
              <a:off x="-26625" y="26624"/>
              <a:ext cx="1167791" cy="1114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08" y="0"/>
                  </a:moveTo>
                  <a:lnTo>
                    <a:pt x="11292" y="0"/>
                  </a:lnTo>
                  <a:cubicBezTo>
                    <a:pt x="16985" y="0"/>
                    <a:pt x="21600" y="4835"/>
                    <a:pt x="21600" y="10800"/>
                  </a:cubicBezTo>
                  <a:lnTo>
                    <a:pt x="21600" y="21600"/>
                  </a:lnTo>
                  <a:lnTo>
                    <a:pt x="0" y="21600"/>
                  </a:lnTo>
                  <a:lnTo>
                    <a:pt x="0" y="10800"/>
                  </a:lnTo>
                  <a:cubicBezTo>
                    <a:pt x="0" y="4835"/>
                    <a:pt x="4615" y="0"/>
                    <a:pt x="10308" y="0"/>
                  </a:cubicBezTo>
                  <a:close/>
                </a:path>
              </a:pathLst>
            </a:custGeom>
            <a:solidFill>
              <a:srgbClr val="0070C0"/>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sp>
          <p:nvSpPr>
            <p:cNvPr id="643" name="Isosceles Triangle 9"/>
            <p:cNvSpPr/>
            <p:nvPr/>
          </p:nvSpPr>
          <p:spPr>
            <a:xfrm rot="5400000">
              <a:off x="445263" y="443429"/>
              <a:ext cx="517795" cy="280931"/>
            </a:xfrm>
            <a:prstGeom prst="triangle">
              <a:avLst/>
            </a:prstGeom>
            <a:solidFill>
              <a:srgbClr val="FFFFFF"/>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grpSp>
      <p:grpSp>
        <p:nvGrpSpPr>
          <p:cNvPr id="647" name="Group 3"/>
          <p:cNvGrpSpPr/>
          <p:nvPr/>
        </p:nvGrpSpPr>
        <p:grpSpPr>
          <a:xfrm>
            <a:off x="779109" y="2934159"/>
            <a:ext cx="1114543" cy="1167791"/>
            <a:chOff x="0" y="0"/>
            <a:chExt cx="1114541" cy="1167790"/>
          </a:xfrm>
        </p:grpSpPr>
        <p:sp>
          <p:nvSpPr>
            <p:cNvPr id="645" name="Rectangle: Top Corners Rounded 19"/>
            <p:cNvSpPr/>
            <p:nvPr/>
          </p:nvSpPr>
          <p:spPr>
            <a:xfrm flipH="1" rot="16200000">
              <a:off x="-26625" y="26624"/>
              <a:ext cx="1167791" cy="1114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08" y="0"/>
                  </a:moveTo>
                  <a:lnTo>
                    <a:pt x="11292" y="0"/>
                  </a:lnTo>
                  <a:cubicBezTo>
                    <a:pt x="16985" y="0"/>
                    <a:pt x="21600" y="4835"/>
                    <a:pt x="21600" y="10800"/>
                  </a:cubicBezTo>
                  <a:lnTo>
                    <a:pt x="21600" y="21600"/>
                  </a:lnTo>
                  <a:lnTo>
                    <a:pt x="0" y="21600"/>
                  </a:lnTo>
                  <a:lnTo>
                    <a:pt x="0" y="10800"/>
                  </a:lnTo>
                  <a:cubicBezTo>
                    <a:pt x="0" y="4835"/>
                    <a:pt x="4615" y="0"/>
                    <a:pt x="10308" y="0"/>
                  </a:cubicBezTo>
                  <a:close/>
                </a:path>
              </a:pathLst>
            </a:custGeom>
            <a:solidFill>
              <a:srgbClr val="0070C0"/>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sp>
          <p:nvSpPr>
            <p:cNvPr id="646" name="Isosceles Triangle 21"/>
            <p:cNvSpPr/>
            <p:nvPr/>
          </p:nvSpPr>
          <p:spPr>
            <a:xfrm flipH="1" rot="16200000">
              <a:off x="151483" y="443429"/>
              <a:ext cx="517795" cy="280930"/>
            </a:xfrm>
            <a:prstGeom prst="triangle">
              <a:avLst/>
            </a:prstGeom>
            <a:solidFill>
              <a:srgbClr val="FFFFFF"/>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grpSp>
      <p:grpSp>
        <p:nvGrpSpPr>
          <p:cNvPr id="656" name="Group 4"/>
          <p:cNvGrpSpPr/>
          <p:nvPr/>
        </p:nvGrpSpPr>
        <p:grpSpPr>
          <a:xfrm>
            <a:off x="4782527" y="5957379"/>
            <a:ext cx="2626946" cy="110171"/>
            <a:chOff x="0" y="0"/>
            <a:chExt cx="2626945" cy="110170"/>
          </a:xfrm>
        </p:grpSpPr>
        <p:sp>
          <p:nvSpPr>
            <p:cNvPr id="648" name="Oval 5"/>
            <p:cNvSpPr/>
            <p:nvPr/>
          </p:nvSpPr>
          <p:spPr>
            <a:xfrm>
              <a:off x="-1" y="-1"/>
              <a:ext cx="110171" cy="110172"/>
            </a:xfrm>
            <a:prstGeom prst="ellipse">
              <a:avLst/>
            </a:prstGeom>
            <a:solidFill>
              <a:srgbClr val="54C0E8"/>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649" name="Oval 6"/>
            <p:cNvSpPr/>
            <p:nvPr/>
          </p:nvSpPr>
          <p:spPr>
            <a:xfrm>
              <a:off x="359538"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650" name="Oval 16"/>
            <p:cNvSpPr/>
            <p:nvPr/>
          </p:nvSpPr>
          <p:spPr>
            <a:xfrm>
              <a:off x="719077"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651" name="Oval 17"/>
            <p:cNvSpPr/>
            <p:nvPr/>
          </p:nvSpPr>
          <p:spPr>
            <a:xfrm>
              <a:off x="1078616"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652" name="Oval 18"/>
            <p:cNvSpPr/>
            <p:nvPr/>
          </p:nvSpPr>
          <p:spPr>
            <a:xfrm>
              <a:off x="1438155"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653" name="Oval 20"/>
            <p:cNvSpPr/>
            <p:nvPr/>
          </p:nvSpPr>
          <p:spPr>
            <a:xfrm>
              <a:off x="1797694"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654" name="Oval 22"/>
            <p:cNvSpPr/>
            <p:nvPr/>
          </p:nvSpPr>
          <p:spPr>
            <a:xfrm>
              <a:off x="2157234"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655" name="Oval 24"/>
            <p:cNvSpPr/>
            <p:nvPr/>
          </p:nvSpPr>
          <p:spPr>
            <a:xfrm>
              <a:off x="2516775"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grpSp>
      <p:pic>
        <p:nvPicPr>
          <p:cNvPr id="657" name="Picture 25" descr="Picture 25"/>
          <p:cNvPicPr>
            <a:picLocks noChangeAspect="1"/>
          </p:cNvPicPr>
          <p:nvPr/>
        </p:nvPicPr>
        <p:blipFill>
          <a:blip r:embed="rId3">
            <a:extLst/>
          </a:blip>
          <a:stretch>
            <a:fillRect/>
          </a:stretch>
        </p:blipFill>
        <p:spPr>
          <a:xfrm>
            <a:off x="1975380" y="1915296"/>
            <a:ext cx="8226001" cy="3441601"/>
          </a:xfrm>
          <a:prstGeom prst="rect">
            <a:avLst/>
          </a:prstGeom>
          <a:ln w="12700">
            <a:miter lim="400000"/>
          </a:ln>
        </p:spPr>
      </p:pic>
      <p:sp>
        <p:nvSpPr>
          <p:cNvPr id="658" name="Arrow: Right 28"/>
          <p:cNvSpPr/>
          <p:nvPr/>
        </p:nvSpPr>
        <p:spPr>
          <a:xfrm>
            <a:off x="6330853" y="2354578"/>
            <a:ext cx="586049" cy="281830"/>
          </a:xfrm>
          <a:prstGeom prst="rightArrow">
            <a:avLst>
              <a:gd name="adj1" fmla="val 50000"/>
              <a:gd name="adj2" fmla="val 50000"/>
            </a:avLst>
          </a:prstGeom>
          <a:solidFill>
            <a:srgbClr val="FF9E18"/>
          </a:solidFill>
          <a:ln w="12700">
            <a:miter lim="400000"/>
          </a:ln>
        </p:spPr>
        <p:txBody>
          <a:bodyPr lIns="45719" rIns="45719" anchor="ctr"/>
          <a:lstStyle/>
          <a:p>
            <a:pPr algn="ctr">
              <a:defRPr sz="1000">
                <a:solidFill>
                  <a:srgbClr val="FFFFFF"/>
                </a:solidFill>
              </a:defRPr>
            </a:pPr>
          </a:p>
        </p:txBody>
      </p:sp>
      <p:sp>
        <p:nvSpPr>
          <p:cNvPr id="659" name="Rectangle 30"/>
          <p:cNvSpPr/>
          <p:nvPr/>
        </p:nvSpPr>
        <p:spPr>
          <a:xfrm>
            <a:off x="1975380" y="1915296"/>
            <a:ext cx="3995935" cy="3438145"/>
          </a:xfrm>
          <a:prstGeom prst="rect">
            <a:avLst/>
          </a:prstGeom>
          <a:solidFill>
            <a:srgbClr val="A6A6A6"/>
          </a:solidFill>
          <a:ln w="12700">
            <a:miter lim="400000"/>
          </a:ln>
        </p:spPr>
        <p:txBody>
          <a:bodyPr lIns="45719" rIns="45719" anchor="ctr"/>
          <a:lstStyle/>
          <a:p>
            <a:pPr algn="ctr">
              <a:defRPr sz="1000">
                <a:solidFill>
                  <a:srgbClr val="FFFFFF"/>
                </a:solidFill>
              </a:defRPr>
            </a:pPr>
          </a:p>
        </p:txBody>
      </p:sp>
      <p:sp>
        <p:nvSpPr>
          <p:cNvPr id="660" name="Rectangle 31"/>
          <p:cNvSpPr/>
          <p:nvPr/>
        </p:nvSpPr>
        <p:spPr>
          <a:xfrm>
            <a:off x="1990381" y="2934157"/>
            <a:ext cx="4077903" cy="1167791"/>
          </a:xfrm>
          <a:prstGeom prst="rect">
            <a:avLst/>
          </a:prstGeom>
          <a:solidFill>
            <a:srgbClr val="003860">
              <a:alpha val="80000"/>
            </a:srgbClr>
          </a:solidFill>
          <a:ln w="12700">
            <a:miter lim="400000"/>
          </a:ln>
        </p:spPr>
        <p:txBody>
          <a:bodyPr lIns="45719" rIns="45719" anchor="ctr"/>
          <a:lstStyle/>
          <a:p>
            <a:pPr algn="ctr">
              <a:defRPr sz="1000">
                <a:solidFill>
                  <a:srgbClr val="FFFFFF"/>
                </a:solidFill>
              </a:defRPr>
            </a:pPr>
          </a:p>
        </p:txBody>
      </p:sp>
      <p:sp>
        <p:nvSpPr>
          <p:cNvPr id="661" name="TextBox 32"/>
          <p:cNvSpPr txBox="1"/>
          <p:nvPr/>
        </p:nvSpPr>
        <p:spPr>
          <a:xfrm>
            <a:off x="2335530" y="3133332"/>
            <a:ext cx="3433615" cy="7409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solidFill>
                  <a:srgbClr val="FFFFFF"/>
                </a:solidFill>
              </a:defRPr>
            </a:lvl1pPr>
          </a:lstStyle>
          <a:p>
            <a:pPr/>
            <a:r>
              <a:t>The overhead guard protects you in the event of a tipover.</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4"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1785" name="Title 7"/>
          <p:cNvSpPr txBox="1"/>
          <p:nvPr>
            <p:ph type="title"/>
          </p:nvPr>
        </p:nvSpPr>
        <p:spPr>
          <a:xfrm>
            <a:off x="83127" y="301537"/>
            <a:ext cx="8853055" cy="383217"/>
          </a:xfrm>
          <a:prstGeom prst="rect">
            <a:avLst/>
          </a:prstGeom>
        </p:spPr>
        <p:txBody>
          <a:bodyPr/>
          <a:lstStyle/>
          <a:p>
            <a:pPr/>
            <a:r>
              <a:t>Rules of Travel</a:t>
            </a:r>
          </a:p>
        </p:txBody>
      </p:sp>
      <p:sp>
        <p:nvSpPr>
          <p:cNvPr id="1786" name="Rectangle 10"/>
          <p:cNvSpPr/>
          <p:nvPr/>
        </p:nvSpPr>
        <p:spPr>
          <a:xfrm>
            <a:off x="-2" y="1570321"/>
            <a:ext cx="4054401"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1789" name="Rectangle 11"/>
          <p:cNvGrpSpPr/>
          <p:nvPr/>
        </p:nvGrpSpPr>
        <p:grpSpPr>
          <a:xfrm>
            <a:off x="366918" y="1895488"/>
            <a:ext cx="3394377" cy="644011"/>
            <a:chOff x="0" y="0"/>
            <a:chExt cx="3394376" cy="644010"/>
          </a:xfrm>
        </p:grpSpPr>
        <p:sp>
          <p:nvSpPr>
            <p:cNvPr id="1787" name="Rectangle"/>
            <p:cNvSpPr/>
            <p:nvPr/>
          </p:nvSpPr>
          <p:spPr>
            <a:xfrm>
              <a:off x="0" y="-1"/>
              <a:ext cx="3394377" cy="644012"/>
            </a:xfrm>
            <a:prstGeom prst="rect">
              <a:avLst/>
            </a:prstGeom>
            <a:solidFill>
              <a:srgbClr val="0070C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788" name="Direction of Travel"/>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Direction of Travel</a:t>
              </a:r>
            </a:p>
          </p:txBody>
        </p:sp>
      </p:grpSp>
      <p:grpSp>
        <p:nvGrpSpPr>
          <p:cNvPr id="1792" name="Rectangle 12"/>
          <p:cNvGrpSpPr/>
          <p:nvPr/>
        </p:nvGrpSpPr>
        <p:grpSpPr>
          <a:xfrm>
            <a:off x="366918" y="2644169"/>
            <a:ext cx="3394377" cy="644012"/>
            <a:chOff x="0" y="0"/>
            <a:chExt cx="3394376" cy="644010"/>
          </a:xfrm>
        </p:grpSpPr>
        <p:sp>
          <p:nvSpPr>
            <p:cNvPr id="1790"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791" name="Cage"/>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Cage</a:t>
              </a:r>
            </a:p>
          </p:txBody>
        </p:sp>
      </p:grpSp>
      <p:grpSp>
        <p:nvGrpSpPr>
          <p:cNvPr id="1795" name="Rectangle 13"/>
          <p:cNvGrpSpPr/>
          <p:nvPr/>
        </p:nvGrpSpPr>
        <p:grpSpPr>
          <a:xfrm>
            <a:off x="366918" y="4141532"/>
            <a:ext cx="3394377" cy="644011"/>
            <a:chOff x="0" y="0"/>
            <a:chExt cx="3394376" cy="644010"/>
          </a:xfrm>
        </p:grpSpPr>
        <p:sp>
          <p:nvSpPr>
            <p:cNvPr id="1793"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794" name="Horn"/>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Horn</a:t>
              </a:r>
            </a:p>
          </p:txBody>
        </p:sp>
      </p:grpSp>
      <p:grpSp>
        <p:nvGrpSpPr>
          <p:cNvPr id="1798" name="Rectangle 8"/>
          <p:cNvGrpSpPr/>
          <p:nvPr/>
        </p:nvGrpSpPr>
        <p:grpSpPr>
          <a:xfrm>
            <a:off x="366918" y="3392851"/>
            <a:ext cx="3394377" cy="644011"/>
            <a:chOff x="0" y="0"/>
            <a:chExt cx="3394376" cy="644010"/>
          </a:xfrm>
        </p:grpSpPr>
        <p:sp>
          <p:nvSpPr>
            <p:cNvPr id="1796"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797" name="Forks"/>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Forks</a:t>
              </a:r>
            </a:p>
          </p:txBody>
        </p:sp>
      </p:grpSp>
      <p:grpSp>
        <p:nvGrpSpPr>
          <p:cNvPr id="1801" name="Rectangle 1"/>
          <p:cNvGrpSpPr/>
          <p:nvPr/>
        </p:nvGrpSpPr>
        <p:grpSpPr>
          <a:xfrm>
            <a:off x="366918" y="4890215"/>
            <a:ext cx="3394377" cy="644011"/>
            <a:chOff x="0" y="0"/>
            <a:chExt cx="3394376" cy="644010"/>
          </a:xfrm>
        </p:grpSpPr>
        <p:sp>
          <p:nvSpPr>
            <p:cNvPr id="1799"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800" name="Speed"/>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Speed</a:t>
              </a:r>
            </a:p>
          </p:txBody>
        </p:sp>
      </p:grpSp>
      <p:sp>
        <p:nvSpPr>
          <p:cNvPr id="1802" name="TextBox 2"/>
          <p:cNvSpPr txBox="1"/>
          <p:nvPr/>
        </p:nvSpPr>
        <p:spPr>
          <a:xfrm>
            <a:off x="4467036" y="5247071"/>
            <a:ext cx="7161333" cy="10965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lvl1pPr>
          </a:lstStyle>
          <a:p>
            <a:pPr/>
            <a:r>
              <a:t>Look in the direction you are traveling. This means looking behind you before and while backing up. You are required to travel with the load trailing if your forward view is obstructed.</a:t>
            </a:r>
          </a:p>
        </p:txBody>
      </p:sp>
      <p:sp>
        <p:nvSpPr>
          <p:cNvPr id="1803" name="TextBox 3"/>
          <p:cNvSpPr txBox="1"/>
          <p:nvPr/>
        </p:nvSpPr>
        <p:spPr>
          <a:xfrm>
            <a:off x="4100116" y="1570321"/>
            <a:ext cx="7912814" cy="3853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200">
                <a:solidFill>
                  <a:srgbClr val="8A339C"/>
                </a:solidFill>
              </a:defRPr>
            </a:lvl1pPr>
          </a:lstStyle>
          <a:p>
            <a:pPr/>
            <a:r>
              <a:t>Direction of Travel</a:t>
            </a:r>
          </a:p>
        </p:txBody>
      </p:sp>
      <p:pic>
        <p:nvPicPr>
          <p:cNvPr id="1804" name="Picture 9" descr="Picture 9"/>
          <p:cNvPicPr>
            <a:picLocks noChangeAspect="1"/>
          </p:cNvPicPr>
          <p:nvPr/>
        </p:nvPicPr>
        <p:blipFill>
          <a:blip r:embed="rId3">
            <a:extLst/>
          </a:blip>
          <a:srcRect l="0" t="12394" r="0" b="22898"/>
          <a:stretch>
            <a:fillRect/>
          </a:stretch>
        </p:blipFill>
        <p:spPr>
          <a:xfrm>
            <a:off x="4421315" y="2109421"/>
            <a:ext cx="7262415" cy="3130913"/>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8"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1809" name="Title 7"/>
          <p:cNvSpPr txBox="1"/>
          <p:nvPr>
            <p:ph type="title"/>
          </p:nvPr>
        </p:nvSpPr>
        <p:spPr>
          <a:xfrm>
            <a:off x="83127" y="301537"/>
            <a:ext cx="8853055" cy="383217"/>
          </a:xfrm>
          <a:prstGeom prst="rect">
            <a:avLst/>
          </a:prstGeom>
        </p:spPr>
        <p:txBody>
          <a:bodyPr/>
          <a:lstStyle/>
          <a:p>
            <a:pPr/>
            <a:r>
              <a:t>Rules of Travel</a:t>
            </a:r>
          </a:p>
        </p:txBody>
      </p:sp>
      <p:sp>
        <p:nvSpPr>
          <p:cNvPr id="1810" name="Rectangle 10"/>
          <p:cNvSpPr/>
          <p:nvPr/>
        </p:nvSpPr>
        <p:spPr>
          <a:xfrm>
            <a:off x="-2" y="1570321"/>
            <a:ext cx="4054401"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1813" name="Rectangle 11"/>
          <p:cNvGrpSpPr/>
          <p:nvPr/>
        </p:nvGrpSpPr>
        <p:grpSpPr>
          <a:xfrm>
            <a:off x="366918" y="1895488"/>
            <a:ext cx="3394377" cy="644011"/>
            <a:chOff x="0" y="0"/>
            <a:chExt cx="3394376" cy="644010"/>
          </a:xfrm>
        </p:grpSpPr>
        <p:sp>
          <p:nvSpPr>
            <p:cNvPr id="1811"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812" name="Direction of Travel"/>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Direction of Travel</a:t>
              </a:r>
            </a:p>
          </p:txBody>
        </p:sp>
      </p:grpSp>
      <p:grpSp>
        <p:nvGrpSpPr>
          <p:cNvPr id="1816" name="Rectangle 12"/>
          <p:cNvGrpSpPr/>
          <p:nvPr/>
        </p:nvGrpSpPr>
        <p:grpSpPr>
          <a:xfrm>
            <a:off x="366918" y="2644169"/>
            <a:ext cx="3394377" cy="644012"/>
            <a:chOff x="0" y="0"/>
            <a:chExt cx="3394376" cy="644010"/>
          </a:xfrm>
        </p:grpSpPr>
        <p:sp>
          <p:nvSpPr>
            <p:cNvPr id="1814" name="Rectangle"/>
            <p:cNvSpPr/>
            <p:nvPr/>
          </p:nvSpPr>
          <p:spPr>
            <a:xfrm>
              <a:off x="0" y="-1"/>
              <a:ext cx="3394377" cy="644012"/>
            </a:xfrm>
            <a:prstGeom prst="rect">
              <a:avLst/>
            </a:prstGeom>
            <a:solidFill>
              <a:srgbClr val="0070C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815" name="Cage"/>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Cage</a:t>
              </a:r>
            </a:p>
          </p:txBody>
        </p:sp>
      </p:grpSp>
      <p:grpSp>
        <p:nvGrpSpPr>
          <p:cNvPr id="1819" name="Rectangle 13"/>
          <p:cNvGrpSpPr/>
          <p:nvPr/>
        </p:nvGrpSpPr>
        <p:grpSpPr>
          <a:xfrm>
            <a:off x="366918" y="4141532"/>
            <a:ext cx="3394377" cy="644011"/>
            <a:chOff x="0" y="0"/>
            <a:chExt cx="3394376" cy="644010"/>
          </a:xfrm>
        </p:grpSpPr>
        <p:sp>
          <p:nvSpPr>
            <p:cNvPr id="1817"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818" name="Horn"/>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Horn</a:t>
              </a:r>
            </a:p>
          </p:txBody>
        </p:sp>
      </p:grpSp>
      <p:grpSp>
        <p:nvGrpSpPr>
          <p:cNvPr id="1822" name="Rectangle 8"/>
          <p:cNvGrpSpPr/>
          <p:nvPr/>
        </p:nvGrpSpPr>
        <p:grpSpPr>
          <a:xfrm>
            <a:off x="366918" y="3392851"/>
            <a:ext cx="3394377" cy="644011"/>
            <a:chOff x="0" y="0"/>
            <a:chExt cx="3394376" cy="644010"/>
          </a:xfrm>
        </p:grpSpPr>
        <p:sp>
          <p:nvSpPr>
            <p:cNvPr id="1820"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821" name="Forks"/>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Forks</a:t>
              </a:r>
            </a:p>
          </p:txBody>
        </p:sp>
      </p:grpSp>
      <p:grpSp>
        <p:nvGrpSpPr>
          <p:cNvPr id="1825" name="Rectangle 1"/>
          <p:cNvGrpSpPr/>
          <p:nvPr/>
        </p:nvGrpSpPr>
        <p:grpSpPr>
          <a:xfrm>
            <a:off x="366918" y="4890215"/>
            <a:ext cx="3394377" cy="644011"/>
            <a:chOff x="0" y="0"/>
            <a:chExt cx="3394376" cy="644010"/>
          </a:xfrm>
        </p:grpSpPr>
        <p:sp>
          <p:nvSpPr>
            <p:cNvPr id="1823"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824" name="Speed"/>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Speed</a:t>
              </a:r>
            </a:p>
          </p:txBody>
        </p:sp>
      </p:grpSp>
      <p:sp>
        <p:nvSpPr>
          <p:cNvPr id="1826" name="TextBox 2"/>
          <p:cNvSpPr txBox="1"/>
          <p:nvPr/>
        </p:nvSpPr>
        <p:spPr>
          <a:xfrm>
            <a:off x="4467036" y="5549239"/>
            <a:ext cx="7161333" cy="7409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2200"/>
            </a:pPr>
            <a:r>
              <a:t>Keep your body inside the cage. </a:t>
            </a:r>
          </a:p>
          <a:p>
            <a:pPr algn="ctr">
              <a:defRPr sz="2200"/>
            </a:pPr>
            <a:r>
              <a:t>The cage is there to protect you.</a:t>
            </a:r>
          </a:p>
        </p:txBody>
      </p:sp>
      <p:sp>
        <p:nvSpPr>
          <p:cNvPr id="1827" name="TextBox 3"/>
          <p:cNvSpPr txBox="1"/>
          <p:nvPr/>
        </p:nvSpPr>
        <p:spPr>
          <a:xfrm>
            <a:off x="4100116" y="1570321"/>
            <a:ext cx="7912814" cy="3853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200">
                <a:solidFill>
                  <a:srgbClr val="8A339C"/>
                </a:solidFill>
              </a:defRPr>
            </a:lvl1pPr>
          </a:lstStyle>
          <a:p>
            <a:pPr/>
            <a:r>
              <a:t>Cage</a:t>
            </a:r>
          </a:p>
        </p:txBody>
      </p:sp>
      <p:pic>
        <p:nvPicPr>
          <p:cNvPr id="1828" name="Picture 9" descr="Picture 9"/>
          <p:cNvPicPr>
            <a:picLocks noChangeAspect="1"/>
          </p:cNvPicPr>
          <p:nvPr/>
        </p:nvPicPr>
        <p:blipFill>
          <a:blip r:embed="rId3">
            <a:extLst/>
          </a:blip>
          <a:srcRect l="0" t="0" r="0" b="15475"/>
          <a:stretch>
            <a:fillRect/>
          </a:stretch>
        </p:blipFill>
        <p:spPr>
          <a:xfrm>
            <a:off x="5016424" y="2115839"/>
            <a:ext cx="6062558" cy="3418386"/>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2"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1833" name="Title 7"/>
          <p:cNvSpPr txBox="1"/>
          <p:nvPr>
            <p:ph type="title"/>
          </p:nvPr>
        </p:nvSpPr>
        <p:spPr>
          <a:xfrm>
            <a:off x="83127" y="301537"/>
            <a:ext cx="8853055" cy="383217"/>
          </a:xfrm>
          <a:prstGeom prst="rect">
            <a:avLst/>
          </a:prstGeom>
        </p:spPr>
        <p:txBody>
          <a:bodyPr/>
          <a:lstStyle/>
          <a:p>
            <a:pPr/>
            <a:r>
              <a:t>Rules of Travel</a:t>
            </a:r>
          </a:p>
        </p:txBody>
      </p:sp>
      <p:sp>
        <p:nvSpPr>
          <p:cNvPr id="1834" name="Rectangle 10"/>
          <p:cNvSpPr/>
          <p:nvPr/>
        </p:nvSpPr>
        <p:spPr>
          <a:xfrm>
            <a:off x="-2" y="1570321"/>
            <a:ext cx="4054401"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1837" name="Rectangle 11"/>
          <p:cNvGrpSpPr/>
          <p:nvPr/>
        </p:nvGrpSpPr>
        <p:grpSpPr>
          <a:xfrm>
            <a:off x="366918" y="1895488"/>
            <a:ext cx="3394377" cy="644011"/>
            <a:chOff x="0" y="0"/>
            <a:chExt cx="3394376" cy="644010"/>
          </a:xfrm>
        </p:grpSpPr>
        <p:sp>
          <p:nvSpPr>
            <p:cNvPr id="1835"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836" name="Direction of Travel"/>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Direction of Travel</a:t>
              </a:r>
            </a:p>
          </p:txBody>
        </p:sp>
      </p:grpSp>
      <p:grpSp>
        <p:nvGrpSpPr>
          <p:cNvPr id="1840" name="Rectangle 12"/>
          <p:cNvGrpSpPr/>
          <p:nvPr/>
        </p:nvGrpSpPr>
        <p:grpSpPr>
          <a:xfrm>
            <a:off x="366918" y="2644169"/>
            <a:ext cx="3394377" cy="644012"/>
            <a:chOff x="0" y="0"/>
            <a:chExt cx="3394376" cy="644010"/>
          </a:xfrm>
        </p:grpSpPr>
        <p:sp>
          <p:nvSpPr>
            <p:cNvPr id="1838"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839" name="Cage"/>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Cage</a:t>
              </a:r>
            </a:p>
          </p:txBody>
        </p:sp>
      </p:grpSp>
      <p:grpSp>
        <p:nvGrpSpPr>
          <p:cNvPr id="1843" name="Rectangle 13"/>
          <p:cNvGrpSpPr/>
          <p:nvPr/>
        </p:nvGrpSpPr>
        <p:grpSpPr>
          <a:xfrm>
            <a:off x="366918" y="4141532"/>
            <a:ext cx="3394377" cy="644011"/>
            <a:chOff x="0" y="0"/>
            <a:chExt cx="3394376" cy="644010"/>
          </a:xfrm>
        </p:grpSpPr>
        <p:sp>
          <p:nvSpPr>
            <p:cNvPr id="1841"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842" name="Horn"/>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Horn</a:t>
              </a:r>
            </a:p>
          </p:txBody>
        </p:sp>
      </p:grpSp>
      <p:grpSp>
        <p:nvGrpSpPr>
          <p:cNvPr id="1846" name="Rectangle 8"/>
          <p:cNvGrpSpPr/>
          <p:nvPr/>
        </p:nvGrpSpPr>
        <p:grpSpPr>
          <a:xfrm>
            <a:off x="366918" y="3392851"/>
            <a:ext cx="3394377" cy="644011"/>
            <a:chOff x="0" y="0"/>
            <a:chExt cx="3394376" cy="644010"/>
          </a:xfrm>
        </p:grpSpPr>
        <p:sp>
          <p:nvSpPr>
            <p:cNvPr id="1844" name="Rectangle"/>
            <p:cNvSpPr/>
            <p:nvPr/>
          </p:nvSpPr>
          <p:spPr>
            <a:xfrm>
              <a:off x="0" y="-1"/>
              <a:ext cx="3394377" cy="644012"/>
            </a:xfrm>
            <a:prstGeom prst="rect">
              <a:avLst/>
            </a:prstGeom>
            <a:solidFill>
              <a:srgbClr val="0070C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845" name="Forks"/>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Forks</a:t>
              </a:r>
            </a:p>
          </p:txBody>
        </p:sp>
      </p:grpSp>
      <p:grpSp>
        <p:nvGrpSpPr>
          <p:cNvPr id="1849" name="Rectangle 1"/>
          <p:cNvGrpSpPr/>
          <p:nvPr/>
        </p:nvGrpSpPr>
        <p:grpSpPr>
          <a:xfrm>
            <a:off x="366918" y="4890215"/>
            <a:ext cx="3394377" cy="644011"/>
            <a:chOff x="0" y="0"/>
            <a:chExt cx="3394376" cy="644010"/>
          </a:xfrm>
        </p:grpSpPr>
        <p:sp>
          <p:nvSpPr>
            <p:cNvPr id="1847"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848" name="Speed"/>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Speed</a:t>
              </a:r>
            </a:p>
          </p:txBody>
        </p:sp>
      </p:grpSp>
      <p:sp>
        <p:nvSpPr>
          <p:cNvPr id="1850" name="TextBox 2"/>
          <p:cNvSpPr txBox="1"/>
          <p:nvPr/>
        </p:nvSpPr>
        <p:spPr>
          <a:xfrm>
            <a:off x="4589079" y="5247071"/>
            <a:ext cx="6917245" cy="10965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lvl1pPr>
          </a:lstStyle>
          <a:p>
            <a:pPr/>
            <a:r>
              <a:t>Keep the forks as low as possible while traveling. Avoid raising or lowering the forks until you are as close as possible to the destination.</a:t>
            </a:r>
          </a:p>
        </p:txBody>
      </p:sp>
      <p:sp>
        <p:nvSpPr>
          <p:cNvPr id="1851" name="TextBox 3"/>
          <p:cNvSpPr txBox="1"/>
          <p:nvPr/>
        </p:nvSpPr>
        <p:spPr>
          <a:xfrm>
            <a:off x="4100116" y="1570321"/>
            <a:ext cx="7912814" cy="3853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200">
                <a:solidFill>
                  <a:srgbClr val="8A339C"/>
                </a:solidFill>
              </a:defRPr>
            </a:lvl1pPr>
          </a:lstStyle>
          <a:p>
            <a:pPr/>
            <a:r>
              <a:t>Forks</a:t>
            </a:r>
          </a:p>
        </p:txBody>
      </p:sp>
      <p:pic>
        <p:nvPicPr>
          <p:cNvPr id="1852" name="Picture 9" descr="Picture 9"/>
          <p:cNvPicPr>
            <a:picLocks noChangeAspect="1"/>
          </p:cNvPicPr>
          <p:nvPr/>
        </p:nvPicPr>
        <p:blipFill>
          <a:blip r:embed="rId3">
            <a:extLst/>
          </a:blip>
          <a:srcRect l="0" t="5415" r="0" b="29758"/>
          <a:stretch>
            <a:fillRect/>
          </a:stretch>
        </p:blipFill>
        <p:spPr>
          <a:xfrm>
            <a:off x="4421316" y="2109421"/>
            <a:ext cx="7248978" cy="3130913"/>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6"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1857" name="Title 7"/>
          <p:cNvSpPr txBox="1"/>
          <p:nvPr>
            <p:ph type="title"/>
          </p:nvPr>
        </p:nvSpPr>
        <p:spPr>
          <a:xfrm>
            <a:off x="83127" y="301537"/>
            <a:ext cx="8853055" cy="383217"/>
          </a:xfrm>
          <a:prstGeom prst="rect">
            <a:avLst/>
          </a:prstGeom>
        </p:spPr>
        <p:txBody>
          <a:bodyPr/>
          <a:lstStyle/>
          <a:p>
            <a:pPr/>
            <a:r>
              <a:t>Rules of Travel</a:t>
            </a:r>
          </a:p>
        </p:txBody>
      </p:sp>
      <p:sp>
        <p:nvSpPr>
          <p:cNvPr id="1858" name="Rectangle 10"/>
          <p:cNvSpPr/>
          <p:nvPr/>
        </p:nvSpPr>
        <p:spPr>
          <a:xfrm>
            <a:off x="-2" y="1570321"/>
            <a:ext cx="4054401"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1861" name="Rectangle 11"/>
          <p:cNvGrpSpPr/>
          <p:nvPr/>
        </p:nvGrpSpPr>
        <p:grpSpPr>
          <a:xfrm>
            <a:off x="366918" y="1895488"/>
            <a:ext cx="3394377" cy="644011"/>
            <a:chOff x="0" y="0"/>
            <a:chExt cx="3394376" cy="644010"/>
          </a:xfrm>
        </p:grpSpPr>
        <p:sp>
          <p:nvSpPr>
            <p:cNvPr id="1859"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860" name="Direction of Travel"/>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Direction of Travel</a:t>
              </a:r>
            </a:p>
          </p:txBody>
        </p:sp>
      </p:grpSp>
      <p:grpSp>
        <p:nvGrpSpPr>
          <p:cNvPr id="1864" name="Rectangle 12"/>
          <p:cNvGrpSpPr/>
          <p:nvPr/>
        </p:nvGrpSpPr>
        <p:grpSpPr>
          <a:xfrm>
            <a:off x="366918" y="2644169"/>
            <a:ext cx="3394377" cy="644012"/>
            <a:chOff x="0" y="0"/>
            <a:chExt cx="3394376" cy="644010"/>
          </a:xfrm>
        </p:grpSpPr>
        <p:sp>
          <p:nvSpPr>
            <p:cNvPr id="1862"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863" name="Cage"/>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Cage</a:t>
              </a:r>
            </a:p>
          </p:txBody>
        </p:sp>
      </p:grpSp>
      <p:grpSp>
        <p:nvGrpSpPr>
          <p:cNvPr id="1867" name="Rectangle 13"/>
          <p:cNvGrpSpPr/>
          <p:nvPr/>
        </p:nvGrpSpPr>
        <p:grpSpPr>
          <a:xfrm>
            <a:off x="366918" y="4141532"/>
            <a:ext cx="3394377" cy="644011"/>
            <a:chOff x="0" y="0"/>
            <a:chExt cx="3394376" cy="644010"/>
          </a:xfrm>
        </p:grpSpPr>
        <p:sp>
          <p:nvSpPr>
            <p:cNvPr id="1865" name="Rectangle"/>
            <p:cNvSpPr/>
            <p:nvPr/>
          </p:nvSpPr>
          <p:spPr>
            <a:xfrm>
              <a:off x="0" y="-1"/>
              <a:ext cx="3394377" cy="644012"/>
            </a:xfrm>
            <a:prstGeom prst="rect">
              <a:avLst/>
            </a:prstGeom>
            <a:solidFill>
              <a:srgbClr val="0070C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866" name="Horn"/>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Horn</a:t>
              </a:r>
            </a:p>
          </p:txBody>
        </p:sp>
      </p:grpSp>
      <p:grpSp>
        <p:nvGrpSpPr>
          <p:cNvPr id="1870" name="Rectangle 8"/>
          <p:cNvGrpSpPr/>
          <p:nvPr/>
        </p:nvGrpSpPr>
        <p:grpSpPr>
          <a:xfrm>
            <a:off x="366918" y="3392851"/>
            <a:ext cx="3394377" cy="644011"/>
            <a:chOff x="0" y="0"/>
            <a:chExt cx="3394376" cy="644010"/>
          </a:xfrm>
        </p:grpSpPr>
        <p:sp>
          <p:nvSpPr>
            <p:cNvPr id="1868"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869" name="Forks"/>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Forks</a:t>
              </a:r>
            </a:p>
          </p:txBody>
        </p:sp>
      </p:grpSp>
      <p:grpSp>
        <p:nvGrpSpPr>
          <p:cNvPr id="1873" name="Rectangle 1"/>
          <p:cNvGrpSpPr/>
          <p:nvPr/>
        </p:nvGrpSpPr>
        <p:grpSpPr>
          <a:xfrm>
            <a:off x="366918" y="4890215"/>
            <a:ext cx="3394377" cy="644011"/>
            <a:chOff x="0" y="0"/>
            <a:chExt cx="3394376" cy="644010"/>
          </a:xfrm>
        </p:grpSpPr>
        <p:sp>
          <p:nvSpPr>
            <p:cNvPr id="1871"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872" name="Speed"/>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Speed</a:t>
              </a:r>
            </a:p>
          </p:txBody>
        </p:sp>
      </p:grpSp>
      <p:sp>
        <p:nvSpPr>
          <p:cNvPr id="1874" name="TextBox 2"/>
          <p:cNvSpPr txBox="1"/>
          <p:nvPr/>
        </p:nvSpPr>
        <p:spPr>
          <a:xfrm>
            <a:off x="4384259" y="5549241"/>
            <a:ext cx="7331662" cy="7409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lvl1pPr>
          </a:lstStyle>
          <a:p>
            <a:pPr/>
            <a:r>
              <a:t>Sound the horn at corners, aisles, doorways, and anywhere else you might not see someone or someone might not see you.</a:t>
            </a:r>
          </a:p>
        </p:txBody>
      </p:sp>
      <p:sp>
        <p:nvSpPr>
          <p:cNvPr id="1875" name="TextBox 3"/>
          <p:cNvSpPr txBox="1"/>
          <p:nvPr/>
        </p:nvSpPr>
        <p:spPr>
          <a:xfrm>
            <a:off x="4100116" y="1570321"/>
            <a:ext cx="7912814" cy="3853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200">
                <a:solidFill>
                  <a:srgbClr val="8A339C"/>
                </a:solidFill>
              </a:defRPr>
            </a:lvl1pPr>
          </a:lstStyle>
          <a:p>
            <a:pPr/>
            <a:r>
              <a:t>Horn</a:t>
            </a:r>
          </a:p>
        </p:txBody>
      </p:sp>
      <p:pic>
        <p:nvPicPr>
          <p:cNvPr id="1876" name="Picture 6" descr="Picture 6"/>
          <p:cNvPicPr>
            <a:picLocks noChangeAspect="1"/>
          </p:cNvPicPr>
          <p:nvPr/>
        </p:nvPicPr>
        <p:blipFill>
          <a:blip r:embed="rId3">
            <a:extLst/>
          </a:blip>
          <a:srcRect l="0" t="9000" r="0" b="0"/>
          <a:stretch>
            <a:fillRect/>
          </a:stretch>
        </p:blipFill>
        <p:spPr>
          <a:xfrm>
            <a:off x="5224298" y="2109421"/>
            <a:ext cx="5646812" cy="3423617"/>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0"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1881" name="Title 7"/>
          <p:cNvSpPr txBox="1"/>
          <p:nvPr>
            <p:ph type="title"/>
          </p:nvPr>
        </p:nvSpPr>
        <p:spPr>
          <a:xfrm>
            <a:off x="83127" y="301537"/>
            <a:ext cx="8853055" cy="383217"/>
          </a:xfrm>
          <a:prstGeom prst="rect">
            <a:avLst/>
          </a:prstGeom>
        </p:spPr>
        <p:txBody>
          <a:bodyPr/>
          <a:lstStyle/>
          <a:p>
            <a:pPr/>
            <a:r>
              <a:t>Rules of Travel</a:t>
            </a:r>
          </a:p>
        </p:txBody>
      </p:sp>
      <p:sp>
        <p:nvSpPr>
          <p:cNvPr id="1882" name="Rectangle 10"/>
          <p:cNvSpPr/>
          <p:nvPr/>
        </p:nvSpPr>
        <p:spPr>
          <a:xfrm>
            <a:off x="-2" y="1570321"/>
            <a:ext cx="4054401"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1885" name="Rectangle 11"/>
          <p:cNvGrpSpPr/>
          <p:nvPr/>
        </p:nvGrpSpPr>
        <p:grpSpPr>
          <a:xfrm>
            <a:off x="366918" y="1895488"/>
            <a:ext cx="3394377" cy="644011"/>
            <a:chOff x="0" y="0"/>
            <a:chExt cx="3394376" cy="644010"/>
          </a:xfrm>
        </p:grpSpPr>
        <p:sp>
          <p:nvSpPr>
            <p:cNvPr id="1883"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884" name="Direction of Travel"/>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Direction of Travel</a:t>
              </a:r>
            </a:p>
          </p:txBody>
        </p:sp>
      </p:grpSp>
      <p:grpSp>
        <p:nvGrpSpPr>
          <p:cNvPr id="1888" name="Rectangle 12"/>
          <p:cNvGrpSpPr/>
          <p:nvPr/>
        </p:nvGrpSpPr>
        <p:grpSpPr>
          <a:xfrm>
            <a:off x="366918" y="2644169"/>
            <a:ext cx="3394377" cy="644012"/>
            <a:chOff x="0" y="0"/>
            <a:chExt cx="3394376" cy="644010"/>
          </a:xfrm>
        </p:grpSpPr>
        <p:sp>
          <p:nvSpPr>
            <p:cNvPr id="1886"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887" name="Cage"/>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Cage</a:t>
              </a:r>
            </a:p>
          </p:txBody>
        </p:sp>
      </p:grpSp>
      <p:grpSp>
        <p:nvGrpSpPr>
          <p:cNvPr id="1891" name="Rectangle 13"/>
          <p:cNvGrpSpPr/>
          <p:nvPr/>
        </p:nvGrpSpPr>
        <p:grpSpPr>
          <a:xfrm>
            <a:off x="366918" y="4141532"/>
            <a:ext cx="3394377" cy="644011"/>
            <a:chOff x="0" y="0"/>
            <a:chExt cx="3394376" cy="644010"/>
          </a:xfrm>
        </p:grpSpPr>
        <p:sp>
          <p:nvSpPr>
            <p:cNvPr id="1889"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890" name="Horn"/>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Horn</a:t>
              </a:r>
            </a:p>
          </p:txBody>
        </p:sp>
      </p:grpSp>
      <p:grpSp>
        <p:nvGrpSpPr>
          <p:cNvPr id="1894" name="Rectangle 8"/>
          <p:cNvGrpSpPr/>
          <p:nvPr/>
        </p:nvGrpSpPr>
        <p:grpSpPr>
          <a:xfrm>
            <a:off x="366918" y="3392851"/>
            <a:ext cx="3394377" cy="644011"/>
            <a:chOff x="0" y="0"/>
            <a:chExt cx="3394376" cy="644010"/>
          </a:xfrm>
        </p:grpSpPr>
        <p:sp>
          <p:nvSpPr>
            <p:cNvPr id="1892"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893" name="Forks"/>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Forks</a:t>
              </a:r>
            </a:p>
          </p:txBody>
        </p:sp>
      </p:grpSp>
      <p:grpSp>
        <p:nvGrpSpPr>
          <p:cNvPr id="1897" name="Rectangle 1"/>
          <p:cNvGrpSpPr/>
          <p:nvPr/>
        </p:nvGrpSpPr>
        <p:grpSpPr>
          <a:xfrm>
            <a:off x="366918" y="4890215"/>
            <a:ext cx="3394377" cy="644011"/>
            <a:chOff x="0" y="0"/>
            <a:chExt cx="3394376" cy="644010"/>
          </a:xfrm>
        </p:grpSpPr>
        <p:sp>
          <p:nvSpPr>
            <p:cNvPr id="1895" name="Rectangle"/>
            <p:cNvSpPr/>
            <p:nvPr/>
          </p:nvSpPr>
          <p:spPr>
            <a:xfrm>
              <a:off x="0" y="-1"/>
              <a:ext cx="3394377" cy="644012"/>
            </a:xfrm>
            <a:prstGeom prst="rect">
              <a:avLst/>
            </a:prstGeom>
            <a:solidFill>
              <a:srgbClr val="0070C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896" name="Speed"/>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Speed</a:t>
              </a:r>
            </a:p>
          </p:txBody>
        </p:sp>
      </p:grpSp>
      <p:sp>
        <p:nvSpPr>
          <p:cNvPr id="1898" name="TextBox 2"/>
          <p:cNvSpPr txBox="1"/>
          <p:nvPr/>
        </p:nvSpPr>
        <p:spPr>
          <a:xfrm>
            <a:off x="4467036" y="5549239"/>
            <a:ext cx="7161333" cy="7409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lvl1pPr>
          </a:lstStyle>
          <a:p>
            <a:pPr/>
            <a:r>
              <a:t>Don’t speed. A safe speed is one at which you can quickly and easily stop if you need to.</a:t>
            </a:r>
          </a:p>
        </p:txBody>
      </p:sp>
      <p:sp>
        <p:nvSpPr>
          <p:cNvPr id="1899" name="TextBox 3"/>
          <p:cNvSpPr txBox="1"/>
          <p:nvPr/>
        </p:nvSpPr>
        <p:spPr>
          <a:xfrm>
            <a:off x="4100116" y="1570321"/>
            <a:ext cx="7912814" cy="3853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200">
                <a:solidFill>
                  <a:srgbClr val="8A339C"/>
                </a:solidFill>
              </a:defRPr>
            </a:lvl1pPr>
          </a:lstStyle>
          <a:p>
            <a:pPr/>
            <a:r>
              <a:t>Speed</a:t>
            </a:r>
          </a:p>
        </p:txBody>
      </p:sp>
      <p:pic>
        <p:nvPicPr>
          <p:cNvPr id="1900" name="Picture 6" descr="Picture 6"/>
          <p:cNvPicPr>
            <a:picLocks noChangeAspect="1"/>
          </p:cNvPicPr>
          <p:nvPr/>
        </p:nvPicPr>
        <p:blipFill>
          <a:blip r:embed="rId3">
            <a:extLst/>
          </a:blip>
          <a:stretch>
            <a:fillRect/>
          </a:stretch>
        </p:blipFill>
        <p:spPr>
          <a:xfrm>
            <a:off x="5472352" y="2101843"/>
            <a:ext cx="5150702" cy="3431679"/>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4"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1905" name="Title 7"/>
          <p:cNvSpPr txBox="1"/>
          <p:nvPr>
            <p:ph type="title"/>
          </p:nvPr>
        </p:nvSpPr>
        <p:spPr>
          <a:xfrm>
            <a:off x="83127" y="301537"/>
            <a:ext cx="8853055" cy="383217"/>
          </a:xfrm>
          <a:prstGeom prst="rect">
            <a:avLst/>
          </a:prstGeom>
        </p:spPr>
        <p:txBody>
          <a:bodyPr/>
          <a:lstStyle/>
          <a:p>
            <a:pPr/>
            <a:r>
              <a:t>Rules of Travel (cont.)</a:t>
            </a:r>
          </a:p>
        </p:txBody>
      </p:sp>
      <p:sp>
        <p:nvSpPr>
          <p:cNvPr id="1906" name="Rectangle 10"/>
          <p:cNvSpPr/>
          <p:nvPr/>
        </p:nvSpPr>
        <p:spPr>
          <a:xfrm>
            <a:off x="-2" y="1570321"/>
            <a:ext cx="4054401"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1909" name="Rectangle 11"/>
          <p:cNvGrpSpPr/>
          <p:nvPr/>
        </p:nvGrpSpPr>
        <p:grpSpPr>
          <a:xfrm>
            <a:off x="366918" y="1895488"/>
            <a:ext cx="3394377" cy="644011"/>
            <a:chOff x="0" y="0"/>
            <a:chExt cx="3394376" cy="644010"/>
          </a:xfrm>
        </p:grpSpPr>
        <p:sp>
          <p:nvSpPr>
            <p:cNvPr id="1907"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908" name="Clearance"/>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Clearance</a:t>
              </a:r>
            </a:p>
          </p:txBody>
        </p:sp>
      </p:grpSp>
      <p:grpSp>
        <p:nvGrpSpPr>
          <p:cNvPr id="1912" name="Rectangle 12"/>
          <p:cNvGrpSpPr/>
          <p:nvPr/>
        </p:nvGrpSpPr>
        <p:grpSpPr>
          <a:xfrm>
            <a:off x="366918" y="2644169"/>
            <a:ext cx="3394377" cy="644012"/>
            <a:chOff x="0" y="0"/>
            <a:chExt cx="3394376" cy="644010"/>
          </a:xfrm>
        </p:grpSpPr>
        <p:sp>
          <p:nvSpPr>
            <p:cNvPr id="1910"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911" name="Terrain"/>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Terrain</a:t>
              </a:r>
            </a:p>
          </p:txBody>
        </p:sp>
      </p:grpSp>
      <p:grpSp>
        <p:nvGrpSpPr>
          <p:cNvPr id="1915" name="Rectangle 13"/>
          <p:cNvGrpSpPr/>
          <p:nvPr/>
        </p:nvGrpSpPr>
        <p:grpSpPr>
          <a:xfrm>
            <a:off x="366918" y="4141532"/>
            <a:ext cx="3394377" cy="644011"/>
            <a:chOff x="0" y="0"/>
            <a:chExt cx="3394376" cy="644010"/>
          </a:xfrm>
        </p:grpSpPr>
        <p:sp>
          <p:nvSpPr>
            <p:cNvPr id="1913"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914" name="Edges"/>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Edges</a:t>
              </a:r>
            </a:p>
          </p:txBody>
        </p:sp>
      </p:grpSp>
      <p:grpSp>
        <p:nvGrpSpPr>
          <p:cNvPr id="1918" name="Rectangle 8"/>
          <p:cNvGrpSpPr/>
          <p:nvPr/>
        </p:nvGrpSpPr>
        <p:grpSpPr>
          <a:xfrm>
            <a:off x="366918" y="3392851"/>
            <a:ext cx="3394377" cy="644011"/>
            <a:chOff x="0" y="0"/>
            <a:chExt cx="3394376" cy="644010"/>
          </a:xfrm>
        </p:grpSpPr>
        <p:sp>
          <p:nvSpPr>
            <p:cNvPr id="1916"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917" name="Pedestrians"/>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Pedestrians</a:t>
              </a:r>
            </a:p>
          </p:txBody>
        </p:sp>
      </p:grpSp>
      <p:grpSp>
        <p:nvGrpSpPr>
          <p:cNvPr id="1921" name="Rectangle 1"/>
          <p:cNvGrpSpPr/>
          <p:nvPr/>
        </p:nvGrpSpPr>
        <p:grpSpPr>
          <a:xfrm>
            <a:off x="366918" y="4890215"/>
            <a:ext cx="3394377" cy="644011"/>
            <a:chOff x="0" y="0"/>
            <a:chExt cx="3394376" cy="644010"/>
          </a:xfrm>
        </p:grpSpPr>
        <p:sp>
          <p:nvSpPr>
            <p:cNvPr id="1919"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920" name="Food and Drink"/>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Food and Drink</a:t>
              </a:r>
            </a:p>
          </p:txBody>
        </p:sp>
      </p:grpSp>
      <p:sp>
        <p:nvSpPr>
          <p:cNvPr id="1922" name="TextBox 2"/>
          <p:cNvSpPr txBox="1"/>
          <p:nvPr/>
        </p:nvSpPr>
        <p:spPr>
          <a:xfrm>
            <a:off x="4467037" y="5722204"/>
            <a:ext cx="7156837" cy="3853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lvl1pPr>
          </a:lstStyle>
          <a:p>
            <a:pPr/>
            <a:r>
              <a:t>Here are some additional forklift traveling safety rules.</a:t>
            </a:r>
          </a:p>
        </p:txBody>
      </p:sp>
      <p:pic>
        <p:nvPicPr>
          <p:cNvPr id="1923" name="Picture 6" descr="Picture 6"/>
          <p:cNvPicPr>
            <a:picLocks noChangeAspect="1"/>
          </p:cNvPicPr>
          <p:nvPr/>
        </p:nvPicPr>
        <p:blipFill>
          <a:blip r:embed="rId3">
            <a:extLst/>
          </a:blip>
          <a:srcRect l="0" t="0" r="0" b="7379"/>
          <a:stretch>
            <a:fillRect/>
          </a:stretch>
        </p:blipFill>
        <p:spPr>
          <a:xfrm>
            <a:off x="4421316" y="1568219"/>
            <a:ext cx="7274336" cy="3966007"/>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7"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1928" name="Title 7"/>
          <p:cNvSpPr txBox="1"/>
          <p:nvPr>
            <p:ph type="title"/>
          </p:nvPr>
        </p:nvSpPr>
        <p:spPr>
          <a:xfrm>
            <a:off x="83127" y="301537"/>
            <a:ext cx="8853055" cy="383217"/>
          </a:xfrm>
          <a:prstGeom prst="rect">
            <a:avLst/>
          </a:prstGeom>
        </p:spPr>
        <p:txBody>
          <a:bodyPr/>
          <a:lstStyle/>
          <a:p>
            <a:pPr/>
            <a:r>
              <a:t>Rules of Travel (cont.)</a:t>
            </a:r>
          </a:p>
        </p:txBody>
      </p:sp>
      <p:sp>
        <p:nvSpPr>
          <p:cNvPr id="1929" name="Rectangle 10"/>
          <p:cNvSpPr/>
          <p:nvPr/>
        </p:nvSpPr>
        <p:spPr>
          <a:xfrm>
            <a:off x="-2" y="1570321"/>
            <a:ext cx="4054401"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1932" name="Rectangle 11"/>
          <p:cNvGrpSpPr/>
          <p:nvPr/>
        </p:nvGrpSpPr>
        <p:grpSpPr>
          <a:xfrm>
            <a:off x="366918" y="1895488"/>
            <a:ext cx="3394377" cy="644011"/>
            <a:chOff x="0" y="0"/>
            <a:chExt cx="3394376" cy="644010"/>
          </a:xfrm>
        </p:grpSpPr>
        <p:sp>
          <p:nvSpPr>
            <p:cNvPr id="1930" name="Rectangle"/>
            <p:cNvSpPr/>
            <p:nvPr/>
          </p:nvSpPr>
          <p:spPr>
            <a:xfrm>
              <a:off x="0" y="-1"/>
              <a:ext cx="3394377" cy="644012"/>
            </a:xfrm>
            <a:prstGeom prst="rect">
              <a:avLst/>
            </a:prstGeom>
            <a:solidFill>
              <a:srgbClr val="0070C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931" name="Clearance"/>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Clearance</a:t>
              </a:r>
            </a:p>
          </p:txBody>
        </p:sp>
      </p:grpSp>
      <p:grpSp>
        <p:nvGrpSpPr>
          <p:cNvPr id="1935" name="Rectangle 12"/>
          <p:cNvGrpSpPr/>
          <p:nvPr/>
        </p:nvGrpSpPr>
        <p:grpSpPr>
          <a:xfrm>
            <a:off x="366918" y="2644169"/>
            <a:ext cx="3394377" cy="644012"/>
            <a:chOff x="0" y="0"/>
            <a:chExt cx="3394376" cy="644010"/>
          </a:xfrm>
        </p:grpSpPr>
        <p:sp>
          <p:nvSpPr>
            <p:cNvPr id="1933"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934" name="Terrain"/>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Terrain</a:t>
              </a:r>
            </a:p>
          </p:txBody>
        </p:sp>
      </p:grpSp>
      <p:grpSp>
        <p:nvGrpSpPr>
          <p:cNvPr id="1938" name="Rectangle 13"/>
          <p:cNvGrpSpPr/>
          <p:nvPr/>
        </p:nvGrpSpPr>
        <p:grpSpPr>
          <a:xfrm>
            <a:off x="366918" y="4141532"/>
            <a:ext cx="3394377" cy="644011"/>
            <a:chOff x="0" y="0"/>
            <a:chExt cx="3394376" cy="644010"/>
          </a:xfrm>
        </p:grpSpPr>
        <p:sp>
          <p:nvSpPr>
            <p:cNvPr id="1936"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937" name="Edges"/>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Edges</a:t>
              </a:r>
            </a:p>
          </p:txBody>
        </p:sp>
      </p:grpSp>
      <p:grpSp>
        <p:nvGrpSpPr>
          <p:cNvPr id="1941" name="Rectangle 8"/>
          <p:cNvGrpSpPr/>
          <p:nvPr/>
        </p:nvGrpSpPr>
        <p:grpSpPr>
          <a:xfrm>
            <a:off x="366918" y="3392851"/>
            <a:ext cx="3394377" cy="644011"/>
            <a:chOff x="0" y="0"/>
            <a:chExt cx="3394376" cy="644010"/>
          </a:xfrm>
        </p:grpSpPr>
        <p:sp>
          <p:nvSpPr>
            <p:cNvPr id="1939"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940" name="Pedestrians"/>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Pedestrians</a:t>
              </a:r>
            </a:p>
          </p:txBody>
        </p:sp>
      </p:grpSp>
      <p:grpSp>
        <p:nvGrpSpPr>
          <p:cNvPr id="1944" name="Rectangle 1"/>
          <p:cNvGrpSpPr/>
          <p:nvPr/>
        </p:nvGrpSpPr>
        <p:grpSpPr>
          <a:xfrm>
            <a:off x="366918" y="4890215"/>
            <a:ext cx="3394377" cy="644011"/>
            <a:chOff x="0" y="0"/>
            <a:chExt cx="3394376" cy="644010"/>
          </a:xfrm>
        </p:grpSpPr>
        <p:sp>
          <p:nvSpPr>
            <p:cNvPr id="1942"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943" name="Food and Drink"/>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Food and Drink</a:t>
              </a:r>
            </a:p>
          </p:txBody>
        </p:sp>
      </p:grpSp>
      <p:sp>
        <p:nvSpPr>
          <p:cNvPr id="1945" name="TextBox 2"/>
          <p:cNvSpPr txBox="1"/>
          <p:nvPr/>
        </p:nvSpPr>
        <p:spPr>
          <a:xfrm>
            <a:off x="4467037" y="5247066"/>
            <a:ext cx="7156837" cy="10965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lvl1pPr>
          </a:lstStyle>
          <a:p>
            <a:pPr/>
            <a:r>
              <a:t>Check your clearances. Check overhead before lifting a load, and check your turning clearance because the rear end of the forklift will swing wide.</a:t>
            </a:r>
          </a:p>
        </p:txBody>
      </p:sp>
      <p:sp>
        <p:nvSpPr>
          <p:cNvPr id="1946" name="TextBox 3"/>
          <p:cNvSpPr txBox="1"/>
          <p:nvPr/>
        </p:nvSpPr>
        <p:spPr>
          <a:xfrm>
            <a:off x="4100116" y="1570321"/>
            <a:ext cx="7912814" cy="3853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200">
                <a:solidFill>
                  <a:srgbClr val="8A339C"/>
                </a:solidFill>
              </a:defRPr>
            </a:lvl1pPr>
          </a:lstStyle>
          <a:p>
            <a:pPr/>
            <a:r>
              <a:t>Clearance</a:t>
            </a:r>
          </a:p>
        </p:txBody>
      </p:sp>
      <p:pic>
        <p:nvPicPr>
          <p:cNvPr id="1947" name="Picture 9" descr="Picture 9"/>
          <p:cNvPicPr>
            <a:picLocks noChangeAspect="1"/>
          </p:cNvPicPr>
          <p:nvPr/>
        </p:nvPicPr>
        <p:blipFill>
          <a:blip r:embed="rId3">
            <a:extLst/>
          </a:blip>
          <a:stretch>
            <a:fillRect/>
          </a:stretch>
        </p:blipFill>
        <p:spPr>
          <a:xfrm>
            <a:off x="6363992" y="2109421"/>
            <a:ext cx="3367421" cy="3130913"/>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1"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1952" name="Title 7"/>
          <p:cNvSpPr txBox="1"/>
          <p:nvPr>
            <p:ph type="title"/>
          </p:nvPr>
        </p:nvSpPr>
        <p:spPr>
          <a:xfrm>
            <a:off x="83127" y="301537"/>
            <a:ext cx="8853055" cy="383217"/>
          </a:xfrm>
          <a:prstGeom prst="rect">
            <a:avLst/>
          </a:prstGeom>
        </p:spPr>
        <p:txBody>
          <a:bodyPr/>
          <a:lstStyle/>
          <a:p>
            <a:pPr/>
            <a:r>
              <a:t>Rules of Travel (cont.)</a:t>
            </a:r>
          </a:p>
        </p:txBody>
      </p:sp>
      <p:sp>
        <p:nvSpPr>
          <p:cNvPr id="1953" name="Rectangle 10"/>
          <p:cNvSpPr/>
          <p:nvPr/>
        </p:nvSpPr>
        <p:spPr>
          <a:xfrm>
            <a:off x="-2" y="1570321"/>
            <a:ext cx="4054401"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1956" name="Rectangle 11"/>
          <p:cNvGrpSpPr/>
          <p:nvPr/>
        </p:nvGrpSpPr>
        <p:grpSpPr>
          <a:xfrm>
            <a:off x="366918" y="1895488"/>
            <a:ext cx="3394377" cy="644011"/>
            <a:chOff x="0" y="0"/>
            <a:chExt cx="3394376" cy="644010"/>
          </a:xfrm>
        </p:grpSpPr>
        <p:sp>
          <p:nvSpPr>
            <p:cNvPr id="1954"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955" name="Clearance"/>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Clearance</a:t>
              </a:r>
            </a:p>
          </p:txBody>
        </p:sp>
      </p:grpSp>
      <p:grpSp>
        <p:nvGrpSpPr>
          <p:cNvPr id="1959" name="Rectangle 12"/>
          <p:cNvGrpSpPr/>
          <p:nvPr/>
        </p:nvGrpSpPr>
        <p:grpSpPr>
          <a:xfrm>
            <a:off x="366918" y="2644169"/>
            <a:ext cx="3394377" cy="644012"/>
            <a:chOff x="0" y="0"/>
            <a:chExt cx="3394376" cy="644010"/>
          </a:xfrm>
        </p:grpSpPr>
        <p:sp>
          <p:nvSpPr>
            <p:cNvPr id="1957" name="Rectangle"/>
            <p:cNvSpPr/>
            <p:nvPr/>
          </p:nvSpPr>
          <p:spPr>
            <a:xfrm>
              <a:off x="0" y="-1"/>
              <a:ext cx="3394377" cy="644012"/>
            </a:xfrm>
            <a:prstGeom prst="rect">
              <a:avLst/>
            </a:prstGeom>
            <a:solidFill>
              <a:srgbClr val="0070C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958" name="Terrain"/>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Terrain</a:t>
              </a:r>
            </a:p>
          </p:txBody>
        </p:sp>
      </p:grpSp>
      <p:grpSp>
        <p:nvGrpSpPr>
          <p:cNvPr id="1962" name="Rectangle 13"/>
          <p:cNvGrpSpPr/>
          <p:nvPr/>
        </p:nvGrpSpPr>
        <p:grpSpPr>
          <a:xfrm>
            <a:off x="366918" y="4141532"/>
            <a:ext cx="3394377" cy="644011"/>
            <a:chOff x="0" y="0"/>
            <a:chExt cx="3394376" cy="644010"/>
          </a:xfrm>
        </p:grpSpPr>
        <p:sp>
          <p:nvSpPr>
            <p:cNvPr id="1960"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961" name="Edges"/>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Edges</a:t>
              </a:r>
            </a:p>
          </p:txBody>
        </p:sp>
      </p:grpSp>
      <p:grpSp>
        <p:nvGrpSpPr>
          <p:cNvPr id="1965" name="Rectangle 8"/>
          <p:cNvGrpSpPr/>
          <p:nvPr/>
        </p:nvGrpSpPr>
        <p:grpSpPr>
          <a:xfrm>
            <a:off x="366918" y="3392851"/>
            <a:ext cx="3394377" cy="644011"/>
            <a:chOff x="0" y="0"/>
            <a:chExt cx="3394376" cy="644010"/>
          </a:xfrm>
        </p:grpSpPr>
        <p:sp>
          <p:nvSpPr>
            <p:cNvPr id="1963"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964" name="Pedestrians"/>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Pedestrians</a:t>
              </a:r>
            </a:p>
          </p:txBody>
        </p:sp>
      </p:grpSp>
      <p:grpSp>
        <p:nvGrpSpPr>
          <p:cNvPr id="1968" name="Rectangle 1"/>
          <p:cNvGrpSpPr/>
          <p:nvPr/>
        </p:nvGrpSpPr>
        <p:grpSpPr>
          <a:xfrm>
            <a:off x="366918" y="4890215"/>
            <a:ext cx="3394377" cy="644011"/>
            <a:chOff x="0" y="0"/>
            <a:chExt cx="3394376" cy="644010"/>
          </a:xfrm>
        </p:grpSpPr>
        <p:sp>
          <p:nvSpPr>
            <p:cNvPr id="1966"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967" name="Food and Drink"/>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Food and Drink</a:t>
              </a:r>
            </a:p>
          </p:txBody>
        </p:sp>
      </p:grpSp>
      <p:sp>
        <p:nvSpPr>
          <p:cNvPr id="1969" name="TextBox 2"/>
          <p:cNvSpPr txBox="1"/>
          <p:nvPr/>
        </p:nvSpPr>
        <p:spPr>
          <a:xfrm>
            <a:off x="4467037" y="5247066"/>
            <a:ext cx="7156837" cy="10965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lvl1pPr>
          </a:lstStyle>
          <a:p>
            <a:pPr/>
            <a:r>
              <a:t>Avoid driving over loose objects or holes. Doing this could cause a tipover. If the tires lose traction, either the load is too heavy or the terrain is too slippery to operate safely.</a:t>
            </a:r>
          </a:p>
        </p:txBody>
      </p:sp>
      <p:sp>
        <p:nvSpPr>
          <p:cNvPr id="1970" name="TextBox 3"/>
          <p:cNvSpPr txBox="1"/>
          <p:nvPr/>
        </p:nvSpPr>
        <p:spPr>
          <a:xfrm>
            <a:off x="4100116" y="1570321"/>
            <a:ext cx="7912814" cy="3853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200">
                <a:solidFill>
                  <a:srgbClr val="8A339C"/>
                </a:solidFill>
              </a:defRPr>
            </a:lvl1pPr>
          </a:lstStyle>
          <a:p>
            <a:pPr/>
            <a:r>
              <a:t>Terrain</a:t>
            </a:r>
          </a:p>
        </p:txBody>
      </p:sp>
      <p:pic>
        <p:nvPicPr>
          <p:cNvPr id="1971" name="Picture 9" descr="Picture 9"/>
          <p:cNvPicPr>
            <a:picLocks noChangeAspect="1"/>
          </p:cNvPicPr>
          <p:nvPr/>
        </p:nvPicPr>
        <p:blipFill>
          <a:blip r:embed="rId3">
            <a:extLst/>
          </a:blip>
          <a:srcRect l="0" t="0" r="0" b="34990"/>
          <a:stretch>
            <a:fillRect/>
          </a:stretch>
        </p:blipFill>
        <p:spPr>
          <a:xfrm>
            <a:off x="4425515" y="2109421"/>
            <a:ext cx="7244079" cy="3137645"/>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5"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1976" name="Title 7"/>
          <p:cNvSpPr txBox="1"/>
          <p:nvPr>
            <p:ph type="title"/>
          </p:nvPr>
        </p:nvSpPr>
        <p:spPr>
          <a:xfrm>
            <a:off x="83127" y="301537"/>
            <a:ext cx="8853055" cy="383217"/>
          </a:xfrm>
          <a:prstGeom prst="rect">
            <a:avLst/>
          </a:prstGeom>
        </p:spPr>
        <p:txBody>
          <a:bodyPr/>
          <a:lstStyle/>
          <a:p>
            <a:pPr/>
            <a:r>
              <a:t>Rules of Travel (cont.)</a:t>
            </a:r>
          </a:p>
        </p:txBody>
      </p:sp>
      <p:sp>
        <p:nvSpPr>
          <p:cNvPr id="1977" name="Rectangle 10"/>
          <p:cNvSpPr/>
          <p:nvPr/>
        </p:nvSpPr>
        <p:spPr>
          <a:xfrm>
            <a:off x="-2" y="1570321"/>
            <a:ext cx="4054401"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1980" name="Rectangle 11"/>
          <p:cNvGrpSpPr/>
          <p:nvPr/>
        </p:nvGrpSpPr>
        <p:grpSpPr>
          <a:xfrm>
            <a:off x="366918" y="1895488"/>
            <a:ext cx="3394377" cy="644011"/>
            <a:chOff x="0" y="0"/>
            <a:chExt cx="3394376" cy="644010"/>
          </a:xfrm>
        </p:grpSpPr>
        <p:sp>
          <p:nvSpPr>
            <p:cNvPr id="1978"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979" name="Clearance"/>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Clearance</a:t>
              </a:r>
            </a:p>
          </p:txBody>
        </p:sp>
      </p:grpSp>
      <p:grpSp>
        <p:nvGrpSpPr>
          <p:cNvPr id="1983" name="Rectangle 12"/>
          <p:cNvGrpSpPr/>
          <p:nvPr/>
        </p:nvGrpSpPr>
        <p:grpSpPr>
          <a:xfrm>
            <a:off x="366918" y="2644169"/>
            <a:ext cx="3394377" cy="644012"/>
            <a:chOff x="0" y="0"/>
            <a:chExt cx="3394376" cy="644010"/>
          </a:xfrm>
        </p:grpSpPr>
        <p:sp>
          <p:nvSpPr>
            <p:cNvPr id="1981"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982" name="Terrain"/>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Terrain</a:t>
              </a:r>
            </a:p>
          </p:txBody>
        </p:sp>
      </p:grpSp>
      <p:grpSp>
        <p:nvGrpSpPr>
          <p:cNvPr id="1986" name="Rectangle 13"/>
          <p:cNvGrpSpPr/>
          <p:nvPr/>
        </p:nvGrpSpPr>
        <p:grpSpPr>
          <a:xfrm>
            <a:off x="366918" y="4141532"/>
            <a:ext cx="3394377" cy="644011"/>
            <a:chOff x="0" y="0"/>
            <a:chExt cx="3394376" cy="644010"/>
          </a:xfrm>
        </p:grpSpPr>
        <p:sp>
          <p:nvSpPr>
            <p:cNvPr id="1984"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985" name="Edges"/>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Edges</a:t>
              </a:r>
            </a:p>
          </p:txBody>
        </p:sp>
      </p:grpSp>
      <p:grpSp>
        <p:nvGrpSpPr>
          <p:cNvPr id="1989" name="Rectangle 8"/>
          <p:cNvGrpSpPr/>
          <p:nvPr/>
        </p:nvGrpSpPr>
        <p:grpSpPr>
          <a:xfrm>
            <a:off x="366918" y="3392851"/>
            <a:ext cx="3394377" cy="644011"/>
            <a:chOff x="0" y="0"/>
            <a:chExt cx="3394376" cy="644010"/>
          </a:xfrm>
        </p:grpSpPr>
        <p:sp>
          <p:nvSpPr>
            <p:cNvPr id="1987" name="Rectangle"/>
            <p:cNvSpPr/>
            <p:nvPr/>
          </p:nvSpPr>
          <p:spPr>
            <a:xfrm>
              <a:off x="0" y="-1"/>
              <a:ext cx="3394377" cy="644012"/>
            </a:xfrm>
            <a:prstGeom prst="rect">
              <a:avLst/>
            </a:prstGeom>
            <a:solidFill>
              <a:srgbClr val="0070C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988" name="Pedestrians"/>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Pedestrians</a:t>
              </a:r>
            </a:p>
          </p:txBody>
        </p:sp>
      </p:grpSp>
      <p:grpSp>
        <p:nvGrpSpPr>
          <p:cNvPr id="1992" name="Rectangle 1"/>
          <p:cNvGrpSpPr/>
          <p:nvPr/>
        </p:nvGrpSpPr>
        <p:grpSpPr>
          <a:xfrm>
            <a:off x="366918" y="4890215"/>
            <a:ext cx="3394377" cy="644011"/>
            <a:chOff x="0" y="0"/>
            <a:chExt cx="3394376" cy="644010"/>
          </a:xfrm>
        </p:grpSpPr>
        <p:sp>
          <p:nvSpPr>
            <p:cNvPr id="1990"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991" name="Food and Drink"/>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Food and Drink</a:t>
              </a:r>
            </a:p>
          </p:txBody>
        </p:sp>
      </p:grpSp>
      <p:sp>
        <p:nvSpPr>
          <p:cNvPr id="1993" name="TextBox 2"/>
          <p:cNvSpPr txBox="1"/>
          <p:nvPr/>
        </p:nvSpPr>
        <p:spPr>
          <a:xfrm>
            <a:off x="4467037" y="5707910"/>
            <a:ext cx="7156837" cy="3853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lvl1pPr>
          </a:lstStyle>
          <a:p>
            <a:pPr/>
            <a:r>
              <a:t>Always remember that pedestrians have the right of way.</a:t>
            </a:r>
          </a:p>
        </p:txBody>
      </p:sp>
      <p:sp>
        <p:nvSpPr>
          <p:cNvPr id="1994" name="TextBox 3"/>
          <p:cNvSpPr txBox="1"/>
          <p:nvPr/>
        </p:nvSpPr>
        <p:spPr>
          <a:xfrm>
            <a:off x="4100116" y="1570321"/>
            <a:ext cx="7912814" cy="3853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200">
                <a:solidFill>
                  <a:srgbClr val="8A339C"/>
                </a:solidFill>
              </a:defRPr>
            </a:lvl1pPr>
          </a:lstStyle>
          <a:p>
            <a:pPr/>
            <a:r>
              <a:t>Pedestrians</a:t>
            </a:r>
          </a:p>
        </p:txBody>
      </p:sp>
      <p:pic>
        <p:nvPicPr>
          <p:cNvPr id="1995" name="Picture 9" descr="Picture 9"/>
          <p:cNvPicPr>
            <a:picLocks noChangeAspect="1"/>
          </p:cNvPicPr>
          <p:nvPr/>
        </p:nvPicPr>
        <p:blipFill>
          <a:blip r:embed="rId3">
            <a:extLst/>
          </a:blip>
          <a:srcRect l="0" t="10499" r="0" b="18668"/>
          <a:stretch>
            <a:fillRect/>
          </a:stretch>
        </p:blipFill>
        <p:spPr>
          <a:xfrm>
            <a:off x="4421316" y="2109420"/>
            <a:ext cx="7248275" cy="3424805"/>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9"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2000" name="Title 7"/>
          <p:cNvSpPr txBox="1"/>
          <p:nvPr>
            <p:ph type="title"/>
          </p:nvPr>
        </p:nvSpPr>
        <p:spPr>
          <a:xfrm>
            <a:off x="83127" y="301537"/>
            <a:ext cx="8853055" cy="383217"/>
          </a:xfrm>
          <a:prstGeom prst="rect">
            <a:avLst/>
          </a:prstGeom>
        </p:spPr>
        <p:txBody>
          <a:bodyPr/>
          <a:lstStyle/>
          <a:p>
            <a:pPr/>
            <a:r>
              <a:t>Rules of Travel (cont.)</a:t>
            </a:r>
          </a:p>
        </p:txBody>
      </p:sp>
      <p:sp>
        <p:nvSpPr>
          <p:cNvPr id="2001" name="Rectangle 10"/>
          <p:cNvSpPr/>
          <p:nvPr/>
        </p:nvSpPr>
        <p:spPr>
          <a:xfrm>
            <a:off x="-2" y="1570321"/>
            <a:ext cx="4054401"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2004" name="Rectangle 11"/>
          <p:cNvGrpSpPr/>
          <p:nvPr/>
        </p:nvGrpSpPr>
        <p:grpSpPr>
          <a:xfrm>
            <a:off x="366918" y="1895488"/>
            <a:ext cx="3394377" cy="644011"/>
            <a:chOff x="0" y="0"/>
            <a:chExt cx="3394376" cy="644010"/>
          </a:xfrm>
        </p:grpSpPr>
        <p:sp>
          <p:nvSpPr>
            <p:cNvPr id="2002"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003" name="Clearance"/>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Clearance</a:t>
              </a:r>
            </a:p>
          </p:txBody>
        </p:sp>
      </p:grpSp>
      <p:grpSp>
        <p:nvGrpSpPr>
          <p:cNvPr id="2007" name="Rectangle 12"/>
          <p:cNvGrpSpPr/>
          <p:nvPr/>
        </p:nvGrpSpPr>
        <p:grpSpPr>
          <a:xfrm>
            <a:off x="366918" y="2644169"/>
            <a:ext cx="3394377" cy="644012"/>
            <a:chOff x="0" y="0"/>
            <a:chExt cx="3394376" cy="644010"/>
          </a:xfrm>
        </p:grpSpPr>
        <p:sp>
          <p:nvSpPr>
            <p:cNvPr id="2005"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006" name="Terrain"/>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Terrain</a:t>
              </a:r>
            </a:p>
          </p:txBody>
        </p:sp>
      </p:grpSp>
      <p:grpSp>
        <p:nvGrpSpPr>
          <p:cNvPr id="2010" name="Rectangle 13"/>
          <p:cNvGrpSpPr/>
          <p:nvPr/>
        </p:nvGrpSpPr>
        <p:grpSpPr>
          <a:xfrm>
            <a:off x="366918" y="4141532"/>
            <a:ext cx="3394377" cy="644011"/>
            <a:chOff x="0" y="0"/>
            <a:chExt cx="3394376" cy="644010"/>
          </a:xfrm>
        </p:grpSpPr>
        <p:sp>
          <p:nvSpPr>
            <p:cNvPr id="2008" name="Rectangle"/>
            <p:cNvSpPr/>
            <p:nvPr/>
          </p:nvSpPr>
          <p:spPr>
            <a:xfrm>
              <a:off x="0" y="-1"/>
              <a:ext cx="3394377" cy="644012"/>
            </a:xfrm>
            <a:prstGeom prst="rect">
              <a:avLst/>
            </a:prstGeom>
            <a:solidFill>
              <a:srgbClr val="0070C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009" name="Edges"/>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Edges</a:t>
              </a:r>
            </a:p>
          </p:txBody>
        </p:sp>
      </p:grpSp>
      <p:grpSp>
        <p:nvGrpSpPr>
          <p:cNvPr id="2013" name="Rectangle 8"/>
          <p:cNvGrpSpPr/>
          <p:nvPr/>
        </p:nvGrpSpPr>
        <p:grpSpPr>
          <a:xfrm>
            <a:off x="366918" y="3392851"/>
            <a:ext cx="3394377" cy="644011"/>
            <a:chOff x="0" y="0"/>
            <a:chExt cx="3394376" cy="644010"/>
          </a:xfrm>
        </p:grpSpPr>
        <p:sp>
          <p:nvSpPr>
            <p:cNvPr id="2011"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012" name="Pedestrians"/>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Pedestrians</a:t>
              </a:r>
            </a:p>
          </p:txBody>
        </p:sp>
      </p:grpSp>
      <p:grpSp>
        <p:nvGrpSpPr>
          <p:cNvPr id="2016" name="Rectangle 1"/>
          <p:cNvGrpSpPr/>
          <p:nvPr/>
        </p:nvGrpSpPr>
        <p:grpSpPr>
          <a:xfrm>
            <a:off x="366918" y="4890215"/>
            <a:ext cx="3394377" cy="644011"/>
            <a:chOff x="0" y="0"/>
            <a:chExt cx="3394376" cy="644010"/>
          </a:xfrm>
        </p:grpSpPr>
        <p:sp>
          <p:nvSpPr>
            <p:cNvPr id="2014"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015" name="Food and Drink"/>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Food and Drink</a:t>
              </a:r>
            </a:p>
          </p:txBody>
        </p:sp>
      </p:grpSp>
      <p:sp>
        <p:nvSpPr>
          <p:cNvPr id="2017" name="TextBox 2"/>
          <p:cNvSpPr txBox="1"/>
          <p:nvPr/>
        </p:nvSpPr>
        <p:spPr>
          <a:xfrm>
            <a:off x="4890097" y="5539506"/>
            <a:ext cx="6202357" cy="7409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lvl1pPr>
          </a:lstStyle>
          <a:p>
            <a:pPr/>
            <a:r>
              <a:t>Stay a safe distance from the edges of ramps and loading docks.</a:t>
            </a:r>
          </a:p>
        </p:txBody>
      </p:sp>
      <p:sp>
        <p:nvSpPr>
          <p:cNvPr id="2018" name="TextBox 3"/>
          <p:cNvSpPr txBox="1"/>
          <p:nvPr/>
        </p:nvSpPr>
        <p:spPr>
          <a:xfrm>
            <a:off x="4100116" y="1570321"/>
            <a:ext cx="7912814" cy="3853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200">
                <a:solidFill>
                  <a:srgbClr val="8A339C"/>
                </a:solidFill>
              </a:defRPr>
            </a:lvl1pPr>
          </a:lstStyle>
          <a:p>
            <a:pPr/>
            <a:r>
              <a:t>Edges</a:t>
            </a:r>
          </a:p>
        </p:txBody>
      </p:sp>
      <p:pic>
        <p:nvPicPr>
          <p:cNvPr id="2019" name="Picture 9" descr="Picture 9"/>
          <p:cNvPicPr>
            <a:picLocks noChangeAspect="1"/>
          </p:cNvPicPr>
          <p:nvPr/>
        </p:nvPicPr>
        <p:blipFill>
          <a:blip r:embed="rId3">
            <a:extLst/>
          </a:blip>
          <a:srcRect l="0" t="26273" r="0" b="10595"/>
          <a:stretch>
            <a:fillRect/>
          </a:stretch>
        </p:blipFill>
        <p:spPr>
          <a:xfrm>
            <a:off x="4421316" y="2109421"/>
            <a:ext cx="7252773" cy="3424805"/>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5" name="Title 1"/>
          <p:cNvSpPr txBox="1"/>
          <p:nvPr>
            <p:ph type="title"/>
          </p:nvPr>
        </p:nvSpPr>
        <p:spPr>
          <a:xfrm>
            <a:off x="83127" y="301537"/>
            <a:ext cx="8853055" cy="383217"/>
          </a:xfrm>
          <a:prstGeom prst="rect">
            <a:avLst/>
          </a:prstGeom>
        </p:spPr>
        <p:txBody>
          <a:bodyPr/>
          <a:lstStyle/>
          <a:p>
            <a:pPr/>
            <a:r>
              <a:t>Parts of a Forklift</a:t>
            </a:r>
          </a:p>
        </p:txBody>
      </p:sp>
      <p:sp>
        <p:nvSpPr>
          <p:cNvPr id="666" name="Text Placeholder 2"/>
          <p:cNvSpPr txBox="1"/>
          <p:nvPr>
            <p:ph type="body" sz="quarter" idx="1"/>
          </p:nvPr>
        </p:nvSpPr>
        <p:spPr>
          <a:prstGeom prst="rect">
            <a:avLst/>
          </a:prstGeom>
        </p:spPr>
        <p:txBody>
          <a:bodyPr/>
          <a:lstStyle/>
          <a:p>
            <a:pPr/>
            <a:r>
              <a:t>Lift Control</a:t>
            </a:r>
          </a:p>
        </p:txBody>
      </p:sp>
      <p:grpSp>
        <p:nvGrpSpPr>
          <p:cNvPr id="669" name="Group 7"/>
          <p:cNvGrpSpPr/>
          <p:nvPr/>
        </p:nvGrpSpPr>
        <p:grpSpPr>
          <a:xfrm>
            <a:off x="10298348" y="2934159"/>
            <a:ext cx="1114542" cy="1167791"/>
            <a:chOff x="0" y="0"/>
            <a:chExt cx="1114541" cy="1167790"/>
          </a:xfrm>
        </p:grpSpPr>
        <p:sp>
          <p:nvSpPr>
            <p:cNvPr id="667" name="Rectangle: Top Corners Rounded 8"/>
            <p:cNvSpPr/>
            <p:nvPr/>
          </p:nvSpPr>
          <p:spPr>
            <a:xfrm rot="5400000">
              <a:off x="-26625" y="26624"/>
              <a:ext cx="1167791" cy="1114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08" y="0"/>
                  </a:moveTo>
                  <a:lnTo>
                    <a:pt x="11292" y="0"/>
                  </a:lnTo>
                  <a:cubicBezTo>
                    <a:pt x="16985" y="0"/>
                    <a:pt x="21600" y="4835"/>
                    <a:pt x="21600" y="10800"/>
                  </a:cubicBezTo>
                  <a:lnTo>
                    <a:pt x="21600" y="21600"/>
                  </a:lnTo>
                  <a:lnTo>
                    <a:pt x="0" y="21600"/>
                  </a:lnTo>
                  <a:lnTo>
                    <a:pt x="0" y="10800"/>
                  </a:lnTo>
                  <a:cubicBezTo>
                    <a:pt x="0" y="4835"/>
                    <a:pt x="4615" y="0"/>
                    <a:pt x="10308" y="0"/>
                  </a:cubicBezTo>
                  <a:close/>
                </a:path>
              </a:pathLst>
            </a:custGeom>
            <a:solidFill>
              <a:srgbClr val="0070C0"/>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sp>
          <p:nvSpPr>
            <p:cNvPr id="668" name="Isosceles Triangle 9"/>
            <p:cNvSpPr/>
            <p:nvPr/>
          </p:nvSpPr>
          <p:spPr>
            <a:xfrm rot="5400000">
              <a:off x="445263" y="443429"/>
              <a:ext cx="517795" cy="280931"/>
            </a:xfrm>
            <a:prstGeom prst="triangle">
              <a:avLst/>
            </a:prstGeom>
            <a:solidFill>
              <a:srgbClr val="FFFFFF"/>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grpSp>
      <p:grpSp>
        <p:nvGrpSpPr>
          <p:cNvPr id="672" name="Group 3"/>
          <p:cNvGrpSpPr/>
          <p:nvPr/>
        </p:nvGrpSpPr>
        <p:grpSpPr>
          <a:xfrm>
            <a:off x="779109" y="2934159"/>
            <a:ext cx="1114543" cy="1167791"/>
            <a:chOff x="0" y="0"/>
            <a:chExt cx="1114541" cy="1167790"/>
          </a:xfrm>
        </p:grpSpPr>
        <p:sp>
          <p:nvSpPr>
            <p:cNvPr id="670" name="Rectangle: Top Corners Rounded 19"/>
            <p:cNvSpPr/>
            <p:nvPr/>
          </p:nvSpPr>
          <p:spPr>
            <a:xfrm flipH="1" rot="16200000">
              <a:off x="-26625" y="26624"/>
              <a:ext cx="1167791" cy="1114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08" y="0"/>
                  </a:moveTo>
                  <a:lnTo>
                    <a:pt x="11292" y="0"/>
                  </a:lnTo>
                  <a:cubicBezTo>
                    <a:pt x="16985" y="0"/>
                    <a:pt x="21600" y="4835"/>
                    <a:pt x="21600" y="10800"/>
                  </a:cubicBezTo>
                  <a:lnTo>
                    <a:pt x="21600" y="21600"/>
                  </a:lnTo>
                  <a:lnTo>
                    <a:pt x="0" y="21600"/>
                  </a:lnTo>
                  <a:lnTo>
                    <a:pt x="0" y="10800"/>
                  </a:lnTo>
                  <a:cubicBezTo>
                    <a:pt x="0" y="4835"/>
                    <a:pt x="4615" y="0"/>
                    <a:pt x="10308" y="0"/>
                  </a:cubicBezTo>
                  <a:close/>
                </a:path>
              </a:pathLst>
            </a:custGeom>
            <a:solidFill>
              <a:srgbClr val="0070C0"/>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sp>
          <p:nvSpPr>
            <p:cNvPr id="671" name="Isosceles Triangle 21"/>
            <p:cNvSpPr/>
            <p:nvPr/>
          </p:nvSpPr>
          <p:spPr>
            <a:xfrm flipH="1" rot="16200000">
              <a:off x="151483" y="443429"/>
              <a:ext cx="517795" cy="280930"/>
            </a:xfrm>
            <a:prstGeom prst="triangle">
              <a:avLst/>
            </a:prstGeom>
            <a:solidFill>
              <a:srgbClr val="FFFFFF"/>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grpSp>
      <p:grpSp>
        <p:nvGrpSpPr>
          <p:cNvPr id="681" name="Group 4"/>
          <p:cNvGrpSpPr/>
          <p:nvPr/>
        </p:nvGrpSpPr>
        <p:grpSpPr>
          <a:xfrm>
            <a:off x="4782527" y="5957379"/>
            <a:ext cx="2626946" cy="110171"/>
            <a:chOff x="0" y="0"/>
            <a:chExt cx="2626945" cy="110170"/>
          </a:xfrm>
        </p:grpSpPr>
        <p:sp>
          <p:nvSpPr>
            <p:cNvPr id="673" name="Oval 6"/>
            <p:cNvSpPr/>
            <p:nvPr/>
          </p:nvSpPr>
          <p:spPr>
            <a:xfrm>
              <a:off x="-1"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674" name="Oval 16"/>
            <p:cNvSpPr/>
            <p:nvPr/>
          </p:nvSpPr>
          <p:spPr>
            <a:xfrm>
              <a:off x="359538" y="-1"/>
              <a:ext cx="110171" cy="110172"/>
            </a:xfrm>
            <a:prstGeom prst="ellipse">
              <a:avLst/>
            </a:prstGeom>
            <a:solidFill>
              <a:srgbClr val="54C0E8"/>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675" name="Oval 17"/>
            <p:cNvSpPr/>
            <p:nvPr/>
          </p:nvSpPr>
          <p:spPr>
            <a:xfrm>
              <a:off x="719077"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676" name="Oval 18"/>
            <p:cNvSpPr/>
            <p:nvPr/>
          </p:nvSpPr>
          <p:spPr>
            <a:xfrm>
              <a:off x="1078616"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677" name="Oval 22"/>
            <p:cNvSpPr/>
            <p:nvPr/>
          </p:nvSpPr>
          <p:spPr>
            <a:xfrm>
              <a:off x="1438155"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678" name="Oval 23"/>
            <p:cNvSpPr/>
            <p:nvPr/>
          </p:nvSpPr>
          <p:spPr>
            <a:xfrm>
              <a:off x="1797694"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679" name="Oval 24"/>
            <p:cNvSpPr/>
            <p:nvPr/>
          </p:nvSpPr>
          <p:spPr>
            <a:xfrm>
              <a:off x="2157234"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680" name="Oval 25"/>
            <p:cNvSpPr/>
            <p:nvPr/>
          </p:nvSpPr>
          <p:spPr>
            <a:xfrm>
              <a:off x="2516775"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grpSp>
      <p:pic>
        <p:nvPicPr>
          <p:cNvPr id="682" name="Picture 27" descr="Picture 27"/>
          <p:cNvPicPr>
            <a:picLocks noChangeAspect="1"/>
          </p:cNvPicPr>
          <p:nvPr/>
        </p:nvPicPr>
        <p:blipFill>
          <a:blip r:embed="rId3">
            <a:extLst/>
          </a:blip>
          <a:stretch>
            <a:fillRect/>
          </a:stretch>
        </p:blipFill>
        <p:spPr>
          <a:xfrm>
            <a:off x="1975380" y="1915296"/>
            <a:ext cx="8226001" cy="3441601"/>
          </a:xfrm>
          <a:prstGeom prst="rect">
            <a:avLst/>
          </a:prstGeom>
          <a:ln w="12700">
            <a:miter lim="400000"/>
          </a:ln>
        </p:spPr>
      </p:pic>
      <p:sp>
        <p:nvSpPr>
          <p:cNvPr id="683" name="Arrow: Right 29"/>
          <p:cNvSpPr/>
          <p:nvPr/>
        </p:nvSpPr>
        <p:spPr>
          <a:xfrm>
            <a:off x="6690391" y="3459479"/>
            <a:ext cx="608912" cy="281830"/>
          </a:xfrm>
          <a:prstGeom prst="rightArrow">
            <a:avLst>
              <a:gd name="adj1" fmla="val 50000"/>
              <a:gd name="adj2" fmla="val 50000"/>
            </a:avLst>
          </a:prstGeom>
          <a:solidFill>
            <a:srgbClr val="FF9E18"/>
          </a:solidFill>
          <a:ln w="12700">
            <a:miter lim="400000"/>
          </a:ln>
        </p:spPr>
        <p:txBody>
          <a:bodyPr lIns="45719" rIns="45719" anchor="ctr"/>
          <a:lstStyle/>
          <a:p>
            <a:pPr algn="ctr">
              <a:defRPr sz="1000">
                <a:solidFill>
                  <a:srgbClr val="FFFFFF"/>
                </a:solidFill>
              </a:defRPr>
            </a:pPr>
          </a:p>
        </p:txBody>
      </p:sp>
      <p:sp>
        <p:nvSpPr>
          <p:cNvPr id="684" name="Rectangle 26"/>
          <p:cNvSpPr/>
          <p:nvPr/>
        </p:nvSpPr>
        <p:spPr>
          <a:xfrm>
            <a:off x="1975380" y="1915296"/>
            <a:ext cx="3995935" cy="3438145"/>
          </a:xfrm>
          <a:prstGeom prst="rect">
            <a:avLst/>
          </a:prstGeom>
          <a:solidFill>
            <a:srgbClr val="A6A6A6"/>
          </a:solidFill>
          <a:ln w="12700">
            <a:miter lim="400000"/>
          </a:ln>
        </p:spPr>
        <p:txBody>
          <a:bodyPr lIns="45719" rIns="45719" anchor="ctr"/>
          <a:lstStyle/>
          <a:p>
            <a:pPr algn="ctr">
              <a:defRPr sz="1000">
                <a:solidFill>
                  <a:srgbClr val="FFFFFF"/>
                </a:solidFill>
              </a:defRPr>
            </a:pPr>
          </a:p>
        </p:txBody>
      </p:sp>
      <p:sp>
        <p:nvSpPr>
          <p:cNvPr id="685" name="Rectangle 28"/>
          <p:cNvSpPr/>
          <p:nvPr/>
        </p:nvSpPr>
        <p:spPr>
          <a:xfrm>
            <a:off x="1990381" y="2934157"/>
            <a:ext cx="4077903" cy="1167791"/>
          </a:xfrm>
          <a:prstGeom prst="rect">
            <a:avLst/>
          </a:prstGeom>
          <a:solidFill>
            <a:srgbClr val="003860">
              <a:alpha val="80000"/>
            </a:srgbClr>
          </a:solidFill>
          <a:ln w="12700">
            <a:miter lim="400000"/>
          </a:ln>
        </p:spPr>
        <p:txBody>
          <a:bodyPr lIns="45719" rIns="45719" anchor="ctr"/>
          <a:lstStyle/>
          <a:p>
            <a:pPr algn="ctr">
              <a:defRPr sz="1000">
                <a:solidFill>
                  <a:srgbClr val="FFFFFF"/>
                </a:solidFill>
              </a:defRPr>
            </a:pPr>
          </a:p>
        </p:txBody>
      </p:sp>
      <p:sp>
        <p:nvSpPr>
          <p:cNvPr id="686" name="TextBox 31"/>
          <p:cNvSpPr txBox="1"/>
          <p:nvPr/>
        </p:nvSpPr>
        <p:spPr>
          <a:xfrm>
            <a:off x="2335530" y="3133332"/>
            <a:ext cx="3433615" cy="7409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solidFill>
                  <a:srgbClr val="FFFFFF"/>
                </a:solidFill>
              </a:defRPr>
            </a:lvl1pPr>
          </a:lstStyle>
          <a:p>
            <a:pPr/>
            <a:r>
              <a:t>The lift control operates the forks up and down.</a:t>
            </a: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3"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2024" name="Title 7"/>
          <p:cNvSpPr txBox="1"/>
          <p:nvPr>
            <p:ph type="title"/>
          </p:nvPr>
        </p:nvSpPr>
        <p:spPr>
          <a:xfrm>
            <a:off x="83127" y="301537"/>
            <a:ext cx="8853055" cy="383217"/>
          </a:xfrm>
          <a:prstGeom prst="rect">
            <a:avLst/>
          </a:prstGeom>
        </p:spPr>
        <p:txBody>
          <a:bodyPr/>
          <a:lstStyle/>
          <a:p>
            <a:pPr/>
            <a:r>
              <a:t>Rules of Travel (cont.)</a:t>
            </a:r>
          </a:p>
        </p:txBody>
      </p:sp>
      <p:sp>
        <p:nvSpPr>
          <p:cNvPr id="2025" name="Rectangle 10"/>
          <p:cNvSpPr/>
          <p:nvPr/>
        </p:nvSpPr>
        <p:spPr>
          <a:xfrm>
            <a:off x="-2" y="1570321"/>
            <a:ext cx="4054401"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2028" name="Rectangle 11"/>
          <p:cNvGrpSpPr/>
          <p:nvPr/>
        </p:nvGrpSpPr>
        <p:grpSpPr>
          <a:xfrm>
            <a:off x="366918" y="1895488"/>
            <a:ext cx="3394377" cy="644011"/>
            <a:chOff x="0" y="0"/>
            <a:chExt cx="3394376" cy="644010"/>
          </a:xfrm>
        </p:grpSpPr>
        <p:sp>
          <p:nvSpPr>
            <p:cNvPr id="2026"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027" name="Clearance"/>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Clearance</a:t>
              </a:r>
            </a:p>
          </p:txBody>
        </p:sp>
      </p:grpSp>
      <p:grpSp>
        <p:nvGrpSpPr>
          <p:cNvPr id="2031" name="Rectangle 12"/>
          <p:cNvGrpSpPr/>
          <p:nvPr/>
        </p:nvGrpSpPr>
        <p:grpSpPr>
          <a:xfrm>
            <a:off x="366918" y="2644169"/>
            <a:ext cx="3394377" cy="644012"/>
            <a:chOff x="0" y="0"/>
            <a:chExt cx="3394376" cy="644010"/>
          </a:xfrm>
        </p:grpSpPr>
        <p:sp>
          <p:nvSpPr>
            <p:cNvPr id="2029"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030" name="Terrain"/>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Terrain</a:t>
              </a:r>
            </a:p>
          </p:txBody>
        </p:sp>
      </p:grpSp>
      <p:grpSp>
        <p:nvGrpSpPr>
          <p:cNvPr id="2034" name="Rectangle 13"/>
          <p:cNvGrpSpPr/>
          <p:nvPr/>
        </p:nvGrpSpPr>
        <p:grpSpPr>
          <a:xfrm>
            <a:off x="366918" y="4141532"/>
            <a:ext cx="3394377" cy="644011"/>
            <a:chOff x="0" y="0"/>
            <a:chExt cx="3394376" cy="644010"/>
          </a:xfrm>
        </p:grpSpPr>
        <p:sp>
          <p:nvSpPr>
            <p:cNvPr id="2032"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033" name="Edges"/>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Edges</a:t>
              </a:r>
            </a:p>
          </p:txBody>
        </p:sp>
      </p:grpSp>
      <p:grpSp>
        <p:nvGrpSpPr>
          <p:cNvPr id="2037" name="Rectangle 8"/>
          <p:cNvGrpSpPr/>
          <p:nvPr/>
        </p:nvGrpSpPr>
        <p:grpSpPr>
          <a:xfrm>
            <a:off x="366918" y="3392851"/>
            <a:ext cx="3394377" cy="644011"/>
            <a:chOff x="0" y="0"/>
            <a:chExt cx="3394376" cy="644010"/>
          </a:xfrm>
        </p:grpSpPr>
        <p:sp>
          <p:nvSpPr>
            <p:cNvPr id="2035"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036" name="Pedestrians"/>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Pedestrians</a:t>
              </a:r>
            </a:p>
          </p:txBody>
        </p:sp>
      </p:grpSp>
      <p:grpSp>
        <p:nvGrpSpPr>
          <p:cNvPr id="2040" name="Rectangle 1"/>
          <p:cNvGrpSpPr/>
          <p:nvPr/>
        </p:nvGrpSpPr>
        <p:grpSpPr>
          <a:xfrm>
            <a:off x="366918" y="4890215"/>
            <a:ext cx="3394377" cy="644011"/>
            <a:chOff x="0" y="0"/>
            <a:chExt cx="3394376" cy="644010"/>
          </a:xfrm>
        </p:grpSpPr>
        <p:sp>
          <p:nvSpPr>
            <p:cNvPr id="2038" name="Rectangle"/>
            <p:cNvSpPr/>
            <p:nvPr/>
          </p:nvSpPr>
          <p:spPr>
            <a:xfrm>
              <a:off x="0" y="-1"/>
              <a:ext cx="3394377" cy="644012"/>
            </a:xfrm>
            <a:prstGeom prst="rect">
              <a:avLst/>
            </a:prstGeom>
            <a:solidFill>
              <a:srgbClr val="0070C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039" name="Food and Drink"/>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Food and Drink</a:t>
              </a:r>
            </a:p>
          </p:txBody>
        </p:sp>
      </p:grpSp>
      <p:sp>
        <p:nvSpPr>
          <p:cNvPr id="2041" name="TextBox 2"/>
          <p:cNvSpPr txBox="1"/>
          <p:nvPr/>
        </p:nvSpPr>
        <p:spPr>
          <a:xfrm>
            <a:off x="4467037" y="5539506"/>
            <a:ext cx="7156837" cy="7409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lvl1pPr>
          </a:lstStyle>
          <a:p>
            <a:pPr/>
            <a:r>
              <a:t>Don’t eat or drink while operating a forklift. These activities create a distraction that could cause an accident.</a:t>
            </a:r>
          </a:p>
        </p:txBody>
      </p:sp>
      <p:sp>
        <p:nvSpPr>
          <p:cNvPr id="2042" name="TextBox 3"/>
          <p:cNvSpPr txBox="1"/>
          <p:nvPr/>
        </p:nvSpPr>
        <p:spPr>
          <a:xfrm>
            <a:off x="4100116" y="1570321"/>
            <a:ext cx="7912814" cy="3853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200">
                <a:solidFill>
                  <a:srgbClr val="8A339C"/>
                </a:solidFill>
              </a:defRPr>
            </a:lvl1pPr>
          </a:lstStyle>
          <a:p>
            <a:pPr/>
            <a:r>
              <a:t>Food and Drink</a:t>
            </a:r>
          </a:p>
        </p:txBody>
      </p:sp>
      <p:pic>
        <p:nvPicPr>
          <p:cNvPr id="2043" name="Picture 4" descr="Picture 4"/>
          <p:cNvPicPr>
            <a:picLocks noChangeAspect="1"/>
          </p:cNvPicPr>
          <p:nvPr/>
        </p:nvPicPr>
        <p:blipFill>
          <a:blip r:embed="rId3">
            <a:extLst/>
          </a:blip>
          <a:srcRect l="5891" t="12460" r="0" b="20838"/>
          <a:stretch>
            <a:fillRect/>
          </a:stretch>
        </p:blipFill>
        <p:spPr>
          <a:xfrm>
            <a:off x="4421316" y="2109421"/>
            <a:ext cx="7252773" cy="3424805"/>
          </a:xfrm>
          <a:prstGeom prst="rect">
            <a:avLst/>
          </a:prstGeom>
          <a:ln w="12700">
            <a:miter lim="400000"/>
          </a:ln>
        </p:spPr>
      </p:pic>
      <p:pic>
        <p:nvPicPr>
          <p:cNvPr id="2044" name="Picture 6" descr="Picture 6"/>
          <p:cNvPicPr>
            <a:picLocks noChangeAspect="1"/>
          </p:cNvPicPr>
          <p:nvPr/>
        </p:nvPicPr>
        <p:blipFill>
          <a:blip r:embed="rId4">
            <a:extLst/>
          </a:blip>
          <a:srcRect l="0" t="0" r="0" b="8693"/>
          <a:stretch>
            <a:fillRect/>
          </a:stretch>
        </p:blipFill>
        <p:spPr>
          <a:xfrm>
            <a:off x="4421316" y="2108526"/>
            <a:ext cx="7244827" cy="3424805"/>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8" name="Title 1"/>
          <p:cNvSpPr txBox="1"/>
          <p:nvPr>
            <p:ph type="title"/>
          </p:nvPr>
        </p:nvSpPr>
        <p:spPr>
          <a:xfrm>
            <a:off x="83127" y="301537"/>
            <a:ext cx="8853055" cy="383217"/>
          </a:xfrm>
          <a:prstGeom prst="rect">
            <a:avLst/>
          </a:prstGeom>
        </p:spPr>
        <p:txBody>
          <a:bodyPr/>
          <a:lstStyle/>
          <a:p>
            <a:pPr/>
            <a:r>
              <a:t>Docks</a:t>
            </a:r>
          </a:p>
        </p:txBody>
      </p:sp>
      <p:pic>
        <p:nvPicPr>
          <p:cNvPr id="2049" name="Picture 4" descr="Picture 4"/>
          <p:cNvPicPr>
            <a:picLocks noChangeAspect="1"/>
          </p:cNvPicPr>
          <p:nvPr/>
        </p:nvPicPr>
        <p:blipFill>
          <a:blip r:embed="rId3">
            <a:extLst/>
          </a:blip>
          <a:stretch>
            <a:fillRect/>
          </a:stretch>
        </p:blipFill>
        <p:spPr>
          <a:xfrm>
            <a:off x="1224" y="754776"/>
            <a:ext cx="12189553" cy="4410611"/>
          </a:xfrm>
          <a:prstGeom prst="rect">
            <a:avLst/>
          </a:prstGeom>
          <a:ln w="12700">
            <a:miter lim="400000"/>
          </a:ln>
        </p:spPr>
      </p:pic>
      <p:sp>
        <p:nvSpPr>
          <p:cNvPr id="2050" name="Rectangle 5"/>
          <p:cNvSpPr/>
          <p:nvPr/>
        </p:nvSpPr>
        <p:spPr>
          <a:xfrm>
            <a:off x="3540866" y="4416357"/>
            <a:ext cx="5223755" cy="1686867"/>
          </a:xfrm>
          <a:prstGeom prst="rect">
            <a:avLst/>
          </a:prstGeom>
          <a:solidFill>
            <a:srgbClr val="404040"/>
          </a:solidFill>
          <a:ln w="12700">
            <a:miter lim="400000"/>
          </a:ln>
        </p:spPr>
        <p:txBody>
          <a:bodyPr lIns="45719" rIns="45719" anchor="ctr"/>
          <a:lstStyle/>
          <a:p>
            <a:pPr algn="ctr">
              <a:defRPr sz="1000">
                <a:solidFill>
                  <a:srgbClr val="FFFFFF"/>
                </a:solidFill>
              </a:defRPr>
            </a:pPr>
          </a:p>
        </p:txBody>
      </p:sp>
      <p:sp>
        <p:nvSpPr>
          <p:cNvPr id="2051" name="Text Placeholder 2"/>
          <p:cNvSpPr txBox="1"/>
          <p:nvPr>
            <p:ph type="body" sz="quarter" idx="1"/>
          </p:nvPr>
        </p:nvSpPr>
        <p:spPr>
          <a:xfrm>
            <a:off x="3733420" y="4604639"/>
            <a:ext cx="2152435" cy="1475518"/>
          </a:xfrm>
          <a:prstGeom prst="rect">
            <a:avLst/>
          </a:prstGeom>
        </p:spPr>
        <p:txBody>
          <a:bodyPr/>
          <a:lstStyle>
            <a:lvl1pPr marL="0" indent="115970">
              <a:buSzTx/>
              <a:buNone/>
              <a:defRPr>
                <a:solidFill>
                  <a:srgbClr val="FFFFFF"/>
                </a:solidFill>
              </a:defRPr>
            </a:lvl1pPr>
          </a:lstStyle>
          <a:p>
            <a:pPr/>
            <a:r>
              <a:t>Check:</a:t>
            </a:r>
          </a:p>
        </p:txBody>
      </p:sp>
      <p:sp>
        <p:nvSpPr>
          <p:cNvPr id="2052" name="Text Placeholder 2"/>
          <p:cNvSpPr txBox="1"/>
          <p:nvPr/>
        </p:nvSpPr>
        <p:spPr>
          <a:xfrm>
            <a:off x="6194225" y="5022853"/>
            <a:ext cx="2060994" cy="88519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74320" indent="-158348" defTabSz="913554">
              <a:lnSpc>
                <a:spcPts val="2500"/>
              </a:lnSpc>
              <a:spcBef>
                <a:spcPts val="1200"/>
              </a:spcBef>
              <a:buSzPct val="100000"/>
              <a:buFont typeface="Arial"/>
              <a:buChar char="•"/>
              <a:defRPr sz="2200">
                <a:solidFill>
                  <a:srgbClr val="FFFFFF"/>
                </a:solidFill>
              </a:defRPr>
            </a:pPr>
            <a:r>
              <a:t>Trailer wheels</a:t>
            </a:r>
          </a:p>
          <a:p>
            <a:pPr marL="274320" indent="-158348" defTabSz="913554">
              <a:lnSpc>
                <a:spcPts val="2500"/>
              </a:lnSpc>
              <a:spcBef>
                <a:spcPts val="1200"/>
              </a:spcBef>
              <a:buSzPct val="100000"/>
              <a:buFont typeface="Arial"/>
              <a:buChar char="•"/>
              <a:defRPr sz="2200">
                <a:solidFill>
                  <a:srgbClr val="FFFFFF"/>
                </a:solidFill>
              </a:defRPr>
            </a:pPr>
            <a:r>
              <a:t>Trailer nose</a:t>
            </a:r>
          </a:p>
        </p:txBody>
      </p:sp>
      <p:sp>
        <p:nvSpPr>
          <p:cNvPr id="2053" name="Text Placeholder 2"/>
          <p:cNvSpPr txBox="1"/>
          <p:nvPr/>
        </p:nvSpPr>
        <p:spPr>
          <a:xfrm>
            <a:off x="4174114" y="5019314"/>
            <a:ext cx="2060995" cy="88519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74320" indent="-158348" defTabSz="913554">
              <a:lnSpc>
                <a:spcPts val="2500"/>
              </a:lnSpc>
              <a:spcBef>
                <a:spcPts val="1200"/>
              </a:spcBef>
              <a:buSzPct val="100000"/>
              <a:buFont typeface="Arial"/>
              <a:buChar char="•"/>
              <a:defRPr sz="2200">
                <a:solidFill>
                  <a:srgbClr val="FFFFFF"/>
                </a:solidFill>
              </a:defRPr>
            </a:pPr>
            <a:r>
              <a:t>Plates</a:t>
            </a:r>
          </a:p>
          <a:p>
            <a:pPr marL="274320" indent="-158348" defTabSz="913554">
              <a:lnSpc>
                <a:spcPts val="2500"/>
              </a:lnSpc>
              <a:spcBef>
                <a:spcPts val="1200"/>
              </a:spcBef>
              <a:buSzPct val="100000"/>
              <a:buFont typeface="Arial"/>
              <a:buChar char="•"/>
              <a:defRPr sz="2200">
                <a:solidFill>
                  <a:srgbClr val="FFFFFF"/>
                </a:solidFill>
              </a:defRPr>
            </a:pPr>
            <a:r>
              <a:t>Trailer floor</a:t>
            </a: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7"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2058" name="Title 7"/>
          <p:cNvSpPr txBox="1"/>
          <p:nvPr>
            <p:ph type="title"/>
          </p:nvPr>
        </p:nvSpPr>
        <p:spPr>
          <a:xfrm>
            <a:off x="83127" y="301537"/>
            <a:ext cx="8853055" cy="383217"/>
          </a:xfrm>
          <a:prstGeom prst="rect">
            <a:avLst/>
          </a:prstGeom>
        </p:spPr>
        <p:txBody>
          <a:bodyPr/>
          <a:lstStyle/>
          <a:p>
            <a:pPr/>
            <a:r>
              <a:t>Ramps and Railroad Tracks</a:t>
            </a:r>
          </a:p>
        </p:txBody>
      </p:sp>
      <p:sp>
        <p:nvSpPr>
          <p:cNvPr id="2059" name="Rectangle 10"/>
          <p:cNvSpPr/>
          <p:nvPr/>
        </p:nvSpPr>
        <p:spPr>
          <a:xfrm>
            <a:off x="-2" y="1570321"/>
            <a:ext cx="4054401"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2062" name="Rectangle 11"/>
          <p:cNvGrpSpPr/>
          <p:nvPr/>
        </p:nvGrpSpPr>
        <p:grpSpPr>
          <a:xfrm>
            <a:off x="366918" y="1895488"/>
            <a:ext cx="3394377" cy="644011"/>
            <a:chOff x="0" y="0"/>
            <a:chExt cx="3394376" cy="644010"/>
          </a:xfrm>
        </p:grpSpPr>
        <p:sp>
          <p:nvSpPr>
            <p:cNvPr id="2060"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061" name="Don't Turn on Grades"/>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Don't Turn on Grades</a:t>
              </a:r>
            </a:p>
          </p:txBody>
        </p:sp>
      </p:grpSp>
      <p:grpSp>
        <p:nvGrpSpPr>
          <p:cNvPr id="2065" name="Rectangle 12"/>
          <p:cNvGrpSpPr/>
          <p:nvPr/>
        </p:nvGrpSpPr>
        <p:grpSpPr>
          <a:xfrm>
            <a:off x="366918" y="2644169"/>
            <a:ext cx="3394377" cy="644012"/>
            <a:chOff x="0" y="0"/>
            <a:chExt cx="3394376" cy="644010"/>
          </a:xfrm>
        </p:grpSpPr>
        <p:sp>
          <p:nvSpPr>
            <p:cNvPr id="2063"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064" name="Face Load Uphill"/>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Face Load Uphill</a:t>
              </a:r>
            </a:p>
          </p:txBody>
        </p:sp>
      </p:grpSp>
      <p:grpSp>
        <p:nvGrpSpPr>
          <p:cNvPr id="2068" name="Rectangle 13"/>
          <p:cNvGrpSpPr/>
          <p:nvPr/>
        </p:nvGrpSpPr>
        <p:grpSpPr>
          <a:xfrm>
            <a:off x="366918" y="4141532"/>
            <a:ext cx="3394377" cy="644011"/>
            <a:chOff x="0" y="0"/>
            <a:chExt cx="3394376" cy="644010"/>
          </a:xfrm>
        </p:grpSpPr>
        <p:sp>
          <p:nvSpPr>
            <p:cNvPr id="2066"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067" name="Cross Tracks Diagonally"/>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Cross Tracks Diagonally</a:t>
              </a:r>
            </a:p>
          </p:txBody>
        </p:sp>
      </p:grpSp>
      <p:grpSp>
        <p:nvGrpSpPr>
          <p:cNvPr id="2071" name="Rectangle 8"/>
          <p:cNvGrpSpPr/>
          <p:nvPr/>
        </p:nvGrpSpPr>
        <p:grpSpPr>
          <a:xfrm>
            <a:off x="366918" y="3392851"/>
            <a:ext cx="3394377" cy="644011"/>
            <a:chOff x="0" y="0"/>
            <a:chExt cx="3394376" cy="644010"/>
          </a:xfrm>
        </p:grpSpPr>
        <p:sp>
          <p:nvSpPr>
            <p:cNvPr id="2069"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070" name="Go Slowly"/>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Go Slowly</a:t>
              </a:r>
            </a:p>
          </p:txBody>
        </p:sp>
      </p:grpSp>
      <p:grpSp>
        <p:nvGrpSpPr>
          <p:cNvPr id="2074" name="Rectangle 1"/>
          <p:cNvGrpSpPr/>
          <p:nvPr/>
        </p:nvGrpSpPr>
        <p:grpSpPr>
          <a:xfrm>
            <a:off x="366918" y="4890215"/>
            <a:ext cx="3394377" cy="644011"/>
            <a:chOff x="0" y="0"/>
            <a:chExt cx="3394376" cy="644010"/>
          </a:xfrm>
        </p:grpSpPr>
        <p:sp>
          <p:nvSpPr>
            <p:cNvPr id="2072"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073" name="Park Away from Tracks"/>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Park Away from Tracks</a:t>
              </a:r>
            </a:p>
          </p:txBody>
        </p:sp>
      </p:grpSp>
      <p:sp>
        <p:nvSpPr>
          <p:cNvPr id="2075" name="TextBox 2"/>
          <p:cNvSpPr txBox="1"/>
          <p:nvPr/>
        </p:nvSpPr>
        <p:spPr>
          <a:xfrm>
            <a:off x="4467037" y="5548624"/>
            <a:ext cx="7156837" cy="7409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lvl1pPr>
          </a:lstStyle>
          <a:p>
            <a:pPr/>
            <a:r>
              <a:t>When traveling on ramps or near railroad tracks, there are several safety guidelines you should follow. </a:t>
            </a:r>
          </a:p>
        </p:txBody>
      </p:sp>
      <p:pic>
        <p:nvPicPr>
          <p:cNvPr id="2076" name="Picture 5" descr="Picture 5"/>
          <p:cNvPicPr>
            <a:picLocks noChangeAspect="1"/>
          </p:cNvPicPr>
          <p:nvPr/>
        </p:nvPicPr>
        <p:blipFill>
          <a:blip r:embed="rId3">
            <a:extLst/>
          </a:blip>
          <a:srcRect l="4582" t="8279" r="0" b="6136"/>
          <a:stretch>
            <a:fillRect/>
          </a:stretch>
        </p:blipFill>
        <p:spPr>
          <a:xfrm>
            <a:off x="4421316" y="1567140"/>
            <a:ext cx="7274336" cy="3966007"/>
          </a:xfrm>
          <a:prstGeom prst="rect">
            <a:avLst/>
          </a:prstGeom>
          <a:ln w="12700">
            <a:miter lim="400000"/>
          </a:ln>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0"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2081" name="Title 7"/>
          <p:cNvSpPr txBox="1"/>
          <p:nvPr>
            <p:ph type="title"/>
          </p:nvPr>
        </p:nvSpPr>
        <p:spPr>
          <a:xfrm>
            <a:off x="83127" y="301537"/>
            <a:ext cx="8853055" cy="383217"/>
          </a:xfrm>
          <a:prstGeom prst="rect">
            <a:avLst/>
          </a:prstGeom>
        </p:spPr>
        <p:txBody>
          <a:bodyPr/>
          <a:lstStyle/>
          <a:p>
            <a:pPr/>
            <a:r>
              <a:t>Ramps and Railroad Tracks</a:t>
            </a:r>
          </a:p>
        </p:txBody>
      </p:sp>
      <p:sp>
        <p:nvSpPr>
          <p:cNvPr id="2082" name="Rectangle 10"/>
          <p:cNvSpPr/>
          <p:nvPr/>
        </p:nvSpPr>
        <p:spPr>
          <a:xfrm>
            <a:off x="-2" y="1570321"/>
            <a:ext cx="4054401"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2085" name="Rectangle 11"/>
          <p:cNvGrpSpPr/>
          <p:nvPr/>
        </p:nvGrpSpPr>
        <p:grpSpPr>
          <a:xfrm>
            <a:off x="366918" y="1895488"/>
            <a:ext cx="3394377" cy="644011"/>
            <a:chOff x="0" y="0"/>
            <a:chExt cx="3394376" cy="644010"/>
          </a:xfrm>
        </p:grpSpPr>
        <p:sp>
          <p:nvSpPr>
            <p:cNvPr id="2083" name="Rectangle"/>
            <p:cNvSpPr/>
            <p:nvPr/>
          </p:nvSpPr>
          <p:spPr>
            <a:xfrm>
              <a:off x="0" y="-1"/>
              <a:ext cx="3394377" cy="644012"/>
            </a:xfrm>
            <a:prstGeom prst="rect">
              <a:avLst/>
            </a:prstGeom>
            <a:solidFill>
              <a:srgbClr val="0070C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084" name="Don't Turn on Grades"/>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Don't Turn on Grades</a:t>
              </a:r>
            </a:p>
          </p:txBody>
        </p:sp>
      </p:grpSp>
      <p:grpSp>
        <p:nvGrpSpPr>
          <p:cNvPr id="2088" name="Rectangle 12"/>
          <p:cNvGrpSpPr/>
          <p:nvPr/>
        </p:nvGrpSpPr>
        <p:grpSpPr>
          <a:xfrm>
            <a:off x="366918" y="2644169"/>
            <a:ext cx="3394377" cy="644012"/>
            <a:chOff x="0" y="0"/>
            <a:chExt cx="3394376" cy="644010"/>
          </a:xfrm>
        </p:grpSpPr>
        <p:sp>
          <p:nvSpPr>
            <p:cNvPr id="2086"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087" name="Face Load Uphill"/>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Face Load Uphill</a:t>
              </a:r>
            </a:p>
          </p:txBody>
        </p:sp>
      </p:grpSp>
      <p:grpSp>
        <p:nvGrpSpPr>
          <p:cNvPr id="2091" name="Rectangle 13"/>
          <p:cNvGrpSpPr/>
          <p:nvPr/>
        </p:nvGrpSpPr>
        <p:grpSpPr>
          <a:xfrm>
            <a:off x="366918" y="4141532"/>
            <a:ext cx="3394377" cy="644011"/>
            <a:chOff x="0" y="0"/>
            <a:chExt cx="3394376" cy="644010"/>
          </a:xfrm>
        </p:grpSpPr>
        <p:sp>
          <p:nvSpPr>
            <p:cNvPr id="2089"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090" name="Cross Tracks Diagonally"/>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Cross Tracks Diagonally</a:t>
              </a:r>
            </a:p>
          </p:txBody>
        </p:sp>
      </p:grpSp>
      <p:grpSp>
        <p:nvGrpSpPr>
          <p:cNvPr id="2094" name="Rectangle 8"/>
          <p:cNvGrpSpPr/>
          <p:nvPr/>
        </p:nvGrpSpPr>
        <p:grpSpPr>
          <a:xfrm>
            <a:off x="366918" y="3392851"/>
            <a:ext cx="3394377" cy="644011"/>
            <a:chOff x="0" y="0"/>
            <a:chExt cx="3394376" cy="644010"/>
          </a:xfrm>
        </p:grpSpPr>
        <p:sp>
          <p:nvSpPr>
            <p:cNvPr id="2092"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093" name="Go Slowly"/>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Go Slowly</a:t>
              </a:r>
            </a:p>
          </p:txBody>
        </p:sp>
      </p:grpSp>
      <p:grpSp>
        <p:nvGrpSpPr>
          <p:cNvPr id="2097" name="Rectangle 1"/>
          <p:cNvGrpSpPr/>
          <p:nvPr/>
        </p:nvGrpSpPr>
        <p:grpSpPr>
          <a:xfrm>
            <a:off x="366918" y="4890215"/>
            <a:ext cx="3394377" cy="644011"/>
            <a:chOff x="0" y="0"/>
            <a:chExt cx="3394376" cy="644010"/>
          </a:xfrm>
        </p:grpSpPr>
        <p:sp>
          <p:nvSpPr>
            <p:cNvPr id="2095"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096" name="Park Away from Tracks"/>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Park Away from Tracks</a:t>
              </a:r>
            </a:p>
          </p:txBody>
        </p:sp>
      </p:grpSp>
      <p:sp>
        <p:nvSpPr>
          <p:cNvPr id="2098" name="TextBox 2"/>
          <p:cNvSpPr txBox="1"/>
          <p:nvPr/>
        </p:nvSpPr>
        <p:spPr>
          <a:xfrm>
            <a:off x="4467037" y="5733450"/>
            <a:ext cx="7156837" cy="3853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lvl1pPr>
          </a:lstStyle>
          <a:p>
            <a:pPr/>
            <a:r>
              <a:t>Don’t make turns on a ramp or hill.</a:t>
            </a:r>
          </a:p>
        </p:txBody>
      </p:sp>
      <p:sp>
        <p:nvSpPr>
          <p:cNvPr id="2099" name="TextBox 3"/>
          <p:cNvSpPr txBox="1"/>
          <p:nvPr/>
        </p:nvSpPr>
        <p:spPr>
          <a:xfrm>
            <a:off x="4100116" y="1570321"/>
            <a:ext cx="7912814" cy="3853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200">
                <a:solidFill>
                  <a:srgbClr val="8A339C"/>
                </a:solidFill>
              </a:defRPr>
            </a:lvl1pPr>
          </a:lstStyle>
          <a:p>
            <a:pPr/>
            <a:r>
              <a:t>Don't Turn on Grades</a:t>
            </a:r>
          </a:p>
        </p:txBody>
      </p:sp>
      <p:pic>
        <p:nvPicPr>
          <p:cNvPr id="2100" name="Picture 9" descr="Picture 9"/>
          <p:cNvPicPr>
            <a:picLocks noChangeAspect="1"/>
          </p:cNvPicPr>
          <p:nvPr/>
        </p:nvPicPr>
        <p:blipFill>
          <a:blip r:embed="rId3">
            <a:extLst/>
          </a:blip>
          <a:stretch>
            <a:fillRect/>
          </a:stretch>
        </p:blipFill>
        <p:spPr>
          <a:xfrm>
            <a:off x="6082165" y="2104839"/>
            <a:ext cx="3952640" cy="3444621"/>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4"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2105" name="Title 7"/>
          <p:cNvSpPr txBox="1"/>
          <p:nvPr>
            <p:ph type="title"/>
          </p:nvPr>
        </p:nvSpPr>
        <p:spPr>
          <a:xfrm>
            <a:off x="83127" y="301537"/>
            <a:ext cx="8853055" cy="383217"/>
          </a:xfrm>
          <a:prstGeom prst="rect">
            <a:avLst/>
          </a:prstGeom>
        </p:spPr>
        <p:txBody>
          <a:bodyPr/>
          <a:lstStyle/>
          <a:p>
            <a:pPr/>
            <a:r>
              <a:t>Ramps and Railroad Tracks</a:t>
            </a:r>
          </a:p>
        </p:txBody>
      </p:sp>
      <p:sp>
        <p:nvSpPr>
          <p:cNvPr id="2106" name="Rectangle 10"/>
          <p:cNvSpPr/>
          <p:nvPr/>
        </p:nvSpPr>
        <p:spPr>
          <a:xfrm>
            <a:off x="-2" y="1570321"/>
            <a:ext cx="4054401"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2109" name="Rectangle 11"/>
          <p:cNvGrpSpPr/>
          <p:nvPr/>
        </p:nvGrpSpPr>
        <p:grpSpPr>
          <a:xfrm>
            <a:off x="366918" y="1895488"/>
            <a:ext cx="3394377" cy="644011"/>
            <a:chOff x="0" y="0"/>
            <a:chExt cx="3394376" cy="644010"/>
          </a:xfrm>
        </p:grpSpPr>
        <p:sp>
          <p:nvSpPr>
            <p:cNvPr id="2107"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108" name="Don't Turn on Grades"/>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Don't Turn on Grades</a:t>
              </a:r>
            </a:p>
          </p:txBody>
        </p:sp>
      </p:grpSp>
      <p:grpSp>
        <p:nvGrpSpPr>
          <p:cNvPr id="2112" name="Rectangle 12"/>
          <p:cNvGrpSpPr/>
          <p:nvPr/>
        </p:nvGrpSpPr>
        <p:grpSpPr>
          <a:xfrm>
            <a:off x="366918" y="2644169"/>
            <a:ext cx="3394377" cy="644012"/>
            <a:chOff x="0" y="0"/>
            <a:chExt cx="3394376" cy="644010"/>
          </a:xfrm>
        </p:grpSpPr>
        <p:sp>
          <p:nvSpPr>
            <p:cNvPr id="2110" name="Rectangle"/>
            <p:cNvSpPr/>
            <p:nvPr/>
          </p:nvSpPr>
          <p:spPr>
            <a:xfrm>
              <a:off x="0" y="-1"/>
              <a:ext cx="3394377" cy="644012"/>
            </a:xfrm>
            <a:prstGeom prst="rect">
              <a:avLst/>
            </a:prstGeom>
            <a:solidFill>
              <a:srgbClr val="0070C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111" name="Face Load Uphill"/>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Face Load Uphill</a:t>
              </a:r>
            </a:p>
          </p:txBody>
        </p:sp>
      </p:grpSp>
      <p:grpSp>
        <p:nvGrpSpPr>
          <p:cNvPr id="2115" name="Rectangle 13"/>
          <p:cNvGrpSpPr/>
          <p:nvPr/>
        </p:nvGrpSpPr>
        <p:grpSpPr>
          <a:xfrm>
            <a:off x="366918" y="4141532"/>
            <a:ext cx="3394377" cy="644011"/>
            <a:chOff x="0" y="0"/>
            <a:chExt cx="3394376" cy="644010"/>
          </a:xfrm>
        </p:grpSpPr>
        <p:sp>
          <p:nvSpPr>
            <p:cNvPr id="2113"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114" name="Cross Tracks Diagonally"/>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Cross Tracks Diagonally</a:t>
              </a:r>
            </a:p>
          </p:txBody>
        </p:sp>
      </p:grpSp>
      <p:grpSp>
        <p:nvGrpSpPr>
          <p:cNvPr id="2118" name="Rectangle 8"/>
          <p:cNvGrpSpPr/>
          <p:nvPr/>
        </p:nvGrpSpPr>
        <p:grpSpPr>
          <a:xfrm>
            <a:off x="366918" y="3392851"/>
            <a:ext cx="3394377" cy="644011"/>
            <a:chOff x="0" y="0"/>
            <a:chExt cx="3394376" cy="644010"/>
          </a:xfrm>
        </p:grpSpPr>
        <p:sp>
          <p:nvSpPr>
            <p:cNvPr id="2116"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117" name="Go Slowly"/>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Go Slowly</a:t>
              </a:r>
            </a:p>
          </p:txBody>
        </p:sp>
      </p:grpSp>
      <p:grpSp>
        <p:nvGrpSpPr>
          <p:cNvPr id="2121" name="Rectangle 1"/>
          <p:cNvGrpSpPr/>
          <p:nvPr/>
        </p:nvGrpSpPr>
        <p:grpSpPr>
          <a:xfrm>
            <a:off x="366918" y="4890215"/>
            <a:ext cx="3394377" cy="644011"/>
            <a:chOff x="0" y="0"/>
            <a:chExt cx="3394376" cy="644010"/>
          </a:xfrm>
        </p:grpSpPr>
        <p:sp>
          <p:nvSpPr>
            <p:cNvPr id="2119"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120" name="Park Away from Tracks"/>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Park Away from Tracks</a:t>
              </a:r>
            </a:p>
          </p:txBody>
        </p:sp>
      </p:grpSp>
      <p:sp>
        <p:nvSpPr>
          <p:cNvPr id="2122" name="TextBox 2"/>
          <p:cNvSpPr txBox="1"/>
          <p:nvPr/>
        </p:nvSpPr>
        <p:spPr>
          <a:xfrm>
            <a:off x="4977639" y="5237333"/>
            <a:ext cx="6315490" cy="10965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lvl1pPr>
          </a:lstStyle>
          <a:p>
            <a:pPr/>
            <a:r>
              <a:t>Keep the load facing upward on a ramp or hill. This keeps the combined center of gravity near the center of the stability triangle.</a:t>
            </a:r>
          </a:p>
        </p:txBody>
      </p:sp>
      <p:sp>
        <p:nvSpPr>
          <p:cNvPr id="2123" name="TextBox 3"/>
          <p:cNvSpPr txBox="1"/>
          <p:nvPr/>
        </p:nvSpPr>
        <p:spPr>
          <a:xfrm>
            <a:off x="4100116" y="1570321"/>
            <a:ext cx="7912814" cy="3853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200">
                <a:solidFill>
                  <a:srgbClr val="8A339C"/>
                </a:solidFill>
              </a:defRPr>
            </a:lvl1pPr>
          </a:lstStyle>
          <a:p>
            <a:pPr/>
            <a:r>
              <a:t>Face Load Uphill</a:t>
            </a:r>
          </a:p>
        </p:txBody>
      </p:sp>
      <p:pic>
        <p:nvPicPr>
          <p:cNvPr id="2124" name="Picture 6" descr="Picture 6"/>
          <p:cNvPicPr>
            <a:picLocks noChangeAspect="1"/>
          </p:cNvPicPr>
          <p:nvPr/>
        </p:nvPicPr>
        <p:blipFill>
          <a:blip r:embed="rId3">
            <a:extLst/>
          </a:blip>
          <a:stretch>
            <a:fillRect/>
          </a:stretch>
        </p:blipFill>
        <p:spPr>
          <a:xfrm>
            <a:off x="6345492" y="2104839"/>
            <a:ext cx="3579784" cy="3129497"/>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8"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2129" name="Title 7"/>
          <p:cNvSpPr txBox="1"/>
          <p:nvPr>
            <p:ph type="title"/>
          </p:nvPr>
        </p:nvSpPr>
        <p:spPr>
          <a:xfrm>
            <a:off x="83127" y="301537"/>
            <a:ext cx="8853055" cy="383217"/>
          </a:xfrm>
          <a:prstGeom prst="rect">
            <a:avLst/>
          </a:prstGeom>
        </p:spPr>
        <p:txBody>
          <a:bodyPr/>
          <a:lstStyle/>
          <a:p>
            <a:pPr/>
            <a:r>
              <a:t>Ramps and Railroad Tracks</a:t>
            </a:r>
          </a:p>
        </p:txBody>
      </p:sp>
      <p:sp>
        <p:nvSpPr>
          <p:cNvPr id="2130" name="Rectangle 10"/>
          <p:cNvSpPr/>
          <p:nvPr/>
        </p:nvSpPr>
        <p:spPr>
          <a:xfrm>
            <a:off x="-2" y="1570321"/>
            <a:ext cx="4054401"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2133" name="Rectangle 11"/>
          <p:cNvGrpSpPr/>
          <p:nvPr/>
        </p:nvGrpSpPr>
        <p:grpSpPr>
          <a:xfrm>
            <a:off x="366918" y="1895488"/>
            <a:ext cx="3394377" cy="644011"/>
            <a:chOff x="0" y="0"/>
            <a:chExt cx="3394376" cy="644010"/>
          </a:xfrm>
        </p:grpSpPr>
        <p:sp>
          <p:nvSpPr>
            <p:cNvPr id="2131"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132" name="Don't Turn on Grades"/>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Don't Turn on Grades</a:t>
              </a:r>
            </a:p>
          </p:txBody>
        </p:sp>
      </p:grpSp>
      <p:grpSp>
        <p:nvGrpSpPr>
          <p:cNvPr id="2136" name="Rectangle 12"/>
          <p:cNvGrpSpPr/>
          <p:nvPr/>
        </p:nvGrpSpPr>
        <p:grpSpPr>
          <a:xfrm>
            <a:off x="366918" y="2644169"/>
            <a:ext cx="3394377" cy="644012"/>
            <a:chOff x="0" y="0"/>
            <a:chExt cx="3394376" cy="644010"/>
          </a:xfrm>
        </p:grpSpPr>
        <p:sp>
          <p:nvSpPr>
            <p:cNvPr id="2134"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135" name="Face Load Uphill"/>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Face Load Uphill</a:t>
              </a:r>
            </a:p>
          </p:txBody>
        </p:sp>
      </p:grpSp>
      <p:grpSp>
        <p:nvGrpSpPr>
          <p:cNvPr id="2139" name="Rectangle 13"/>
          <p:cNvGrpSpPr/>
          <p:nvPr/>
        </p:nvGrpSpPr>
        <p:grpSpPr>
          <a:xfrm>
            <a:off x="366918" y="4141532"/>
            <a:ext cx="3394377" cy="644011"/>
            <a:chOff x="0" y="0"/>
            <a:chExt cx="3394376" cy="644010"/>
          </a:xfrm>
        </p:grpSpPr>
        <p:sp>
          <p:nvSpPr>
            <p:cNvPr id="2137"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138" name="Cross Tracks Diagonally"/>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Cross Tracks Diagonally</a:t>
              </a:r>
            </a:p>
          </p:txBody>
        </p:sp>
      </p:grpSp>
      <p:grpSp>
        <p:nvGrpSpPr>
          <p:cNvPr id="2142" name="Rectangle 8"/>
          <p:cNvGrpSpPr/>
          <p:nvPr/>
        </p:nvGrpSpPr>
        <p:grpSpPr>
          <a:xfrm>
            <a:off x="366918" y="3392851"/>
            <a:ext cx="3394377" cy="644011"/>
            <a:chOff x="0" y="0"/>
            <a:chExt cx="3394376" cy="644010"/>
          </a:xfrm>
        </p:grpSpPr>
        <p:sp>
          <p:nvSpPr>
            <p:cNvPr id="2140" name="Rectangle"/>
            <p:cNvSpPr/>
            <p:nvPr/>
          </p:nvSpPr>
          <p:spPr>
            <a:xfrm>
              <a:off x="0" y="-1"/>
              <a:ext cx="3394377" cy="644012"/>
            </a:xfrm>
            <a:prstGeom prst="rect">
              <a:avLst/>
            </a:prstGeom>
            <a:solidFill>
              <a:srgbClr val="0070C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141" name="Go Slowly"/>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Go Slowly</a:t>
              </a:r>
            </a:p>
          </p:txBody>
        </p:sp>
      </p:grpSp>
      <p:grpSp>
        <p:nvGrpSpPr>
          <p:cNvPr id="2145" name="Rectangle 1"/>
          <p:cNvGrpSpPr/>
          <p:nvPr/>
        </p:nvGrpSpPr>
        <p:grpSpPr>
          <a:xfrm>
            <a:off x="366918" y="4890215"/>
            <a:ext cx="3394377" cy="644011"/>
            <a:chOff x="0" y="0"/>
            <a:chExt cx="3394376" cy="644010"/>
          </a:xfrm>
        </p:grpSpPr>
        <p:sp>
          <p:nvSpPr>
            <p:cNvPr id="2143"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144" name="Park Away from Tracks"/>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Park Away from Tracks</a:t>
              </a:r>
            </a:p>
          </p:txBody>
        </p:sp>
      </p:grpSp>
      <p:sp>
        <p:nvSpPr>
          <p:cNvPr id="2146" name="TextBox 2"/>
          <p:cNvSpPr txBox="1"/>
          <p:nvPr/>
        </p:nvSpPr>
        <p:spPr>
          <a:xfrm>
            <a:off x="4467037" y="5539504"/>
            <a:ext cx="7156837" cy="7409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lvl1pPr>
          </a:lstStyle>
          <a:p>
            <a:pPr/>
            <a:r>
              <a:t>Drive slowly, especially on ramp downgrades. Extra weight decreases the effectiveness of your brakes.</a:t>
            </a:r>
          </a:p>
        </p:txBody>
      </p:sp>
      <p:sp>
        <p:nvSpPr>
          <p:cNvPr id="2147" name="TextBox 3"/>
          <p:cNvSpPr txBox="1"/>
          <p:nvPr/>
        </p:nvSpPr>
        <p:spPr>
          <a:xfrm>
            <a:off x="4100116" y="1570321"/>
            <a:ext cx="7912814" cy="3853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200">
                <a:solidFill>
                  <a:srgbClr val="8A339C"/>
                </a:solidFill>
              </a:defRPr>
            </a:lvl1pPr>
          </a:lstStyle>
          <a:p>
            <a:pPr/>
            <a:r>
              <a:t>Go Slowly</a:t>
            </a:r>
          </a:p>
        </p:txBody>
      </p:sp>
      <p:pic>
        <p:nvPicPr>
          <p:cNvPr id="2148" name="Picture 6" descr="Picture 6"/>
          <p:cNvPicPr>
            <a:picLocks noChangeAspect="1"/>
          </p:cNvPicPr>
          <p:nvPr/>
        </p:nvPicPr>
        <p:blipFill>
          <a:blip r:embed="rId3">
            <a:extLst/>
          </a:blip>
          <a:stretch>
            <a:fillRect/>
          </a:stretch>
        </p:blipFill>
        <p:spPr>
          <a:xfrm>
            <a:off x="6082165" y="2104838"/>
            <a:ext cx="3940248" cy="3444620"/>
          </a:xfrm>
          <a:prstGeom prst="rect">
            <a:avLst/>
          </a:prstGeom>
          <a:ln w="12700">
            <a:miter lim="400000"/>
          </a:ln>
        </p:spPr>
      </p:pic>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2"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2153" name="Title 7"/>
          <p:cNvSpPr txBox="1"/>
          <p:nvPr>
            <p:ph type="title"/>
          </p:nvPr>
        </p:nvSpPr>
        <p:spPr>
          <a:xfrm>
            <a:off x="83127" y="301537"/>
            <a:ext cx="8853055" cy="383217"/>
          </a:xfrm>
          <a:prstGeom prst="rect">
            <a:avLst/>
          </a:prstGeom>
        </p:spPr>
        <p:txBody>
          <a:bodyPr/>
          <a:lstStyle/>
          <a:p>
            <a:pPr/>
            <a:r>
              <a:t>Ramps and Railroad Tracks</a:t>
            </a:r>
          </a:p>
        </p:txBody>
      </p:sp>
      <p:sp>
        <p:nvSpPr>
          <p:cNvPr id="2154" name="Rectangle 10"/>
          <p:cNvSpPr/>
          <p:nvPr/>
        </p:nvSpPr>
        <p:spPr>
          <a:xfrm>
            <a:off x="-2" y="1570321"/>
            <a:ext cx="4054401"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2157" name="Rectangle 11"/>
          <p:cNvGrpSpPr/>
          <p:nvPr/>
        </p:nvGrpSpPr>
        <p:grpSpPr>
          <a:xfrm>
            <a:off x="366918" y="1895488"/>
            <a:ext cx="3394377" cy="644011"/>
            <a:chOff x="0" y="0"/>
            <a:chExt cx="3394376" cy="644010"/>
          </a:xfrm>
        </p:grpSpPr>
        <p:sp>
          <p:nvSpPr>
            <p:cNvPr id="2155"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156" name="Don't Turn on Grades"/>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Don't Turn on Grades</a:t>
              </a:r>
            </a:p>
          </p:txBody>
        </p:sp>
      </p:grpSp>
      <p:grpSp>
        <p:nvGrpSpPr>
          <p:cNvPr id="2160" name="Rectangle 12"/>
          <p:cNvGrpSpPr/>
          <p:nvPr/>
        </p:nvGrpSpPr>
        <p:grpSpPr>
          <a:xfrm>
            <a:off x="366918" y="2644169"/>
            <a:ext cx="3394377" cy="644012"/>
            <a:chOff x="0" y="0"/>
            <a:chExt cx="3394376" cy="644010"/>
          </a:xfrm>
        </p:grpSpPr>
        <p:sp>
          <p:nvSpPr>
            <p:cNvPr id="2158"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159" name="Face Load Uphill"/>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Face Load Uphill</a:t>
              </a:r>
            </a:p>
          </p:txBody>
        </p:sp>
      </p:grpSp>
      <p:grpSp>
        <p:nvGrpSpPr>
          <p:cNvPr id="2163" name="Rectangle 13"/>
          <p:cNvGrpSpPr/>
          <p:nvPr/>
        </p:nvGrpSpPr>
        <p:grpSpPr>
          <a:xfrm>
            <a:off x="366918" y="4141532"/>
            <a:ext cx="3394377" cy="644011"/>
            <a:chOff x="0" y="0"/>
            <a:chExt cx="3394376" cy="644010"/>
          </a:xfrm>
        </p:grpSpPr>
        <p:sp>
          <p:nvSpPr>
            <p:cNvPr id="2161" name="Rectangle"/>
            <p:cNvSpPr/>
            <p:nvPr/>
          </p:nvSpPr>
          <p:spPr>
            <a:xfrm>
              <a:off x="0" y="-1"/>
              <a:ext cx="3394377" cy="644012"/>
            </a:xfrm>
            <a:prstGeom prst="rect">
              <a:avLst/>
            </a:prstGeom>
            <a:solidFill>
              <a:srgbClr val="0070C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162" name="Cross Tracks Diagonally"/>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Cross Tracks Diagonally</a:t>
              </a:r>
            </a:p>
          </p:txBody>
        </p:sp>
      </p:grpSp>
      <p:grpSp>
        <p:nvGrpSpPr>
          <p:cNvPr id="2166" name="Rectangle 8"/>
          <p:cNvGrpSpPr/>
          <p:nvPr/>
        </p:nvGrpSpPr>
        <p:grpSpPr>
          <a:xfrm>
            <a:off x="366918" y="3392851"/>
            <a:ext cx="3394377" cy="644011"/>
            <a:chOff x="0" y="0"/>
            <a:chExt cx="3394376" cy="644010"/>
          </a:xfrm>
        </p:grpSpPr>
        <p:sp>
          <p:nvSpPr>
            <p:cNvPr id="2164"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165" name="Go Slowly"/>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Go Slowly</a:t>
              </a:r>
            </a:p>
          </p:txBody>
        </p:sp>
      </p:grpSp>
      <p:grpSp>
        <p:nvGrpSpPr>
          <p:cNvPr id="2169" name="Rectangle 1"/>
          <p:cNvGrpSpPr/>
          <p:nvPr/>
        </p:nvGrpSpPr>
        <p:grpSpPr>
          <a:xfrm>
            <a:off x="366918" y="4890215"/>
            <a:ext cx="3394377" cy="644011"/>
            <a:chOff x="0" y="0"/>
            <a:chExt cx="3394376" cy="644010"/>
          </a:xfrm>
        </p:grpSpPr>
        <p:sp>
          <p:nvSpPr>
            <p:cNvPr id="2167"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168" name="Park Away from Tracks"/>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Park Away from Tracks</a:t>
              </a:r>
            </a:p>
          </p:txBody>
        </p:sp>
      </p:grpSp>
      <p:sp>
        <p:nvSpPr>
          <p:cNvPr id="2170" name="TextBox 2"/>
          <p:cNvSpPr txBox="1"/>
          <p:nvPr/>
        </p:nvSpPr>
        <p:spPr>
          <a:xfrm>
            <a:off x="4467037" y="5558959"/>
            <a:ext cx="7156837" cy="7409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lvl1pPr>
          </a:lstStyle>
          <a:p>
            <a:pPr/>
            <a:r>
              <a:t>Cross railroad tracks on the diagonal, which helps keep the forklift stable.</a:t>
            </a:r>
          </a:p>
        </p:txBody>
      </p:sp>
      <p:sp>
        <p:nvSpPr>
          <p:cNvPr id="2171" name="TextBox 3"/>
          <p:cNvSpPr txBox="1"/>
          <p:nvPr/>
        </p:nvSpPr>
        <p:spPr>
          <a:xfrm>
            <a:off x="4100116" y="1570321"/>
            <a:ext cx="7912814" cy="3853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200">
                <a:solidFill>
                  <a:srgbClr val="8A339C"/>
                </a:solidFill>
              </a:defRPr>
            </a:lvl1pPr>
          </a:lstStyle>
          <a:p>
            <a:pPr/>
            <a:r>
              <a:t>Cross Tracks Diagonally</a:t>
            </a:r>
          </a:p>
        </p:txBody>
      </p:sp>
      <p:pic>
        <p:nvPicPr>
          <p:cNvPr id="2172" name="Picture 6" descr="Picture 6"/>
          <p:cNvPicPr>
            <a:picLocks noChangeAspect="1"/>
          </p:cNvPicPr>
          <p:nvPr/>
        </p:nvPicPr>
        <p:blipFill>
          <a:blip r:embed="rId3">
            <a:extLst/>
          </a:blip>
          <a:stretch>
            <a:fillRect/>
          </a:stretch>
        </p:blipFill>
        <p:spPr>
          <a:xfrm>
            <a:off x="6082165" y="2104838"/>
            <a:ext cx="3952641" cy="3455455"/>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6"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2177" name="Title 7"/>
          <p:cNvSpPr txBox="1"/>
          <p:nvPr>
            <p:ph type="title"/>
          </p:nvPr>
        </p:nvSpPr>
        <p:spPr>
          <a:xfrm>
            <a:off x="83127" y="301537"/>
            <a:ext cx="8853055" cy="383217"/>
          </a:xfrm>
          <a:prstGeom prst="rect">
            <a:avLst/>
          </a:prstGeom>
        </p:spPr>
        <p:txBody>
          <a:bodyPr/>
          <a:lstStyle/>
          <a:p>
            <a:pPr/>
            <a:r>
              <a:t>Ramps and Railroad Tracks</a:t>
            </a:r>
          </a:p>
        </p:txBody>
      </p:sp>
      <p:sp>
        <p:nvSpPr>
          <p:cNvPr id="2178" name="Rectangle 10"/>
          <p:cNvSpPr/>
          <p:nvPr/>
        </p:nvSpPr>
        <p:spPr>
          <a:xfrm>
            <a:off x="-2" y="1570321"/>
            <a:ext cx="4054401"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2181" name="Rectangle 11"/>
          <p:cNvGrpSpPr/>
          <p:nvPr/>
        </p:nvGrpSpPr>
        <p:grpSpPr>
          <a:xfrm>
            <a:off x="366918" y="1895488"/>
            <a:ext cx="3394377" cy="644011"/>
            <a:chOff x="0" y="0"/>
            <a:chExt cx="3394376" cy="644010"/>
          </a:xfrm>
        </p:grpSpPr>
        <p:sp>
          <p:nvSpPr>
            <p:cNvPr id="2179"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180" name="Don't Turn on Grades"/>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Don't Turn on Grades</a:t>
              </a:r>
            </a:p>
          </p:txBody>
        </p:sp>
      </p:grpSp>
      <p:grpSp>
        <p:nvGrpSpPr>
          <p:cNvPr id="2184" name="Rectangle 12"/>
          <p:cNvGrpSpPr/>
          <p:nvPr/>
        </p:nvGrpSpPr>
        <p:grpSpPr>
          <a:xfrm>
            <a:off x="366918" y="2644169"/>
            <a:ext cx="3394377" cy="644012"/>
            <a:chOff x="0" y="0"/>
            <a:chExt cx="3394376" cy="644010"/>
          </a:xfrm>
        </p:grpSpPr>
        <p:sp>
          <p:nvSpPr>
            <p:cNvPr id="2182"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183" name="Face Load Uphill"/>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Face Load Uphill</a:t>
              </a:r>
            </a:p>
          </p:txBody>
        </p:sp>
      </p:grpSp>
      <p:grpSp>
        <p:nvGrpSpPr>
          <p:cNvPr id="2187" name="Rectangle 13"/>
          <p:cNvGrpSpPr/>
          <p:nvPr/>
        </p:nvGrpSpPr>
        <p:grpSpPr>
          <a:xfrm>
            <a:off x="366918" y="4141532"/>
            <a:ext cx="3394377" cy="644011"/>
            <a:chOff x="0" y="0"/>
            <a:chExt cx="3394376" cy="644010"/>
          </a:xfrm>
        </p:grpSpPr>
        <p:sp>
          <p:nvSpPr>
            <p:cNvPr id="2185"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186" name="Cross Tracks Diagonally"/>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Cross Tracks Diagonally</a:t>
              </a:r>
            </a:p>
          </p:txBody>
        </p:sp>
      </p:grpSp>
      <p:grpSp>
        <p:nvGrpSpPr>
          <p:cNvPr id="2190" name="Rectangle 8"/>
          <p:cNvGrpSpPr/>
          <p:nvPr/>
        </p:nvGrpSpPr>
        <p:grpSpPr>
          <a:xfrm>
            <a:off x="366918" y="3392851"/>
            <a:ext cx="3394377" cy="644011"/>
            <a:chOff x="0" y="0"/>
            <a:chExt cx="3394376" cy="644010"/>
          </a:xfrm>
        </p:grpSpPr>
        <p:sp>
          <p:nvSpPr>
            <p:cNvPr id="2188" name="Rectangle"/>
            <p:cNvSpPr/>
            <p:nvPr/>
          </p:nvSpPr>
          <p:spPr>
            <a:xfrm>
              <a:off x="0" y="-1"/>
              <a:ext cx="3394377"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189" name="Go Slowly"/>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Go Slowly</a:t>
              </a:r>
            </a:p>
          </p:txBody>
        </p:sp>
      </p:grpSp>
      <p:grpSp>
        <p:nvGrpSpPr>
          <p:cNvPr id="2193" name="Rectangle 1"/>
          <p:cNvGrpSpPr/>
          <p:nvPr/>
        </p:nvGrpSpPr>
        <p:grpSpPr>
          <a:xfrm>
            <a:off x="366918" y="4890215"/>
            <a:ext cx="3394377" cy="644011"/>
            <a:chOff x="0" y="0"/>
            <a:chExt cx="3394376" cy="644010"/>
          </a:xfrm>
        </p:grpSpPr>
        <p:sp>
          <p:nvSpPr>
            <p:cNvPr id="2191" name="Rectangle"/>
            <p:cNvSpPr/>
            <p:nvPr/>
          </p:nvSpPr>
          <p:spPr>
            <a:xfrm>
              <a:off x="0" y="-1"/>
              <a:ext cx="3394377" cy="644012"/>
            </a:xfrm>
            <a:prstGeom prst="rect">
              <a:avLst/>
            </a:prstGeom>
            <a:solidFill>
              <a:srgbClr val="0070C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192" name="Park Away from Tracks"/>
            <p:cNvSpPr txBox="1"/>
            <p:nvPr/>
          </p:nvSpPr>
          <p:spPr>
            <a:xfrm>
              <a:off x="45720" y="129317"/>
              <a:ext cx="3302937"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Park Away from Tracks</a:t>
              </a:r>
            </a:p>
          </p:txBody>
        </p:sp>
      </p:grpSp>
      <p:sp>
        <p:nvSpPr>
          <p:cNvPr id="2194" name="TextBox 2"/>
          <p:cNvSpPr txBox="1"/>
          <p:nvPr/>
        </p:nvSpPr>
        <p:spPr>
          <a:xfrm>
            <a:off x="4467037" y="5558957"/>
            <a:ext cx="7156837" cy="7409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lvl1pPr>
          </a:lstStyle>
          <a:p>
            <a:pPr/>
            <a:r>
              <a:t>Never park within 8 feet of the center of a railroad track. Your forklift could be struck by a passing train.</a:t>
            </a:r>
          </a:p>
        </p:txBody>
      </p:sp>
      <p:sp>
        <p:nvSpPr>
          <p:cNvPr id="2195" name="TextBox 3"/>
          <p:cNvSpPr txBox="1"/>
          <p:nvPr/>
        </p:nvSpPr>
        <p:spPr>
          <a:xfrm>
            <a:off x="4100116" y="1570321"/>
            <a:ext cx="7912814" cy="3853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200">
                <a:solidFill>
                  <a:srgbClr val="8A339C"/>
                </a:solidFill>
              </a:defRPr>
            </a:lvl1pPr>
          </a:lstStyle>
          <a:p>
            <a:pPr/>
            <a:r>
              <a:t>Park Away from Tracks</a:t>
            </a:r>
          </a:p>
        </p:txBody>
      </p:sp>
      <p:pic>
        <p:nvPicPr>
          <p:cNvPr id="2196" name="Picture 6" descr="Picture 6"/>
          <p:cNvPicPr>
            <a:picLocks noChangeAspect="1"/>
          </p:cNvPicPr>
          <p:nvPr/>
        </p:nvPicPr>
        <p:blipFill>
          <a:blip r:embed="rId3">
            <a:extLst/>
          </a:blip>
          <a:stretch>
            <a:fillRect/>
          </a:stretch>
        </p:blipFill>
        <p:spPr>
          <a:xfrm>
            <a:off x="6082165" y="2104839"/>
            <a:ext cx="3952640" cy="3455453"/>
          </a:xfrm>
          <a:prstGeom prst="rect">
            <a:avLst/>
          </a:prstGeom>
          <a:ln w="12700">
            <a:miter lim="400000"/>
          </a:ln>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0"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2201" name="Title 7"/>
          <p:cNvSpPr txBox="1"/>
          <p:nvPr>
            <p:ph type="title"/>
          </p:nvPr>
        </p:nvSpPr>
        <p:spPr>
          <a:xfrm>
            <a:off x="83127" y="301537"/>
            <a:ext cx="8853055" cy="383217"/>
          </a:xfrm>
          <a:prstGeom prst="rect">
            <a:avLst/>
          </a:prstGeom>
        </p:spPr>
        <p:txBody>
          <a:bodyPr/>
          <a:lstStyle/>
          <a:p>
            <a:pPr/>
            <a:r>
              <a:t>Parking</a:t>
            </a:r>
          </a:p>
        </p:txBody>
      </p:sp>
      <p:sp>
        <p:nvSpPr>
          <p:cNvPr id="2202" name="Rectangle 10"/>
          <p:cNvSpPr/>
          <p:nvPr/>
        </p:nvSpPr>
        <p:spPr>
          <a:xfrm>
            <a:off x="-2" y="1570321"/>
            <a:ext cx="4679007"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2205" name="Rectangle 11"/>
          <p:cNvGrpSpPr/>
          <p:nvPr/>
        </p:nvGrpSpPr>
        <p:grpSpPr>
          <a:xfrm>
            <a:off x="366917" y="1895488"/>
            <a:ext cx="3961893" cy="644011"/>
            <a:chOff x="0" y="0"/>
            <a:chExt cx="3961891" cy="644010"/>
          </a:xfrm>
        </p:grpSpPr>
        <p:sp>
          <p:nvSpPr>
            <p:cNvPr id="2203" name="Rectangle"/>
            <p:cNvSpPr/>
            <p:nvPr/>
          </p:nvSpPr>
          <p:spPr>
            <a:xfrm>
              <a:off x="-1" y="-1"/>
              <a:ext cx="3961893"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204" name="Don't Block the Access"/>
            <p:cNvSpPr txBox="1"/>
            <p:nvPr/>
          </p:nvSpPr>
          <p:spPr>
            <a:xfrm>
              <a:off x="45719" y="129317"/>
              <a:ext cx="3870452"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Don't Block the Access</a:t>
              </a:r>
            </a:p>
          </p:txBody>
        </p:sp>
      </p:grpSp>
      <p:grpSp>
        <p:nvGrpSpPr>
          <p:cNvPr id="2208" name="Rectangle 12"/>
          <p:cNvGrpSpPr/>
          <p:nvPr/>
        </p:nvGrpSpPr>
        <p:grpSpPr>
          <a:xfrm>
            <a:off x="366917" y="2644169"/>
            <a:ext cx="3961893" cy="644012"/>
            <a:chOff x="0" y="0"/>
            <a:chExt cx="3961891" cy="644010"/>
          </a:xfrm>
        </p:grpSpPr>
        <p:sp>
          <p:nvSpPr>
            <p:cNvPr id="2206" name="Rectangle"/>
            <p:cNvSpPr/>
            <p:nvPr/>
          </p:nvSpPr>
          <p:spPr>
            <a:xfrm>
              <a:off x="-1" y="-1"/>
              <a:ext cx="3961893"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207" name="Don't Park on a Slope"/>
            <p:cNvSpPr txBox="1"/>
            <p:nvPr/>
          </p:nvSpPr>
          <p:spPr>
            <a:xfrm>
              <a:off x="45719" y="129317"/>
              <a:ext cx="3870452"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Don't Park on a Slope</a:t>
              </a:r>
            </a:p>
          </p:txBody>
        </p:sp>
      </p:grpSp>
      <p:grpSp>
        <p:nvGrpSpPr>
          <p:cNvPr id="2211" name="Rectangle 13"/>
          <p:cNvGrpSpPr/>
          <p:nvPr/>
        </p:nvGrpSpPr>
        <p:grpSpPr>
          <a:xfrm>
            <a:off x="366917" y="4141532"/>
            <a:ext cx="3961893" cy="644011"/>
            <a:chOff x="0" y="0"/>
            <a:chExt cx="3961891" cy="644010"/>
          </a:xfrm>
        </p:grpSpPr>
        <p:sp>
          <p:nvSpPr>
            <p:cNvPr id="2209" name="Rectangle"/>
            <p:cNvSpPr/>
            <p:nvPr/>
          </p:nvSpPr>
          <p:spPr>
            <a:xfrm>
              <a:off x="-1" y="-1"/>
              <a:ext cx="3961893"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210" name="Gearshift in Neutral"/>
            <p:cNvSpPr txBox="1"/>
            <p:nvPr/>
          </p:nvSpPr>
          <p:spPr>
            <a:xfrm>
              <a:off x="45719" y="129317"/>
              <a:ext cx="3870452"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Gearshift in Neutral</a:t>
              </a:r>
            </a:p>
          </p:txBody>
        </p:sp>
      </p:grpSp>
      <p:grpSp>
        <p:nvGrpSpPr>
          <p:cNvPr id="2214" name="Rectangle 8"/>
          <p:cNvGrpSpPr/>
          <p:nvPr/>
        </p:nvGrpSpPr>
        <p:grpSpPr>
          <a:xfrm>
            <a:off x="366917" y="3392851"/>
            <a:ext cx="3961893" cy="644011"/>
            <a:chOff x="0" y="0"/>
            <a:chExt cx="3961891" cy="644010"/>
          </a:xfrm>
        </p:grpSpPr>
        <p:sp>
          <p:nvSpPr>
            <p:cNvPr id="2212" name="Rectangle"/>
            <p:cNvSpPr/>
            <p:nvPr/>
          </p:nvSpPr>
          <p:spPr>
            <a:xfrm>
              <a:off x="-1" y="-1"/>
              <a:ext cx="3961893"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213" name="Lower the Forks to the Ground"/>
            <p:cNvSpPr txBox="1"/>
            <p:nvPr/>
          </p:nvSpPr>
          <p:spPr>
            <a:xfrm>
              <a:off x="45719" y="129317"/>
              <a:ext cx="3870452"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Lower the Forks to the Ground</a:t>
              </a:r>
            </a:p>
          </p:txBody>
        </p:sp>
      </p:grpSp>
      <p:grpSp>
        <p:nvGrpSpPr>
          <p:cNvPr id="2217" name="Rectangle 1"/>
          <p:cNvGrpSpPr/>
          <p:nvPr/>
        </p:nvGrpSpPr>
        <p:grpSpPr>
          <a:xfrm>
            <a:off x="366917" y="4890215"/>
            <a:ext cx="3961893" cy="644011"/>
            <a:chOff x="0" y="0"/>
            <a:chExt cx="3961891" cy="644010"/>
          </a:xfrm>
        </p:grpSpPr>
        <p:sp>
          <p:nvSpPr>
            <p:cNvPr id="2215" name="Rectangle"/>
            <p:cNvSpPr/>
            <p:nvPr/>
          </p:nvSpPr>
          <p:spPr>
            <a:xfrm>
              <a:off x="-1" y="-1"/>
              <a:ext cx="3961893"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216" name="Set the Parking Brake"/>
            <p:cNvSpPr txBox="1"/>
            <p:nvPr/>
          </p:nvSpPr>
          <p:spPr>
            <a:xfrm>
              <a:off x="45719" y="129317"/>
              <a:ext cx="3870452"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Set the Parking Brake</a:t>
              </a:r>
            </a:p>
          </p:txBody>
        </p:sp>
      </p:grpSp>
      <p:sp>
        <p:nvSpPr>
          <p:cNvPr id="2218" name="TextBox 2"/>
          <p:cNvSpPr txBox="1"/>
          <p:nvPr/>
        </p:nvSpPr>
        <p:spPr>
          <a:xfrm>
            <a:off x="5091643" y="5549232"/>
            <a:ext cx="6532231" cy="7409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lvl1pPr>
          </a:lstStyle>
          <a:p>
            <a:pPr/>
            <a:r>
              <a:t>When traveling on ramps or near railroad tracks, there are several safety guidelines you should follow. </a:t>
            </a:r>
          </a:p>
        </p:txBody>
      </p:sp>
      <p:pic>
        <p:nvPicPr>
          <p:cNvPr id="2219" name="Picture 24" descr="Picture 24"/>
          <p:cNvPicPr>
            <a:picLocks noChangeAspect="1"/>
          </p:cNvPicPr>
          <p:nvPr/>
        </p:nvPicPr>
        <p:blipFill>
          <a:blip r:embed="rId3">
            <a:extLst/>
          </a:blip>
          <a:srcRect l="0" t="0" r="6943" b="0"/>
          <a:stretch>
            <a:fillRect/>
          </a:stretch>
        </p:blipFill>
        <p:spPr>
          <a:xfrm>
            <a:off x="5045924" y="1567142"/>
            <a:ext cx="6649727" cy="3966007"/>
          </a:xfrm>
          <a:prstGeom prst="rect">
            <a:avLst/>
          </a:prstGeom>
          <a:ln w="12700">
            <a:miter lim="400000"/>
          </a:ln>
        </p:spPr>
      </p:pic>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3"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2224" name="Title 7"/>
          <p:cNvSpPr txBox="1"/>
          <p:nvPr>
            <p:ph type="title"/>
          </p:nvPr>
        </p:nvSpPr>
        <p:spPr>
          <a:xfrm>
            <a:off x="83127" y="301537"/>
            <a:ext cx="8853055" cy="383217"/>
          </a:xfrm>
          <a:prstGeom prst="rect">
            <a:avLst/>
          </a:prstGeom>
        </p:spPr>
        <p:txBody>
          <a:bodyPr/>
          <a:lstStyle/>
          <a:p>
            <a:pPr/>
            <a:r>
              <a:t>Parking</a:t>
            </a:r>
          </a:p>
        </p:txBody>
      </p:sp>
      <p:sp>
        <p:nvSpPr>
          <p:cNvPr id="2225" name="Rectangle 10"/>
          <p:cNvSpPr/>
          <p:nvPr/>
        </p:nvSpPr>
        <p:spPr>
          <a:xfrm>
            <a:off x="-2" y="1570321"/>
            <a:ext cx="4679007"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2228" name="Rectangle 11"/>
          <p:cNvGrpSpPr/>
          <p:nvPr/>
        </p:nvGrpSpPr>
        <p:grpSpPr>
          <a:xfrm>
            <a:off x="366917" y="1895488"/>
            <a:ext cx="3961893" cy="644011"/>
            <a:chOff x="0" y="0"/>
            <a:chExt cx="3961891" cy="644010"/>
          </a:xfrm>
        </p:grpSpPr>
        <p:sp>
          <p:nvSpPr>
            <p:cNvPr id="2226" name="Rectangle"/>
            <p:cNvSpPr/>
            <p:nvPr/>
          </p:nvSpPr>
          <p:spPr>
            <a:xfrm>
              <a:off x="-1" y="-1"/>
              <a:ext cx="3961893" cy="644012"/>
            </a:xfrm>
            <a:prstGeom prst="rect">
              <a:avLst/>
            </a:prstGeom>
            <a:solidFill>
              <a:srgbClr val="0070C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227" name="Don't Block the Access"/>
            <p:cNvSpPr txBox="1"/>
            <p:nvPr/>
          </p:nvSpPr>
          <p:spPr>
            <a:xfrm>
              <a:off x="45719" y="129317"/>
              <a:ext cx="3870452"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Don't Block the Access</a:t>
              </a:r>
            </a:p>
          </p:txBody>
        </p:sp>
      </p:grpSp>
      <p:grpSp>
        <p:nvGrpSpPr>
          <p:cNvPr id="2231" name="Rectangle 12"/>
          <p:cNvGrpSpPr/>
          <p:nvPr/>
        </p:nvGrpSpPr>
        <p:grpSpPr>
          <a:xfrm>
            <a:off x="366917" y="2644169"/>
            <a:ext cx="3961893" cy="644012"/>
            <a:chOff x="0" y="0"/>
            <a:chExt cx="3961891" cy="644010"/>
          </a:xfrm>
        </p:grpSpPr>
        <p:sp>
          <p:nvSpPr>
            <p:cNvPr id="2229" name="Rectangle"/>
            <p:cNvSpPr/>
            <p:nvPr/>
          </p:nvSpPr>
          <p:spPr>
            <a:xfrm>
              <a:off x="-1" y="-1"/>
              <a:ext cx="3961893"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230" name="Don't Park on a Slope"/>
            <p:cNvSpPr txBox="1"/>
            <p:nvPr/>
          </p:nvSpPr>
          <p:spPr>
            <a:xfrm>
              <a:off x="45719" y="129317"/>
              <a:ext cx="3870452"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Don't Park on a Slope</a:t>
              </a:r>
            </a:p>
          </p:txBody>
        </p:sp>
      </p:grpSp>
      <p:grpSp>
        <p:nvGrpSpPr>
          <p:cNvPr id="2234" name="Rectangle 13"/>
          <p:cNvGrpSpPr/>
          <p:nvPr/>
        </p:nvGrpSpPr>
        <p:grpSpPr>
          <a:xfrm>
            <a:off x="366917" y="4141532"/>
            <a:ext cx="3961893" cy="644011"/>
            <a:chOff x="0" y="0"/>
            <a:chExt cx="3961891" cy="644010"/>
          </a:xfrm>
        </p:grpSpPr>
        <p:sp>
          <p:nvSpPr>
            <p:cNvPr id="2232" name="Rectangle"/>
            <p:cNvSpPr/>
            <p:nvPr/>
          </p:nvSpPr>
          <p:spPr>
            <a:xfrm>
              <a:off x="-1" y="-1"/>
              <a:ext cx="3961893"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233" name="Gearshift in Neutral"/>
            <p:cNvSpPr txBox="1"/>
            <p:nvPr/>
          </p:nvSpPr>
          <p:spPr>
            <a:xfrm>
              <a:off x="45719" y="129317"/>
              <a:ext cx="3870452"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Gearshift in Neutral</a:t>
              </a:r>
            </a:p>
          </p:txBody>
        </p:sp>
      </p:grpSp>
      <p:grpSp>
        <p:nvGrpSpPr>
          <p:cNvPr id="2237" name="Rectangle 8"/>
          <p:cNvGrpSpPr/>
          <p:nvPr/>
        </p:nvGrpSpPr>
        <p:grpSpPr>
          <a:xfrm>
            <a:off x="366917" y="3392851"/>
            <a:ext cx="3961893" cy="644011"/>
            <a:chOff x="0" y="0"/>
            <a:chExt cx="3961891" cy="644010"/>
          </a:xfrm>
        </p:grpSpPr>
        <p:sp>
          <p:nvSpPr>
            <p:cNvPr id="2235" name="Rectangle"/>
            <p:cNvSpPr/>
            <p:nvPr/>
          </p:nvSpPr>
          <p:spPr>
            <a:xfrm>
              <a:off x="-1" y="-1"/>
              <a:ext cx="3961893"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236" name="Lower the Forks to the Ground"/>
            <p:cNvSpPr txBox="1"/>
            <p:nvPr/>
          </p:nvSpPr>
          <p:spPr>
            <a:xfrm>
              <a:off x="45719" y="129317"/>
              <a:ext cx="3870452"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Lower the Forks to the Ground</a:t>
              </a:r>
            </a:p>
          </p:txBody>
        </p:sp>
      </p:grpSp>
      <p:grpSp>
        <p:nvGrpSpPr>
          <p:cNvPr id="2240" name="Rectangle 1"/>
          <p:cNvGrpSpPr/>
          <p:nvPr/>
        </p:nvGrpSpPr>
        <p:grpSpPr>
          <a:xfrm>
            <a:off x="366917" y="4890215"/>
            <a:ext cx="3961893" cy="644011"/>
            <a:chOff x="0" y="0"/>
            <a:chExt cx="3961891" cy="644010"/>
          </a:xfrm>
        </p:grpSpPr>
        <p:sp>
          <p:nvSpPr>
            <p:cNvPr id="2238" name="Rectangle"/>
            <p:cNvSpPr/>
            <p:nvPr/>
          </p:nvSpPr>
          <p:spPr>
            <a:xfrm>
              <a:off x="-1" y="-1"/>
              <a:ext cx="3961893"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239" name="Set the Parking Brake"/>
            <p:cNvSpPr txBox="1"/>
            <p:nvPr/>
          </p:nvSpPr>
          <p:spPr>
            <a:xfrm>
              <a:off x="45719" y="129317"/>
              <a:ext cx="3870452"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Set the Parking Brake</a:t>
              </a:r>
            </a:p>
          </p:txBody>
        </p:sp>
      </p:grpSp>
      <p:sp>
        <p:nvSpPr>
          <p:cNvPr id="2241" name="TextBox 2"/>
          <p:cNvSpPr txBox="1"/>
          <p:nvPr/>
        </p:nvSpPr>
        <p:spPr>
          <a:xfrm>
            <a:off x="4724724" y="5558352"/>
            <a:ext cx="7288205" cy="7409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lvl1pPr>
          </a:lstStyle>
          <a:p>
            <a:pPr/>
            <a:r>
              <a:t>Never park a forklift in a way that blocks an exit or access to emergency equipment or aisles.</a:t>
            </a:r>
          </a:p>
        </p:txBody>
      </p:sp>
      <p:sp>
        <p:nvSpPr>
          <p:cNvPr id="2242" name="TextBox 3"/>
          <p:cNvSpPr txBox="1"/>
          <p:nvPr/>
        </p:nvSpPr>
        <p:spPr>
          <a:xfrm>
            <a:off x="4724724" y="1570321"/>
            <a:ext cx="7288205" cy="3853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200">
                <a:solidFill>
                  <a:srgbClr val="8A339C"/>
                </a:solidFill>
              </a:defRPr>
            </a:lvl1pPr>
          </a:lstStyle>
          <a:p>
            <a:pPr/>
            <a:r>
              <a:t>Don't Block the Access</a:t>
            </a:r>
          </a:p>
        </p:txBody>
      </p:sp>
      <p:pic>
        <p:nvPicPr>
          <p:cNvPr id="2243" name="Picture 14" descr="Picture 14"/>
          <p:cNvPicPr>
            <a:picLocks noChangeAspect="1"/>
          </p:cNvPicPr>
          <p:nvPr/>
        </p:nvPicPr>
        <p:blipFill>
          <a:blip r:embed="rId3">
            <a:extLst/>
          </a:blip>
          <a:srcRect l="0" t="18287" r="0" b="4211"/>
          <a:stretch>
            <a:fillRect/>
          </a:stretch>
        </p:blipFill>
        <p:spPr>
          <a:xfrm>
            <a:off x="5045923" y="2103760"/>
            <a:ext cx="6649729" cy="3429387"/>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0" name="Title 1"/>
          <p:cNvSpPr txBox="1"/>
          <p:nvPr>
            <p:ph type="title"/>
          </p:nvPr>
        </p:nvSpPr>
        <p:spPr>
          <a:xfrm>
            <a:off x="83127" y="301537"/>
            <a:ext cx="8853055" cy="383217"/>
          </a:xfrm>
          <a:prstGeom prst="rect">
            <a:avLst/>
          </a:prstGeom>
        </p:spPr>
        <p:txBody>
          <a:bodyPr/>
          <a:lstStyle/>
          <a:p>
            <a:pPr/>
            <a:r>
              <a:t>Parts of a Forklift</a:t>
            </a:r>
          </a:p>
        </p:txBody>
      </p:sp>
      <p:sp>
        <p:nvSpPr>
          <p:cNvPr id="691" name="Text Placeholder 2"/>
          <p:cNvSpPr txBox="1"/>
          <p:nvPr>
            <p:ph type="body" sz="quarter" idx="1"/>
          </p:nvPr>
        </p:nvSpPr>
        <p:spPr>
          <a:prstGeom prst="rect">
            <a:avLst/>
          </a:prstGeom>
        </p:spPr>
        <p:txBody>
          <a:bodyPr/>
          <a:lstStyle/>
          <a:p>
            <a:pPr/>
            <a:r>
              <a:t>Tilt Control</a:t>
            </a:r>
          </a:p>
        </p:txBody>
      </p:sp>
      <p:grpSp>
        <p:nvGrpSpPr>
          <p:cNvPr id="694" name="Group 7"/>
          <p:cNvGrpSpPr/>
          <p:nvPr/>
        </p:nvGrpSpPr>
        <p:grpSpPr>
          <a:xfrm>
            <a:off x="10298348" y="2934159"/>
            <a:ext cx="1114542" cy="1167791"/>
            <a:chOff x="0" y="0"/>
            <a:chExt cx="1114541" cy="1167790"/>
          </a:xfrm>
        </p:grpSpPr>
        <p:sp>
          <p:nvSpPr>
            <p:cNvPr id="692" name="Rectangle: Top Corners Rounded 8"/>
            <p:cNvSpPr/>
            <p:nvPr/>
          </p:nvSpPr>
          <p:spPr>
            <a:xfrm rot="5400000">
              <a:off x="-26625" y="26624"/>
              <a:ext cx="1167791" cy="1114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08" y="0"/>
                  </a:moveTo>
                  <a:lnTo>
                    <a:pt x="11292" y="0"/>
                  </a:lnTo>
                  <a:cubicBezTo>
                    <a:pt x="16985" y="0"/>
                    <a:pt x="21600" y="4835"/>
                    <a:pt x="21600" y="10800"/>
                  </a:cubicBezTo>
                  <a:lnTo>
                    <a:pt x="21600" y="21600"/>
                  </a:lnTo>
                  <a:lnTo>
                    <a:pt x="0" y="21600"/>
                  </a:lnTo>
                  <a:lnTo>
                    <a:pt x="0" y="10800"/>
                  </a:lnTo>
                  <a:cubicBezTo>
                    <a:pt x="0" y="4835"/>
                    <a:pt x="4615" y="0"/>
                    <a:pt x="10308" y="0"/>
                  </a:cubicBezTo>
                  <a:close/>
                </a:path>
              </a:pathLst>
            </a:custGeom>
            <a:solidFill>
              <a:srgbClr val="0070C0"/>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sp>
          <p:nvSpPr>
            <p:cNvPr id="693" name="Isosceles Triangle 9"/>
            <p:cNvSpPr/>
            <p:nvPr/>
          </p:nvSpPr>
          <p:spPr>
            <a:xfrm rot="5400000">
              <a:off x="445263" y="443429"/>
              <a:ext cx="517795" cy="280931"/>
            </a:xfrm>
            <a:prstGeom prst="triangle">
              <a:avLst/>
            </a:prstGeom>
            <a:solidFill>
              <a:srgbClr val="FFFFFF"/>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grpSp>
      <p:grpSp>
        <p:nvGrpSpPr>
          <p:cNvPr id="697" name="Group 3"/>
          <p:cNvGrpSpPr/>
          <p:nvPr/>
        </p:nvGrpSpPr>
        <p:grpSpPr>
          <a:xfrm>
            <a:off x="779109" y="2934159"/>
            <a:ext cx="1114543" cy="1167791"/>
            <a:chOff x="0" y="0"/>
            <a:chExt cx="1114541" cy="1167790"/>
          </a:xfrm>
        </p:grpSpPr>
        <p:sp>
          <p:nvSpPr>
            <p:cNvPr id="695" name="Rectangle: Top Corners Rounded 19"/>
            <p:cNvSpPr/>
            <p:nvPr/>
          </p:nvSpPr>
          <p:spPr>
            <a:xfrm flipH="1" rot="16200000">
              <a:off x="-26625" y="26624"/>
              <a:ext cx="1167791" cy="1114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08" y="0"/>
                  </a:moveTo>
                  <a:lnTo>
                    <a:pt x="11292" y="0"/>
                  </a:lnTo>
                  <a:cubicBezTo>
                    <a:pt x="16985" y="0"/>
                    <a:pt x="21600" y="4835"/>
                    <a:pt x="21600" y="10800"/>
                  </a:cubicBezTo>
                  <a:lnTo>
                    <a:pt x="21600" y="21600"/>
                  </a:lnTo>
                  <a:lnTo>
                    <a:pt x="0" y="21600"/>
                  </a:lnTo>
                  <a:lnTo>
                    <a:pt x="0" y="10800"/>
                  </a:lnTo>
                  <a:cubicBezTo>
                    <a:pt x="0" y="4835"/>
                    <a:pt x="4615" y="0"/>
                    <a:pt x="10308" y="0"/>
                  </a:cubicBezTo>
                  <a:close/>
                </a:path>
              </a:pathLst>
            </a:custGeom>
            <a:solidFill>
              <a:srgbClr val="0070C0"/>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sp>
          <p:nvSpPr>
            <p:cNvPr id="696" name="Isosceles Triangle 21"/>
            <p:cNvSpPr/>
            <p:nvPr/>
          </p:nvSpPr>
          <p:spPr>
            <a:xfrm flipH="1" rot="16200000">
              <a:off x="151483" y="443429"/>
              <a:ext cx="517795" cy="280930"/>
            </a:xfrm>
            <a:prstGeom prst="triangle">
              <a:avLst/>
            </a:prstGeom>
            <a:solidFill>
              <a:srgbClr val="FFFFFF"/>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grpSp>
      <p:grpSp>
        <p:nvGrpSpPr>
          <p:cNvPr id="706" name="Group 4"/>
          <p:cNvGrpSpPr/>
          <p:nvPr/>
        </p:nvGrpSpPr>
        <p:grpSpPr>
          <a:xfrm>
            <a:off x="4782527" y="5957379"/>
            <a:ext cx="2626946" cy="110171"/>
            <a:chOff x="0" y="0"/>
            <a:chExt cx="2626945" cy="110170"/>
          </a:xfrm>
        </p:grpSpPr>
        <p:sp>
          <p:nvSpPr>
            <p:cNvPr id="698" name="Oval 6"/>
            <p:cNvSpPr/>
            <p:nvPr/>
          </p:nvSpPr>
          <p:spPr>
            <a:xfrm>
              <a:off x="-1"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699" name="Oval 16"/>
            <p:cNvSpPr/>
            <p:nvPr/>
          </p:nvSpPr>
          <p:spPr>
            <a:xfrm>
              <a:off x="359538"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700" name="Oval 17"/>
            <p:cNvSpPr/>
            <p:nvPr/>
          </p:nvSpPr>
          <p:spPr>
            <a:xfrm>
              <a:off x="719077" y="-1"/>
              <a:ext cx="110171" cy="110172"/>
            </a:xfrm>
            <a:prstGeom prst="ellipse">
              <a:avLst/>
            </a:prstGeom>
            <a:solidFill>
              <a:srgbClr val="54C0E8"/>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701" name="Oval 18"/>
            <p:cNvSpPr/>
            <p:nvPr/>
          </p:nvSpPr>
          <p:spPr>
            <a:xfrm>
              <a:off x="1078616"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702" name="Oval 20"/>
            <p:cNvSpPr/>
            <p:nvPr/>
          </p:nvSpPr>
          <p:spPr>
            <a:xfrm>
              <a:off x="1438155"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703" name="Oval 22"/>
            <p:cNvSpPr/>
            <p:nvPr/>
          </p:nvSpPr>
          <p:spPr>
            <a:xfrm>
              <a:off x="1797694"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704" name="Oval 23"/>
            <p:cNvSpPr/>
            <p:nvPr/>
          </p:nvSpPr>
          <p:spPr>
            <a:xfrm>
              <a:off x="2157234"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705" name="Oval 24"/>
            <p:cNvSpPr/>
            <p:nvPr/>
          </p:nvSpPr>
          <p:spPr>
            <a:xfrm>
              <a:off x="2516775"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grpSp>
      <p:pic>
        <p:nvPicPr>
          <p:cNvPr id="707" name="Picture 25" descr="Picture 25"/>
          <p:cNvPicPr>
            <a:picLocks noChangeAspect="1"/>
          </p:cNvPicPr>
          <p:nvPr/>
        </p:nvPicPr>
        <p:blipFill>
          <a:blip r:embed="rId3">
            <a:extLst/>
          </a:blip>
          <a:stretch>
            <a:fillRect/>
          </a:stretch>
        </p:blipFill>
        <p:spPr>
          <a:xfrm>
            <a:off x="1975380" y="1915296"/>
            <a:ext cx="8226001" cy="3441601"/>
          </a:xfrm>
          <a:prstGeom prst="rect">
            <a:avLst/>
          </a:prstGeom>
          <a:ln w="12700">
            <a:miter lim="400000"/>
          </a:ln>
        </p:spPr>
      </p:pic>
      <p:sp>
        <p:nvSpPr>
          <p:cNvPr id="708" name="Arrow: Right 27"/>
          <p:cNvSpPr/>
          <p:nvPr/>
        </p:nvSpPr>
        <p:spPr>
          <a:xfrm>
            <a:off x="6939761" y="3695698"/>
            <a:ext cx="535459" cy="281830"/>
          </a:xfrm>
          <a:prstGeom prst="rightArrow">
            <a:avLst>
              <a:gd name="adj1" fmla="val 50000"/>
              <a:gd name="adj2" fmla="val 50000"/>
            </a:avLst>
          </a:prstGeom>
          <a:solidFill>
            <a:srgbClr val="FF9E18"/>
          </a:solidFill>
          <a:ln w="12700">
            <a:miter lim="400000"/>
          </a:ln>
        </p:spPr>
        <p:txBody>
          <a:bodyPr lIns="45719" rIns="45719" anchor="ctr"/>
          <a:lstStyle/>
          <a:p>
            <a:pPr algn="ctr">
              <a:defRPr sz="1000">
                <a:solidFill>
                  <a:srgbClr val="FFFFFF"/>
                </a:solidFill>
              </a:defRPr>
            </a:pPr>
          </a:p>
        </p:txBody>
      </p:sp>
      <p:sp>
        <p:nvSpPr>
          <p:cNvPr id="709" name="Rectangle 26"/>
          <p:cNvSpPr/>
          <p:nvPr/>
        </p:nvSpPr>
        <p:spPr>
          <a:xfrm>
            <a:off x="1975380" y="1915296"/>
            <a:ext cx="3995935" cy="3438145"/>
          </a:xfrm>
          <a:prstGeom prst="rect">
            <a:avLst/>
          </a:prstGeom>
          <a:solidFill>
            <a:srgbClr val="A6A6A6"/>
          </a:solidFill>
          <a:ln w="12700">
            <a:miter lim="400000"/>
          </a:ln>
        </p:spPr>
        <p:txBody>
          <a:bodyPr lIns="45719" rIns="45719" anchor="ctr"/>
          <a:lstStyle/>
          <a:p>
            <a:pPr algn="ctr">
              <a:defRPr sz="1000">
                <a:solidFill>
                  <a:srgbClr val="FFFFFF"/>
                </a:solidFill>
              </a:defRPr>
            </a:pPr>
          </a:p>
        </p:txBody>
      </p:sp>
      <p:sp>
        <p:nvSpPr>
          <p:cNvPr id="710" name="Rectangle 29"/>
          <p:cNvSpPr/>
          <p:nvPr/>
        </p:nvSpPr>
        <p:spPr>
          <a:xfrm>
            <a:off x="1990381" y="2934157"/>
            <a:ext cx="4077903" cy="1167791"/>
          </a:xfrm>
          <a:prstGeom prst="rect">
            <a:avLst/>
          </a:prstGeom>
          <a:solidFill>
            <a:srgbClr val="003860">
              <a:alpha val="80000"/>
            </a:srgbClr>
          </a:solidFill>
          <a:ln w="12700">
            <a:miter lim="400000"/>
          </a:ln>
        </p:spPr>
        <p:txBody>
          <a:bodyPr lIns="45719" rIns="45719" anchor="ctr"/>
          <a:lstStyle/>
          <a:p>
            <a:pPr algn="ctr">
              <a:defRPr sz="1000">
                <a:solidFill>
                  <a:srgbClr val="FFFFFF"/>
                </a:solidFill>
              </a:defRPr>
            </a:pPr>
          </a:p>
        </p:txBody>
      </p:sp>
      <p:sp>
        <p:nvSpPr>
          <p:cNvPr id="711" name="TextBox 30"/>
          <p:cNvSpPr txBox="1"/>
          <p:nvPr/>
        </p:nvSpPr>
        <p:spPr>
          <a:xfrm>
            <a:off x="2381250" y="3133332"/>
            <a:ext cx="3285583" cy="7409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solidFill>
                  <a:srgbClr val="FFFFFF"/>
                </a:solidFill>
              </a:defRPr>
            </a:lvl1pPr>
          </a:lstStyle>
          <a:p>
            <a:pPr/>
            <a:r>
              <a:t>The tilt control operates the forks forward and back.</a:t>
            </a:r>
          </a:p>
        </p:txBody>
      </p:sp>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7"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2248" name="Title 7"/>
          <p:cNvSpPr txBox="1"/>
          <p:nvPr>
            <p:ph type="title"/>
          </p:nvPr>
        </p:nvSpPr>
        <p:spPr>
          <a:xfrm>
            <a:off x="83127" y="301537"/>
            <a:ext cx="8853055" cy="383217"/>
          </a:xfrm>
          <a:prstGeom prst="rect">
            <a:avLst/>
          </a:prstGeom>
        </p:spPr>
        <p:txBody>
          <a:bodyPr/>
          <a:lstStyle/>
          <a:p>
            <a:pPr/>
            <a:r>
              <a:t>Parking</a:t>
            </a:r>
          </a:p>
        </p:txBody>
      </p:sp>
      <p:sp>
        <p:nvSpPr>
          <p:cNvPr id="2249" name="Rectangle 10"/>
          <p:cNvSpPr/>
          <p:nvPr/>
        </p:nvSpPr>
        <p:spPr>
          <a:xfrm>
            <a:off x="-2" y="1570321"/>
            <a:ext cx="4679007"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2252" name="Rectangle 11"/>
          <p:cNvGrpSpPr/>
          <p:nvPr/>
        </p:nvGrpSpPr>
        <p:grpSpPr>
          <a:xfrm>
            <a:off x="366917" y="1895488"/>
            <a:ext cx="3961893" cy="644011"/>
            <a:chOff x="0" y="0"/>
            <a:chExt cx="3961891" cy="644010"/>
          </a:xfrm>
        </p:grpSpPr>
        <p:sp>
          <p:nvSpPr>
            <p:cNvPr id="2250" name="Rectangle"/>
            <p:cNvSpPr/>
            <p:nvPr/>
          </p:nvSpPr>
          <p:spPr>
            <a:xfrm>
              <a:off x="-1" y="-1"/>
              <a:ext cx="3961893"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251" name="Don't Block the Access"/>
            <p:cNvSpPr txBox="1"/>
            <p:nvPr/>
          </p:nvSpPr>
          <p:spPr>
            <a:xfrm>
              <a:off x="45719" y="129317"/>
              <a:ext cx="3870452"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Don't Block the Access</a:t>
              </a:r>
            </a:p>
          </p:txBody>
        </p:sp>
      </p:grpSp>
      <p:grpSp>
        <p:nvGrpSpPr>
          <p:cNvPr id="2255" name="Rectangle 12"/>
          <p:cNvGrpSpPr/>
          <p:nvPr/>
        </p:nvGrpSpPr>
        <p:grpSpPr>
          <a:xfrm>
            <a:off x="366917" y="2644169"/>
            <a:ext cx="3961893" cy="644012"/>
            <a:chOff x="0" y="0"/>
            <a:chExt cx="3961891" cy="644010"/>
          </a:xfrm>
        </p:grpSpPr>
        <p:sp>
          <p:nvSpPr>
            <p:cNvPr id="2253" name="Rectangle"/>
            <p:cNvSpPr/>
            <p:nvPr/>
          </p:nvSpPr>
          <p:spPr>
            <a:xfrm>
              <a:off x="-1" y="-1"/>
              <a:ext cx="3961893" cy="644012"/>
            </a:xfrm>
            <a:prstGeom prst="rect">
              <a:avLst/>
            </a:prstGeom>
            <a:solidFill>
              <a:srgbClr val="0070C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254" name="Don't Park on a Slope"/>
            <p:cNvSpPr txBox="1"/>
            <p:nvPr/>
          </p:nvSpPr>
          <p:spPr>
            <a:xfrm>
              <a:off x="45719" y="129317"/>
              <a:ext cx="3870452"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Don't Park on a Slope</a:t>
              </a:r>
            </a:p>
          </p:txBody>
        </p:sp>
      </p:grpSp>
      <p:grpSp>
        <p:nvGrpSpPr>
          <p:cNvPr id="2258" name="Rectangle 13"/>
          <p:cNvGrpSpPr/>
          <p:nvPr/>
        </p:nvGrpSpPr>
        <p:grpSpPr>
          <a:xfrm>
            <a:off x="366917" y="4141532"/>
            <a:ext cx="3961893" cy="644011"/>
            <a:chOff x="0" y="0"/>
            <a:chExt cx="3961891" cy="644010"/>
          </a:xfrm>
        </p:grpSpPr>
        <p:sp>
          <p:nvSpPr>
            <p:cNvPr id="2256" name="Rectangle"/>
            <p:cNvSpPr/>
            <p:nvPr/>
          </p:nvSpPr>
          <p:spPr>
            <a:xfrm>
              <a:off x="-1" y="-1"/>
              <a:ext cx="3961893"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257" name="Gearshift in Neutral"/>
            <p:cNvSpPr txBox="1"/>
            <p:nvPr/>
          </p:nvSpPr>
          <p:spPr>
            <a:xfrm>
              <a:off x="45719" y="129317"/>
              <a:ext cx="3870452"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Gearshift in Neutral</a:t>
              </a:r>
            </a:p>
          </p:txBody>
        </p:sp>
      </p:grpSp>
      <p:grpSp>
        <p:nvGrpSpPr>
          <p:cNvPr id="2261" name="Rectangle 8"/>
          <p:cNvGrpSpPr/>
          <p:nvPr/>
        </p:nvGrpSpPr>
        <p:grpSpPr>
          <a:xfrm>
            <a:off x="366917" y="3392851"/>
            <a:ext cx="3961893" cy="644011"/>
            <a:chOff x="0" y="0"/>
            <a:chExt cx="3961891" cy="644010"/>
          </a:xfrm>
        </p:grpSpPr>
        <p:sp>
          <p:nvSpPr>
            <p:cNvPr id="2259" name="Rectangle"/>
            <p:cNvSpPr/>
            <p:nvPr/>
          </p:nvSpPr>
          <p:spPr>
            <a:xfrm>
              <a:off x="-1" y="-1"/>
              <a:ext cx="3961893"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260" name="Lower the Forks to the Ground"/>
            <p:cNvSpPr txBox="1"/>
            <p:nvPr/>
          </p:nvSpPr>
          <p:spPr>
            <a:xfrm>
              <a:off x="45719" y="129317"/>
              <a:ext cx="3870452"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Lower the Forks to the Ground</a:t>
              </a:r>
            </a:p>
          </p:txBody>
        </p:sp>
      </p:grpSp>
      <p:grpSp>
        <p:nvGrpSpPr>
          <p:cNvPr id="2264" name="Rectangle 1"/>
          <p:cNvGrpSpPr/>
          <p:nvPr/>
        </p:nvGrpSpPr>
        <p:grpSpPr>
          <a:xfrm>
            <a:off x="366917" y="4890215"/>
            <a:ext cx="3961893" cy="644011"/>
            <a:chOff x="0" y="0"/>
            <a:chExt cx="3961891" cy="644010"/>
          </a:xfrm>
        </p:grpSpPr>
        <p:sp>
          <p:nvSpPr>
            <p:cNvPr id="2262" name="Rectangle"/>
            <p:cNvSpPr/>
            <p:nvPr/>
          </p:nvSpPr>
          <p:spPr>
            <a:xfrm>
              <a:off x="-1" y="-1"/>
              <a:ext cx="3961893"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263" name="Set the Parking Brake"/>
            <p:cNvSpPr txBox="1"/>
            <p:nvPr/>
          </p:nvSpPr>
          <p:spPr>
            <a:xfrm>
              <a:off x="45719" y="129317"/>
              <a:ext cx="3870452"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Set the Parking Brake</a:t>
              </a:r>
            </a:p>
          </p:txBody>
        </p:sp>
      </p:grpSp>
      <p:sp>
        <p:nvSpPr>
          <p:cNvPr id="2265" name="TextBox 2"/>
          <p:cNvSpPr txBox="1"/>
          <p:nvPr/>
        </p:nvSpPr>
        <p:spPr>
          <a:xfrm>
            <a:off x="5091643" y="5733453"/>
            <a:ext cx="6558289" cy="3853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lvl1pPr>
          </a:lstStyle>
          <a:p>
            <a:pPr/>
            <a:r>
              <a:t>Don’t park on a sloping surface like a ramp or hill.</a:t>
            </a:r>
          </a:p>
        </p:txBody>
      </p:sp>
      <p:sp>
        <p:nvSpPr>
          <p:cNvPr id="2266" name="TextBox 3"/>
          <p:cNvSpPr txBox="1"/>
          <p:nvPr/>
        </p:nvSpPr>
        <p:spPr>
          <a:xfrm>
            <a:off x="4724724" y="1570321"/>
            <a:ext cx="7288205" cy="3853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200">
                <a:solidFill>
                  <a:srgbClr val="8A339C"/>
                </a:solidFill>
              </a:defRPr>
            </a:lvl1pPr>
          </a:lstStyle>
          <a:p>
            <a:pPr/>
            <a:r>
              <a:t>Don't Park on a Slope</a:t>
            </a:r>
          </a:p>
        </p:txBody>
      </p:sp>
      <p:pic>
        <p:nvPicPr>
          <p:cNvPr id="2267" name="Picture 9" descr="Picture 9"/>
          <p:cNvPicPr>
            <a:picLocks noChangeAspect="1"/>
          </p:cNvPicPr>
          <p:nvPr/>
        </p:nvPicPr>
        <p:blipFill>
          <a:blip r:embed="rId3">
            <a:extLst/>
          </a:blip>
          <a:stretch>
            <a:fillRect/>
          </a:stretch>
        </p:blipFill>
        <p:spPr>
          <a:xfrm>
            <a:off x="5045923" y="2103760"/>
            <a:ext cx="6649729" cy="3429387"/>
          </a:xfrm>
          <a:prstGeom prst="rect">
            <a:avLst/>
          </a:prstGeom>
          <a:ln w="12700">
            <a:miter lim="400000"/>
          </a:ln>
        </p:spPr>
      </p:pic>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1"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2272" name="Title 7"/>
          <p:cNvSpPr txBox="1"/>
          <p:nvPr>
            <p:ph type="title"/>
          </p:nvPr>
        </p:nvSpPr>
        <p:spPr>
          <a:xfrm>
            <a:off x="83127" y="301537"/>
            <a:ext cx="8853055" cy="383217"/>
          </a:xfrm>
          <a:prstGeom prst="rect">
            <a:avLst/>
          </a:prstGeom>
        </p:spPr>
        <p:txBody>
          <a:bodyPr/>
          <a:lstStyle/>
          <a:p>
            <a:pPr/>
            <a:r>
              <a:t>Parking</a:t>
            </a:r>
          </a:p>
        </p:txBody>
      </p:sp>
      <p:sp>
        <p:nvSpPr>
          <p:cNvPr id="2273" name="Rectangle 10"/>
          <p:cNvSpPr/>
          <p:nvPr/>
        </p:nvSpPr>
        <p:spPr>
          <a:xfrm>
            <a:off x="-2" y="1570321"/>
            <a:ext cx="4679007"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2276" name="Rectangle 11"/>
          <p:cNvGrpSpPr/>
          <p:nvPr/>
        </p:nvGrpSpPr>
        <p:grpSpPr>
          <a:xfrm>
            <a:off x="366917" y="1895488"/>
            <a:ext cx="3961893" cy="644011"/>
            <a:chOff x="0" y="0"/>
            <a:chExt cx="3961891" cy="644010"/>
          </a:xfrm>
        </p:grpSpPr>
        <p:sp>
          <p:nvSpPr>
            <p:cNvPr id="2274" name="Rectangle"/>
            <p:cNvSpPr/>
            <p:nvPr/>
          </p:nvSpPr>
          <p:spPr>
            <a:xfrm>
              <a:off x="-1" y="-1"/>
              <a:ext cx="3961893"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275" name="Don't Block the Access"/>
            <p:cNvSpPr txBox="1"/>
            <p:nvPr/>
          </p:nvSpPr>
          <p:spPr>
            <a:xfrm>
              <a:off x="45719" y="129317"/>
              <a:ext cx="3870452"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Don't Block the Access</a:t>
              </a:r>
            </a:p>
          </p:txBody>
        </p:sp>
      </p:grpSp>
      <p:grpSp>
        <p:nvGrpSpPr>
          <p:cNvPr id="2279" name="Rectangle 12"/>
          <p:cNvGrpSpPr/>
          <p:nvPr/>
        </p:nvGrpSpPr>
        <p:grpSpPr>
          <a:xfrm>
            <a:off x="366917" y="2644169"/>
            <a:ext cx="3961893" cy="644012"/>
            <a:chOff x="0" y="0"/>
            <a:chExt cx="3961891" cy="644010"/>
          </a:xfrm>
        </p:grpSpPr>
        <p:sp>
          <p:nvSpPr>
            <p:cNvPr id="2277" name="Rectangle"/>
            <p:cNvSpPr/>
            <p:nvPr/>
          </p:nvSpPr>
          <p:spPr>
            <a:xfrm>
              <a:off x="-1" y="-1"/>
              <a:ext cx="3961893"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278" name="Don't Park on a Slope"/>
            <p:cNvSpPr txBox="1"/>
            <p:nvPr/>
          </p:nvSpPr>
          <p:spPr>
            <a:xfrm>
              <a:off x="45719" y="129317"/>
              <a:ext cx="3870452"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Don't Park on a Slope</a:t>
              </a:r>
            </a:p>
          </p:txBody>
        </p:sp>
      </p:grpSp>
      <p:grpSp>
        <p:nvGrpSpPr>
          <p:cNvPr id="2282" name="Rectangle 13"/>
          <p:cNvGrpSpPr/>
          <p:nvPr/>
        </p:nvGrpSpPr>
        <p:grpSpPr>
          <a:xfrm>
            <a:off x="366917" y="4141532"/>
            <a:ext cx="3961893" cy="644011"/>
            <a:chOff x="0" y="0"/>
            <a:chExt cx="3961891" cy="644010"/>
          </a:xfrm>
        </p:grpSpPr>
        <p:sp>
          <p:nvSpPr>
            <p:cNvPr id="2280" name="Rectangle"/>
            <p:cNvSpPr/>
            <p:nvPr/>
          </p:nvSpPr>
          <p:spPr>
            <a:xfrm>
              <a:off x="-1" y="-1"/>
              <a:ext cx="3961893"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281" name="Gearshift in Neutral"/>
            <p:cNvSpPr txBox="1"/>
            <p:nvPr/>
          </p:nvSpPr>
          <p:spPr>
            <a:xfrm>
              <a:off x="45719" y="129317"/>
              <a:ext cx="3870452"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Gearshift in Neutral</a:t>
              </a:r>
            </a:p>
          </p:txBody>
        </p:sp>
      </p:grpSp>
      <p:grpSp>
        <p:nvGrpSpPr>
          <p:cNvPr id="2285" name="Rectangle 8"/>
          <p:cNvGrpSpPr/>
          <p:nvPr/>
        </p:nvGrpSpPr>
        <p:grpSpPr>
          <a:xfrm>
            <a:off x="366917" y="3392851"/>
            <a:ext cx="3961893" cy="644011"/>
            <a:chOff x="0" y="0"/>
            <a:chExt cx="3961891" cy="644010"/>
          </a:xfrm>
        </p:grpSpPr>
        <p:sp>
          <p:nvSpPr>
            <p:cNvPr id="2283" name="Rectangle"/>
            <p:cNvSpPr/>
            <p:nvPr/>
          </p:nvSpPr>
          <p:spPr>
            <a:xfrm>
              <a:off x="-1" y="-1"/>
              <a:ext cx="3961893" cy="644012"/>
            </a:xfrm>
            <a:prstGeom prst="rect">
              <a:avLst/>
            </a:prstGeom>
            <a:solidFill>
              <a:srgbClr val="0070C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284" name="Lower the Forks to the Ground"/>
            <p:cNvSpPr txBox="1"/>
            <p:nvPr/>
          </p:nvSpPr>
          <p:spPr>
            <a:xfrm>
              <a:off x="45719" y="129317"/>
              <a:ext cx="3870452"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Lower the Forks to the Ground</a:t>
              </a:r>
            </a:p>
          </p:txBody>
        </p:sp>
      </p:grpSp>
      <p:grpSp>
        <p:nvGrpSpPr>
          <p:cNvPr id="2288" name="Rectangle 1"/>
          <p:cNvGrpSpPr/>
          <p:nvPr/>
        </p:nvGrpSpPr>
        <p:grpSpPr>
          <a:xfrm>
            <a:off x="366917" y="4890215"/>
            <a:ext cx="3961893" cy="644011"/>
            <a:chOff x="0" y="0"/>
            <a:chExt cx="3961891" cy="644010"/>
          </a:xfrm>
        </p:grpSpPr>
        <p:sp>
          <p:nvSpPr>
            <p:cNvPr id="2286" name="Rectangle"/>
            <p:cNvSpPr/>
            <p:nvPr/>
          </p:nvSpPr>
          <p:spPr>
            <a:xfrm>
              <a:off x="-1" y="-1"/>
              <a:ext cx="3961893"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287" name="Set the Parking Brake"/>
            <p:cNvSpPr txBox="1"/>
            <p:nvPr/>
          </p:nvSpPr>
          <p:spPr>
            <a:xfrm>
              <a:off x="45719" y="129317"/>
              <a:ext cx="3870452"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Set the Parking Brake</a:t>
              </a:r>
            </a:p>
          </p:txBody>
        </p:sp>
      </p:grpSp>
      <p:sp>
        <p:nvSpPr>
          <p:cNvPr id="2289" name="TextBox 2"/>
          <p:cNvSpPr txBox="1"/>
          <p:nvPr/>
        </p:nvSpPr>
        <p:spPr>
          <a:xfrm>
            <a:off x="5091643" y="5558352"/>
            <a:ext cx="6558289" cy="7409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lvl1pPr>
          </a:lstStyle>
          <a:p>
            <a:pPr/>
            <a:r>
              <a:t>Lower the forks to the ground so that no one can get under the forks.</a:t>
            </a:r>
          </a:p>
        </p:txBody>
      </p:sp>
      <p:sp>
        <p:nvSpPr>
          <p:cNvPr id="2290" name="TextBox 3"/>
          <p:cNvSpPr txBox="1"/>
          <p:nvPr/>
        </p:nvSpPr>
        <p:spPr>
          <a:xfrm>
            <a:off x="4724724" y="1570321"/>
            <a:ext cx="7288205" cy="3853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200">
                <a:solidFill>
                  <a:srgbClr val="8A339C"/>
                </a:solidFill>
              </a:defRPr>
            </a:lvl1pPr>
          </a:lstStyle>
          <a:p>
            <a:pPr/>
            <a:r>
              <a:t>Lower the Forks to the Ground</a:t>
            </a:r>
          </a:p>
        </p:txBody>
      </p:sp>
      <p:pic>
        <p:nvPicPr>
          <p:cNvPr id="2291" name="Picture 9" descr="Picture 9"/>
          <p:cNvPicPr>
            <a:picLocks noChangeAspect="1"/>
          </p:cNvPicPr>
          <p:nvPr/>
        </p:nvPicPr>
        <p:blipFill>
          <a:blip r:embed="rId3">
            <a:extLst/>
          </a:blip>
          <a:stretch>
            <a:fillRect/>
          </a:stretch>
        </p:blipFill>
        <p:spPr>
          <a:xfrm>
            <a:off x="5045923" y="2103759"/>
            <a:ext cx="6649729" cy="3429387"/>
          </a:xfrm>
          <a:prstGeom prst="rect">
            <a:avLst/>
          </a:prstGeom>
          <a:ln w="12700">
            <a:miter lim="400000"/>
          </a:ln>
        </p:spPr>
      </p:pic>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5"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2296" name="Title 7"/>
          <p:cNvSpPr txBox="1"/>
          <p:nvPr>
            <p:ph type="title"/>
          </p:nvPr>
        </p:nvSpPr>
        <p:spPr>
          <a:xfrm>
            <a:off x="83127" y="301537"/>
            <a:ext cx="8853055" cy="383217"/>
          </a:xfrm>
          <a:prstGeom prst="rect">
            <a:avLst/>
          </a:prstGeom>
        </p:spPr>
        <p:txBody>
          <a:bodyPr/>
          <a:lstStyle/>
          <a:p>
            <a:pPr/>
            <a:r>
              <a:t>Parking</a:t>
            </a:r>
          </a:p>
        </p:txBody>
      </p:sp>
      <p:sp>
        <p:nvSpPr>
          <p:cNvPr id="2297" name="Rectangle 10"/>
          <p:cNvSpPr/>
          <p:nvPr/>
        </p:nvSpPr>
        <p:spPr>
          <a:xfrm>
            <a:off x="-2" y="1570321"/>
            <a:ext cx="4679007"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2300" name="Rectangle 11"/>
          <p:cNvGrpSpPr/>
          <p:nvPr/>
        </p:nvGrpSpPr>
        <p:grpSpPr>
          <a:xfrm>
            <a:off x="366917" y="1895488"/>
            <a:ext cx="3961893" cy="644011"/>
            <a:chOff x="0" y="0"/>
            <a:chExt cx="3961891" cy="644010"/>
          </a:xfrm>
        </p:grpSpPr>
        <p:sp>
          <p:nvSpPr>
            <p:cNvPr id="2298" name="Rectangle"/>
            <p:cNvSpPr/>
            <p:nvPr/>
          </p:nvSpPr>
          <p:spPr>
            <a:xfrm>
              <a:off x="-1" y="-1"/>
              <a:ext cx="3961893"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299" name="Don't Block the Access"/>
            <p:cNvSpPr txBox="1"/>
            <p:nvPr/>
          </p:nvSpPr>
          <p:spPr>
            <a:xfrm>
              <a:off x="45719" y="129317"/>
              <a:ext cx="3870452"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Don't Block the Access</a:t>
              </a:r>
            </a:p>
          </p:txBody>
        </p:sp>
      </p:grpSp>
      <p:grpSp>
        <p:nvGrpSpPr>
          <p:cNvPr id="2303" name="Rectangle 12"/>
          <p:cNvGrpSpPr/>
          <p:nvPr/>
        </p:nvGrpSpPr>
        <p:grpSpPr>
          <a:xfrm>
            <a:off x="366917" y="2644169"/>
            <a:ext cx="3961893" cy="644012"/>
            <a:chOff x="0" y="0"/>
            <a:chExt cx="3961891" cy="644010"/>
          </a:xfrm>
        </p:grpSpPr>
        <p:sp>
          <p:nvSpPr>
            <p:cNvPr id="2301" name="Rectangle"/>
            <p:cNvSpPr/>
            <p:nvPr/>
          </p:nvSpPr>
          <p:spPr>
            <a:xfrm>
              <a:off x="-1" y="-1"/>
              <a:ext cx="3961893"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302" name="Don't Park on a Slope"/>
            <p:cNvSpPr txBox="1"/>
            <p:nvPr/>
          </p:nvSpPr>
          <p:spPr>
            <a:xfrm>
              <a:off x="45719" y="129317"/>
              <a:ext cx="3870452"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Don't Park on a Slope</a:t>
              </a:r>
            </a:p>
          </p:txBody>
        </p:sp>
      </p:grpSp>
      <p:grpSp>
        <p:nvGrpSpPr>
          <p:cNvPr id="2306" name="Rectangle 13"/>
          <p:cNvGrpSpPr/>
          <p:nvPr/>
        </p:nvGrpSpPr>
        <p:grpSpPr>
          <a:xfrm>
            <a:off x="366917" y="4141532"/>
            <a:ext cx="3961893" cy="644011"/>
            <a:chOff x="0" y="0"/>
            <a:chExt cx="3961891" cy="644010"/>
          </a:xfrm>
        </p:grpSpPr>
        <p:sp>
          <p:nvSpPr>
            <p:cNvPr id="2304" name="Rectangle"/>
            <p:cNvSpPr/>
            <p:nvPr/>
          </p:nvSpPr>
          <p:spPr>
            <a:xfrm>
              <a:off x="-1" y="-1"/>
              <a:ext cx="3961893" cy="644012"/>
            </a:xfrm>
            <a:prstGeom prst="rect">
              <a:avLst/>
            </a:prstGeom>
            <a:solidFill>
              <a:srgbClr val="0070C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305" name="Gearshift in Neutral"/>
            <p:cNvSpPr txBox="1"/>
            <p:nvPr/>
          </p:nvSpPr>
          <p:spPr>
            <a:xfrm>
              <a:off x="45719" y="129317"/>
              <a:ext cx="3870452"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Gearshift in Neutral</a:t>
              </a:r>
            </a:p>
          </p:txBody>
        </p:sp>
      </p:grpSp>
      <p:grpSp>
        <p:nvGrpSpPr>
          <p:cNvPr id="2309" name="Rectangle 8"/>
          <p:cNvGrpSpPr/>
          <p:nvPr/>
        </p:nvGrpSpPr>
        <p:grpSpPr>
          <a:xfrm>
            <a:off x="366917" y="3392851"/>
            <a:ext cx="3961893" cy="644011"/>
            <a:chOff x="0" y="0"/>
            <a:chExt cx="3961891" cy="644010"/>
          </a:xfrm>
        </p:grpSpPr>
        <p:sp>
          <p:nvSpPr>
            <p:cNvPr id="2307" name="Rectangle"/>
            <p:cNvSpPr/>
            <p:nvPr/>
          </p:nvSpPr>
          <p:spPr>
            <a:xfrm>
              <a:off x="-1" y="-1"/>
              <a:ext cx="3961893"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308" name="Lower the Forks to the Ground"/>
            <p:cNvSpPr txBox="1"/>
            <p:nvPr/>
          </p:nvSpPr>
          <p:spPr>
            <a:xfrm>
              <a:off x="45719" y="129317"/>
              <a:ext cx="3870452"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Lower the Forks to the Ground</a:t>
              </a:r>
            </a:p>
          </p:txBody>
        </p:sp>
      </p:grpSp>
      <p:grpSp>
        <p:nvGrpSpPr>
          <p:cNvPr id="2312" name="Rectangle 1"/>
          <p:cNvGrpSpPr/>
          <p:nvPr/>
        </p:nvGrpSpPr>
        <p:grpSpPr>
          <a:xfrm>
            <a:off x="366917" y="4890215"/>
            <a:ext cx="3961893" cy="644011"/>
            <a:chOff x="0" y="0"/>
            <a:chExt cx="3961891" cy="644010"/>
          </a:xfrm>
        </p:grpSpPr>
        <p:sp>
          <p:nvSpPr>
            <p:cNvPr id="2310" name="Rectangle"/>
            <p:cNvSpPr/>
            <p:nvPr/>
          </p:nvSpPr>
          <p:spPr>
            <a:xfrm>
              <a:off x="-1" y="-1"/>
              <a:ext cx="3961893"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311" name="Set the Parking Brake"/>
            <p:cNvSpPr txBox="1"/>
            <p:nvPr/>
          </p:nvSpPr>
          <p:spPr>
            <a:xfrm>
              <a:off x="45719" y="129317"/>
              <a:ext cx="3870452"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Set the Parking Brake</a:t>
              </a:r>
            </a:p>
          </p:txBody>
        </p:sp>
      </p:grpSp>
      <p:sp>
        <p:nvSpPr>
          <p:cNvPr id="2313" name="TextBox 2"/>
          <p:cNvSpPr txBox="1"/>
          <p:nvPr/>
        </p:nvSpPr>
        <p:spPr>
          <a:xfrm>
            <a:off x="4724724" y="5733450"/>
            <a:ext cx="7288205" cy="3853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lvl1pPr>
          </a:lstStyle>
          <a:p>
            <a:pPr/>
            <a:r>
              <a:t>Set the gearshift to neutral.</a:t>
            </a:r>
          </a:p>
        </p:txBody>
      </p:sp>
      <p:sp>
        <p:nvSpPr>
          <p:cNvPr id="2314" name="TextBox 3"/>
          <p:cNvSpPr txBox="1"/>
          <p:nvPr/>
        </p:nvSpPr>
        <p:spPr>
          <a:xfrm>
            <a:off x="4724724" y="1570321"/>
            <a:ext cx="7288205" cy="3853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200">
                <a:solidFill>
                  <a:srgbClr val="8A339C"/>
                </a:solidFill>
              </a:defRPr>
            </a:lvl1pPr>
          </a:lstStyle>
          <a:p>
            <a:pPr/>
            <a:r>
              <a:t>Gearshift in Neutral</a:t>
            </a:r>
          </a:p>
        </p:txBody>
      </p:sp>
      <p:pic>
        <p:nvPicPr>
          <p:cNvPr id="2315" name="Picture 9" descr="Picture 9"/>
          <p:cNvPicPr>
            <a:picLocks noChangeAspect="1"/>
          </p:cNvPicPr>
          <p:nvPr/>
        </p:nvPicPr>
        <p:blipFill>
          <a:blip r:embed="rId3">
            <a:extLst/>
          </a:blip>
          <a:stretch>
            <a:fillRect/>
          </a:stretch>
        </p:blipFill>
        <p:spPr>
          <a:xfrm>
            <a:off x="5045923" y="2103760"/>
            <a:ext cx="6649729" cy="3429387"/>
          </a:xfrm>
          <a:prstGeom prst="rect">
            <a:avLst/>
          </a:prstGeom>
          <a:ln w="12700">
            <a:miter lim="400000"/>
          </a:ln>
        </p:spPr>
      </p:pic>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9" name="Rectangle 15"/>
          <p:cNvSpPr/>
          <p:nvPr/>
        </p:nvSpPr>
        <p:spPr>
          <a:xfrm>
            <a:off x="1924050" y="1081383"/>
            <a:ext cx="10134600" cy="5266947"/>
          </a:xfrm>
          <a:prstGeom prst="rect">
            <a:avLst/>
          </a:prstGeom>
          <a:solidFill>
            <a:srgbClr val="FF9E18">
              <a:alpha val="29020"/>
            </a:srgbClr>
          </a:solidFill>
          <a:ln w="12700">
            <a:miter lim="400000"/>
          </a:ln>
        </p:spPr>
        <p:txBody>
          <a:bodyPr lIns="45719" rIns="45719" anchor="ctr"/>
          <a:lstStyle/>
          <a:p>
            <a:pPr algn="ctr">
              <a:defRPr sz="1000">
                <a:solidFill>
                  <a:srgbClr val="FFFFFF"/>
                </a:solidFill>
              </a:defRPr>
            </a:pPr>
          </a:p>
        </p:txBody>
      </p:sp>
      <p:sp>
        <p:nvSpPr>
          <p:cNvPr id="2320" name="Title 7"/>
          <p:cNvSpPr txBox="1"/>
          <p:nvPr>
            <p:ph type="title"/>
          </p:nvPr>
        </p:nvSpPr>
        <p:spPr>
          <a:xfrm>
            <a:off x="83127" y="301537"/>
            <a:ext cx="8853055" cy="383217"/>
          </a:xfrm>
          <a:prstGeom prst="rect">
            <a:avLst/>
          </a:prstGeom>
        </p:spPr>
        <p:txBody>
          <a:bodyPr/>
          <a:lstStyle/>
          <a:p>
            <a:pPr/>
            <a:r>
              <a:t>Parking</a:t>
            </a:r>
          </a:p>
        </p:txBody>
      </p:sp>
      <p:sp>
        <p:nvSpPr>
          <p:cNvPr id="2321" name="Rectangle 10"/>
          <p:cNvSpPr/>
          <p:nvPr/>
        </p:nvSpPr>
        <p:spPr>
          <a:xfrm>
            <a:off x="-2" y="1570321"/>
            <a:ext cx="4679007" cy="4289074"/>
          </a:xfrm>
          <a:prstGeom prst="rect">
            <a:avLst/>
          </a:prstGeom>
          <a:solidFill>
            <a:srgbClr val="FFFFFF"/>
          </a:solidFill>
          <a:ln w="12700">
            <a:miter lim="400000"/>
          </a:ln>
        </p:spPr>
        <p:txBody>
          <a:bodyPr lIns="45719" rIns="45719" anchor="ctr"/>
          <a:lstStyle/>
          <a:p>
            <a:pPr algn="ctr">
              <a:defRPr b="1" sz="2200">
                <a:solidFill>
                  <a:srgbClr val="808080"/>
                </a:solidFill>
              </a:defRPr>
            </a:pPr>
          </a:p>
        </p:txBody>
      </p:sp>
      <p:grpSp>
        <p:nvGrpSpPr>
          <p:cNvPr id="2324" name="Rectangle 11"/>
          <p:cNvGrpSpPr/>
          <p:nvPr/>
        </p:nvGrpSpPr>
        <p:grpSpPr>
          <a:xfrm>
            <a:off x="366917" y="1895488"/>
            <a:ext cx="3961893" cy="644011"/>
            <a:chOff x="0" y="0"/>
            <a:chExt cx="3961891" cy="644010"/>
          </a:xfrm>
        </p:grpSpPr>
        <p:sp>
          <p:nvSpPr>
            <p:cNvPr id="2322" name="Rectangle"/>
            <p:cNvSpPr/>
            <p:nvPr/>
          </p:nvSpPr>
          <p:spPr>
            <a:xfrm>
              <a:off x="-1" y="-1"/>
              <a:ext cx="3961893"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323" name="Don't Block the Access"/>
            <p:cNvSpPr txBox="1"/>
            <p:nvPr/>
          </p:nvSpPr>
          <p:spPr>
            <a:xfrm>
              <a:off x="45719" y="129317"/>
              <a:ext cx="3870452"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Don't Block the Access</a:t>
              </a:r>
            </a:p>
          </p:txBody>
        </p:sp>
      </p:grpSp>
      <p:grpSp>
        <p:nvGrpSpPr>
          <p:cNvPr id="2327" name="Rectangle 12"/>
          <p:cNvGrpSpPr/>
          <p:nvPr/>
        </p:nvGrpSpPr>
        <p:grpSpPr>
          <a:xfrm>
            <a:off x="366917" y="2644169"/>
            <a:ext cx="3961893" cy="644012"/>
            <a:chOff x="0" y="0"/>
            <a:chExt cx="3961891" cy="644010"/>
          </a:xfrm>
        </p:grpSpPr>
        <p:sp>
          <p:nvSpPr>
            <p:cNvPr id="2325" name="Rectangle"/>
            <p:cNvSpPr/>
            <p:nvPr/>
          </p:nvSpPr>
          <p:spPr>
            <a:xfrm>
              <a:off x="-1" y="-1"/>
              <a:ext cx="3961893"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326" name="Don't Park on a Slope"/>
            <p:cNvSpPr txBox="1"/>
            <p:nvPr/>
          </p:nvSpPr>
          <p:spPr>
            <a:xfrm>
              <a:off x="45719" y="129317"/>
              <a:ext cx="3870452"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Don't Park on a Slope</a:t>
              </a:r>
            </a:p>
          </p:txBody>
        </p:sp>
      </p:grpSp>
      <p:grpSp>
        <p:nvGrpSpPr>
          <p:cNvPr id="2330" name="Rectangle 13"/>
          <p:cNvGrpSpPr/>
          <p:nvPr/>
        </p:nvGrpSpPr>
        <p:grpSpPr>
          <a:xfrm>
            <a:off x="366917" y="4141532"/>
            <a:ext cx="3961893" cy="644011"/>
            <a:chOff x="0" y="0"/>
            <a:chExt cx="3961891" cy="644010"/>
          </a:xfrm>
        </p:grpSpPr>
        <p:sp>
          <p:nvSpPr>
            <p:cNvPr id="2328" name="Rectangle"/>
            <p:cNvSpPr/>
            <p:nvPr/>
          </p:nvSpPr>
          <p:spPr>
            <a:xfrm>
              <a:off x="-1" y="-1"/>
              <a:ext cx="3961893"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329" name="Gearshift in Neutral"/>
            <p:cNvSpPr txBox="1"/>
            <p:nvPr/>
          </p:nvSpPr>
          <p:spPr>
            <a:xfrm>
              <a:off x="45719" y="129317"/>
              <a:ext cx="3870452"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Gearshift in Neutral</a:t>
              </a:r>
            </a:p>
          </p:txBody>
        </p:sp>
      </p:grpSp>
      <p:grpSp>
        <p:nvGrpSpPr>
          <p:cNvPr id="2333" name="Rectangle 8"/>
          <p:cNvGrpSpPr/>
          <p:nvPr/>
        </p:nvGrpSpPr>
        <p:grpSpPr>
          <a:xfrm>
            <a:off x="366917" y="3392851"/>
            <a:ext cx="3961893" cy="644011"/>
            <a:chOff x="0" y="0"/>
            <a:chExt cx="3961891" cy="644010"/>
          </a:xfrm>
        </p:grpSpPr>
        <p:sp>
          <p:nvSpPr>
            <p:cNvPr id="2331" name="Rectangle"/>
            <p:cNvSpPr/>
            <p:nvPr/>
          </p:nvSpPr>
          <p:spPr>
            <a:xfrm>
              <a:off x="-1" y="-1"/>
              <a:ext cx="3961893" cy="644012"/>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332" name="Lower the Forks to the Ground"/>
            <p:cNvSpPr txBox="1"/>
            <p:nvPr/>
          </p:nvSpPr>
          <p:spPr>
            <a:xfrm>
              <a:off x="45719" y="129317"/>
              <a:ext cx="3870452"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Lower the Forks to the Ground</a:t>
              </a:r>
            </a:p>
          </p:txBody>
        </p:sp>
      </p:grpSp>
      <p:grpSp>
        <p:nvGrpSpPr>
          <p:cNvPr id="2336" name="Rectangle 1"/>
          <p:cNvGrpSpPr/>
          <p:nvPr/>
        </p:nvGrpSpPr>
        <p:grpSpPr>
          <a:xfrm>
            <a:off x="366917" y="4890215"/>
            <a:ext cx="3961893" cy="644011"/>
            <a:chOff x="0" y="0"/>
            <a:chExt cx="3961891" cy="644010"/>
          </a:xfrm>
        </p:grpSpPr>
        <p:sp>
          <p:nvSpPr>
            <p:cNvPr id="2334" name="Rectangle"/>
            <p:cNvSpPr/>
            <p:nvPr/>
          </p:nvSpPr>
          <p:spPr>
            <a:xfrm>
              <a:off x="-1" y="-1"/>
              <a:ext cx="3961893" cy="644012"/>
            </a:xfrm>
            <a:prstGeom prst="rect">
              <a:avLst/>
            </a:prstGeom>
            <a:solidFill>
              <a:srgbClr val="0070C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335" name="Set the Parking Brake"/>
            <p:cNvSpPr txBox="1"/>
            <p:nvPr/>
          </p:nvSpPr>
          <p:spPr>
            <a:xfrm>
              <a:off x="45719" y="129317"/>
              <a:ext cx="3870452" cy="385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200">
                  <a:solidFill>
                    <a:srgbClr val="FFFFFF"/>
                  </a:solidFill>
                </a:defRPr>
              </a:lvl1pPr>
            </a:lstStyle>
            <a:p>
              <a:pPr/>
              <a:r>
                <a:t>Set the Parking Brake</a:t>
              </a:r>
            </a:p>
          </p:txBody>
        </p:sp>
      </p:grpSp>
      <p:sp>
        <p:nvSpPr>
          <p:cNvPr id="2337" name="TextBox 2"/>
          <p:cNvSpPr txBox="1"/>
          <p:nvPr/>
        </p:nvSpPr>
        <p:spPr>
          <a:xfrm>
            <a:off x="4724724" y="5723725"/>
            <a:ext cx="7288205" cy="3853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lvl1pPr>
          </a:lstStyle>
          <a:p>
            <a:pPr/>
            <a:r>
              <a:t>Always set the parking brake.</a:t>
            </a:r>
          </a:p>
        </p:txBody>
      </p:sp>
      <p:sp>
        <p:nvSpPr>
          <p:cNvPr id="2338" name="TextBox 3"/>
          <p:cNvSpPr txBox="1"/>
          <p:nvPr/>
        </p:nvSpPr>
        <p:spPr>
          <a:xfrm>
            <a:off x="4724724" y="1570321"/>
            <a:ext cx="7288205" cy="3853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200">
                <a:solidFill>
                  <a:srgbClr val="8A339C"/>
                </a:solidFill>
              </a:defRPr>
            </a:lvl1pPr>
          </a:lstStyle>
          <a:p>
            <a:pPr/>
            <a:r>
              <a:t>Set the Parking Brake</a:t>
            </a:r>
          </a:p>
        </p:txBody>
      </p:sp>
      <p:pic>
        <p:nvPicPr>
          <p:cNvPr id="2339" name="Picture 9" descr="Picture 9"/>
          <p:cNvPicPr>
            <a:picLocks noChangeAspect="1"/>
          </p:cNvPicPr>
          <p:nvPr/>
        </p:nvPicPr>
        <p:blipFill>
          <a:blip r:embed="rId3">
            <a:extLst/>
          </a:blip>
          <a:stretch>
            <a:fillRect/>
          </a:stretch>
        </p:blipFill>
        <p:spPr>
          <a:xfrm>
            <a:off x="5045923" y="2103759"/>
            <a:ext cx="6649729" cy="3429387"/>
          </a:xfrm>
          <a:prstGeom prst="rect">
            <a:avLst/>
          </a:prstGeom>
          <a:ln w="12700">
            <a:miter lim="400000"/>
          </a:ln>
        </p:spPr>
      </p:pic>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3" name="Title 1"/>
          <p:cNvSpPr txBox="1"/>
          <p:nvPr>
            <p:ph type="title"/>
          </p:nvPr>
        </p:nvSpPr>
        <p:spPr>
          <a:xfrm>
            <a:off x="83127" y="301537"/>
            <a:ext cx="8853055" cy="383217"/>
          </a:xfrm>
          <a:prstGeom prst="rect">
            <a:avLst/>
          </a:prstGeom>
        </p:spPr>
        <p:txBody>
          <a:bodyPr/>
          <a:lstStyle/>
          <a:p>
            <a:pPr/>
            <a:r>
              <a:t>Propane Refueling</a:t>
            </a:r>
          </a:p>
        </p:txBody>
      </p:sp>
      <p:sp>
        <p:nvSpPr>
          <p:cNvPr id="2344" name="Text Placeholder 3"/>
          <p:cNvSpPr txBox="1"/>
          <p:nvPr>
            <p:ph type="body" sz="quarter" idx="1"/>
          </p:nvPr>
        </p:nvSpPr>
        <p:spPr>
          <a:xfrm>
            <a:off x="775222" y="1021760"/>
            <a:ext cx="6071618" cy="612649"/>
          </a:xfrm>
          <a:prstGeom prst="rect">
            <a:avLst/>
          </a:prstGeom>
        </p:spPr>
        <p:txBody>
          <a:bodyPr/>
          <a:lstStyle>
            <a:lvl1pPr marL="273599" indent="-158399">
              <a:buSzPct val="100000"/>
              <a:buFont typeface="Arial"/>
              <a:buChar char="•"/>
            </a:lvl1pPr>
          </a:lstStyle>
          <a:p>
            <a:pPr/>
            <a:r>
              <a:t>Fuel in well-ventilated area</a:t>
            </a:r>
          </a:p>
        </p:txBody>
      </p:sp>
      <p:sp>
        <p:nvSpPr>
          <p:cNvPr id="2345" name="Text Placeholder 4"/>
          <p:cNvSpPr/>
          <p:nvPr>
            <p:ph type="body" idx="22"/>
          </p:nvPr>
        </p:nvSpPr>
        <p:spPr>
          <a:prstGeom prst="rect">
            <a:avLst/>
          </a:prstGeom>
          <a:extLst>
            <a:ext uri="{C572A759-6A51-4108-AA02-DFA0A04FC94B}">
              <ma14:wrappingTextBoxFlag xmlns:ma14="http://schemas.microsoft.com/office/mac/drawingml/2011/main" val="1"/>
            </a:ext>
          </a:extLst>
        </p:spPr>
        <p:txBody>
          <a:bodyPr/>
          <a:lstStyle>
            <a:lvl1pPr marL="273599" indent="-158399">
              <a:lnSpc>
                <a:spcPts val="1700"/>
              </a:lnSpc>
              <a:spcBef>
                <a:spcPts val="900"/>
              </a:spcBef>
              <a:defRPr>
                <a:solidFill>
                  <a:srgbClr val="262626"/>
                </a:solidFill>
              </a:defRPr>
            </a:lvl1pPr>
          </a:lstStyle>
          <a:p>
            <a:pPr/>
            <a:r>
              <a:t>Use proper grounding</a:t>
            </a:r>
          </a:p>
        </p:txBody>
      </p:sp>
      <p:sp>
        <p:nvSpPr>
          <p:cNvPr id="2346" name="Text Placeholder 5"/>
          <p:cNvSpPr/>
          <p:nvPr>
            <p:ph type="body" idx="23"/>
          </p:nvPr>
        </p:nvSpPr>
        <p:spPr>
          <a:prstGeom prst="rect">
            <a:avLst/>
          </a:prstGeom>
          <a:extLst>
            <a:ext uri="{C572A759-6A51-4108-AA02-DFA0A04FC94B}">
              <ma14:wrappingTextBoxFlag xmlns:ma14="http://schemas.microsoft.com/office/mac/drawingml/2011/main" val="1"/>
            </a:ext>
          </a:extLst>
        </p:spPr>
        <p:txBody>
          <a:bodyPr/>
          <a:lstStyle>
            <a:lvl1pPr marL="273599" indent="-158399">
              <a:lnSpc>
                <a:spcPts val="1700"/>
              </a:lnSpc>
              <a:spcBef>
                <a:spcPts val="900"/>
              </a:spcBef>
              <a:defRPr>
                <a:solidFill>
                  <a:srgbClr val="262626"/>
                </a:solidFill>
              </a:defRPr>
            </a:lvl1pPr>
          </a:lstStyle>
          <a:p>
            <a:pPr/>
            <a:r>
              <a:t>Don’t smoke</a:t>
            </a:r>
          </a:p>
        </p:txBody>
      </p:sp>
      <p:sp>
        <p:nvSpPr>
          <p:cNvPr id="2347" name="Text Placeholder 6"/>
          <p:cNvSpPr/>
          <p:nvPr>
            <p:ph type="body" idx="24"/>
          </p:nvPr>
        </p:nvSpPr>
        <p:spPr>
          <a:prstGeom prst="rect">
            <a:avLst/>
          </a:prstGeom>
          <a:extLst>
            <a:ext uri="{C572A759-6A51-4108-AA02-DFA0A04FC94B}">
              <ma14:wrappingTextBoxFlag xmlns:ma14="http://schemas.microsoft.com/office/mac/drawingml/2011/main" val="1"/>
            </a:ext>
          </a:extLst>
        </p:spPr>
        <p:txBody>
          <a:bodyPr/>
          <a:lstStyle/>
          <a:p>
            <a:pPr lvl="1" marL="273599" indent="-158399">
              <a:lnSpc>
                <a:spcPts val="1700"/>
              </a:lnSpc>
              <a:spcBef>
                <a:spcPts val="500"/>
              </a:spcBef>
              <a:buChar char="•"/>
            </a:pPr>
            <a:r>
              <a:t>Report leaks</a:t>
            </a:r>
          </a:p>
        </p:txBody>
      </p:sp>
      <p:grpSp>
        <p:nvGrpSpPr>
          <p:cNvPr id="2350" name="Picture Placeholder 11"/>
          <p:cNvGrpSpPr/>
          <p:nvPr/>
        </p:nvGrpSpPr>
        <p:grpSpPr>
          <a:xfrm>
            <a:off x="5729308" y="-4898"/>
            <a:ext cx="8213022" cy="6639164"/>
            <a:chOff x="0" y="0"/>
            <a:chExt cx="8213021" cy="6639162"/>
          </a:xfrm>
        </p:grpSpPr>
        <p:sp>
          <p:nvSpPr>
            <p:cNvPr id="2348" name="Rectangle"/>
            <p:cNvSpPr/>
            <p:nvPr/>
          </p:nvSpPr>
          <p:spPr>
            <a:xfrm>
              <a:off x="0" y="0"/>
              <a:ext cx="8213022" cy="6639163"/>
            </a:xfrm>
            <a:prstGeom prst="rect">
              <a:avLst/>
            </a:prstGeom>
            <a:solidFill>
              <a:srgbClr val="FFF2CC"/>
            </a:solidFill>
            <a:ln w="12700" cap="flat">
              <a:noFill/>
              <a:miter lim="400000"/>
            </a:ln>
            <a:effectLst/>
          </p:spPr>
          <p:txBody>
            <a:bodyPr wrap="square" lIns="45719" tIns="45719" rIns="45719" bIns="45719" numCol="1" anchor="ctr">
              <a:noAutofit/>
            </a:bodyPr>
            <a:lstStyle/>
            <a:p>
              <a:pPr/>
            </a:p>
          </p:txBody>
        </p:sp>
        <p:pic>
          <p:nvPicPr>
            <p:cNvPr id="2349" name="image91.png" descr="image91.png"/>
            <p:cNvPicPr>
              <a:picLocks noChangeAspect="1"/>
            </p:cNvPicPr>
            <p:nvPr/>
          </p:nvPicPr>
          <p:blipFill>
            <a:blip r:embed="rId3">
              <a:extLst/>
            </a:blip>
            <a:srcRect l="143" t="0" r="143" b="0"/>
            <a:stretch>
              <a:fillRect/>
            </a:stretch>
          </p:blipFill>
          <p:spPr>
            <a:xfrm>
              <a:off x="-1" y="0"/>
              <a:ext cx="8213023" cy="6639163"/>
            </a:xfrm>
            <a:prstGeom prst="rect">
              <a:avLst/>
            </a:prstGeom>
            <a:ln w="57150" cap="flat">
              <a:solidFill>
                <a:srgbClr val="000000"/>
              </a:solidFill>
              <a:prstDash val="solid"/>
              <a:round/>
            </a:ln>
            <a:effectLst/>
          </p:spPr>
        </p:pic>
      </p:grpSp>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4" name="Title 3"/>
          <p:cNvSpPr txBox="1"/>
          <p:nvPr>
            <p:ph type="title"/>
          </p:nvPr>
        </p:nvSpPr>
        <p:spPr>
          <a:xfrm>
            <a:off x="83127" y="301537"/>
            <a:ext cx="8853055" cy="383217"/>
          </a:xfrm>
          <a:prstGeom prst="rect">
            <a:avLst/>
          </a:prstGeom>
        </p:spPr>
        <p:txBody>
          <a:bodyPr/>
          <a:lstStyle/>
          <a:p>
            <a:pPr/>
            <a:r>
              <a:t>Battery Charging</a:t>
            </a:r>
          </a:p>
        </p:txBody>
      </p:sp>
      <p:sp>
        <p:nvSpPr>
          <p:cNvPr id="2355" name="Text Placeholder 4"/>
          <p:cNvSpPr txBox="1"/>
          <p:nvPr>
            <p:ph type="body" sz="half" idx="1"/>
          </p:nvPr>
        </p:nvSpPr>
        <p:spPr>
          <a:xfrm>
            <a:off x="308665" y="1033272"/>
            <a:ext cx="5139636" cy="5267412"/>
          </a:xfrm>
          <a:prstGeom prst="rect">
            <a:avLst/>
          </a:prstGeom>
        </p:spPr>
        <p:txBody>
          <a:bodyPr/>
          <a:lstStyle/>
          <a:p>
            <a:pPr/>
            <a:r>
              <a:t>Charge in protected, ventilated area</a:t>
            </a:r>
          </a:p>
          <a:p>
            <a:pPr/>
            <a:r>
              <a:t>Wear PPE</a:t>
            </a:r>
          </a:p>
          <a:p>
            <a:pPr/>
            <a:r>
              <a:t>Don’t smoke</a:t>
            </a:r>
          </a:p>
          <a:p>
            <a:pPr/>
            <a:r>
              <a:t>Inspect connectors</a:t>
            </a:r>
          </a:p>
          <a:p>
            <a:pPr/>
            <a:r>
              <a:t>Remove caps only when necessary</a:t>
            </a:r>
          </a:p>
          <a:p>
            <a:pPr/>
            <a:r>
              <a:t>Clean up spills</a:t>
            </a:r>
          </a:p>
        </p:txBody>
      </p:sp>
      <p:grpSp>
        <p:nvGrpSpPr>
          <p:cNvPr id="2358" name="Picture Placeholder 6"/>
          <p:cNvGrpSpPr/>
          <p:nvPr/>
        </p:nvGrpSpPr>
        <p:grpSpPr>
          <a:xfrm>
            <a:off x="5522976" y="758951"/>
            <a:ext cx="6668725" cy="5916169"/>
            <a:chOff x="0" y="0"/>
            <a:chExt cx="6668723" cy="5916168"/>
          </a:xfrm>
        </p:grpSpPr>
        <p:sp>
          <p:nvSpPr>
            <p:cNvPr id="2356" name="Rectangle"/>
            <p:cNvSpPr/>
            <p:nvPr/>
          </p:nvSpPr>
          <p:spPr>
            <a:xfrm>
              <a:off x="0" y="0"/>
              <a:ext cx="6668724" cy="5916168"/>
            </a:xfrm>
            <a:prstGeom prst="rect">
              <a:avLst/>
            </a:prstGeom>
            <a:solidFill>
              <a:srgbClr val="FFF2CC"/>
            </a:solidFill>
            <a:ln w="12700" cap="flat">
              <a:noFill/>
              <a:miter lim="400000"/>
            </a:ln>
            <a:effectLst/>
          </p:spPr>
          <p:txBody>
            <a:bodyPr wrap="square" lIns="45719" tIns="45719" rIns="45719" bIns="45719" numCol="1" anchor="ctr">
              <a:noAutofit/>
            </a:bodyPr>
            <a:lstStyle/>
            <a:p>
              <a:pPr/>
            </a:p>
          </p:txBody>
        </p:sp>
        <p:pic>
          <p:nvPicPr>
            <p:cNvPr id="2357" name="image92.png" descr="image92.png"/>
            <p:cNvPicPr>
              <a:picLocks noChangeAspect="1"/>
            </p:cNvPicPr>
            <p:nvPr/>
          </p:nvPicPr>
          <p:blipFill>
            <a:blip r:embed="rId3">
              <a:extLst/>
            </a:blip>
            <a:srcRect l="0" t="1524" r="0" b="1524"/>
            <a:stretch>
              <a:fillRect/>
            </a:stretch>
          </p:blipFill>
          <p:spPr>
            <a:xfrm>
              <a:off x="0" y="-1"/>
              <a:ext cx="6668724" cy="5916169"/>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2" name="Text Placeholder 4"/>
          <p:cNvSpPr txBox="1"/>
          <p:nvPr>
            <p:ph type="body" idx="1"/>
          </p:nvPr>
        </p:nvSpPr>
        <p:spPr>
          <a:xfrm>
            <a:off x="308664" y="1036947"/>
            <a:ext cx="6459782" cy="5519516"/>
          </a:xfrm>
          <a:prstGeom prst="rect">
            <a:avLst/>
          </a:prstGeom>
        </p:spPr>
        <p:txBody>
          <a:bodyPr/>
          <a:lstStyle/>
          <a:p>
            <a:pPr/>
            <a:r>
              <a:t>Forklifts are specialized vehicles that lift heavy loads with counterbalancing</a:t>
            </a:r>
          </a:p>
          <a:p>
            <a:pPr/>
            <a:r>
              <a:t>Forklifts are very different from cars</a:t>
            </a:r>
          </a:p>
          <a:p>
            <a:pPr/>
            <a:r>
              <a:t>The operation of a forklift must be performed by a trained and authorized operator </a:t>
            </a:r>
          </a:p>
          <a:p>
            <a:pPr/>
            <a:r>
              <a:t>Hazards of operating forklifts can include tipovers, pedestrian strikes, and unstable loads</a:t>
            </a:r>
          </a:p>
          <a:p>
            <a:pPr/>
            <a:r>
              <a:t>Thorough inspections of all the forklift’s operational components are essential to safe operation</a:t>
            </a:r>
          </a:p>
        </p:txBody>
      </p:sp>
      <p:sp>
        <p:nvSpPr>
          <p:cNvPr id="2363" name="Title 3"/>
          <p:cNvSpPr txBox="1"/>
          <p:nvPr>
            <p:ph type="title"/>
          </p:nvPr>
        </p:nvSpPr>
        <p:spPr>
          <a:xfrm>
            <a:off x="83127" y="298491"/>
            <a:ext cx="8873837" cy="383217"/>
          </a:xfrm>
          <a:prstGeom prst="rect">
            <a:avLst/>
          </a:prstGeom>
        </p:spPr>
        <p:txBody>
          <a:bodyPr/>
          <a:lstStyle/>
          <a:p>
            <a:pPr/>
            <a:r>
              <a:t>Key Points to Remember</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5" name="Title 1"/>
          <p:cNvSpPr txBox="1"/>
          <p:nvPr>
            <p:ph type="title"/>
          </p:nvPr>
        </p:nvSpPr>
        <p:spPr>
          <a:xfrm>
            <a:off x="83127" y="301537"/>
            <a:ext cx="8853055" cy="383217"/>
          </a:xfrm>
          <a:prstGeom prst="rect">
            <a:avLst/>
          </a:prstGeom>
        </p:spPr>
        <p:txBody>
          <a:bodyPr/>
          <a:lstStyle/>
          <a:p>
            <a:pPr/>
            <a:r>
              <a:t>Parts of a Forklift</a:t>
            </a:r>
          </a:p>
        </p:txBody>
      </p:sp>
      <p:sp>
        <p:nvSpPr>
          <p:cNvPr id="716" name="Text Placeholder 2"/>
          <p:cNvSpPr txBox="1"/>
          <p:nvPr>
            <p:ph type="body" sz="quarter" idx="1"/>
          </p:nvPr>
        </p:nvSpPr>
        <p:spPr>
          <a:prstGeom prst="rect">
            <a:avLst/>
          </a:prstGeom>
        </p:spPr>
        <p:txBody>
          <a:bodyPr/>
          <a:lstStyle/>
          <a:p>
            <a:pPr/>
            <a:r>
              <a:t>Mast</a:t>
            </a:r>
          </a:p>
        </p:txBody>
      </p:sp>
      <p:grpSp>
        <p:nvGrpSpPr>
          <p:cNvPr id="719" name="Group 7"/>
          <p:cNvGrpSpPr/>
          <p:nvPr/>
        </p:nvGrpSpPr>
        <p:grpSpPr>
          <a:xfrm>
            <a:off x="10298348" y="2934159"/>
            <a:ext cx="1114542" cy="1167791"/>
            <a:chOff x="0" y="0"/>
            <a:chExt cx="1114541" cy="1167790"/>
          </a:xfrm>
        </p:grpSpPr>
        <p:sp>
          <p:nvSpPr>
            <p:cNvPr id="717" name="Rectangle: Top Corners Rounded 8"/>
            <p:cNvSpPr/>
            <p:nvPr/>
          </p:nvSpPr>
          <p:spPr>
            <a:xfrm rot="5400000">
              <a:off x="-26625" y="26624"/>
              <a:ext cx="1167791" cy="1114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08" y="0"/>
                  </a:moveTo>
                  <a:lnTo>
                    <a:pt x="11292" y="0"/>
                  </a:lnTo>
                  <a:cubicBezTo>
                    <a:pt x="16985" y="0"/>
                    <a:pt x="21600" y="4835"/>
                    <a:pt x="21600" y="10800"/>
                  </a:cubicBezTo>
                  <a:lnTo>
                    <a:pt x="21600" y="21600"/>
                  </a:lnTo>
                  <a:lnTo>
                    <a:pt x="0" y="21600"/>
                  </a:lnTo>
                  <a:lnTo>
                    <a:pt x="0" y="10800"/>
                  </a:lnTo>
                  <a:cubicBezTo>
                    <a:pt x="0" y="4835"/>
                    <a:pt x="4615" y="0"/>
                    <a:pt x="10308" y="0"/>
                  </a:cubicBezTo>
                  <a:close/>
                </a:path>
              </a:pathLst>
            </a:custGeom>
            <a:solidFill>
              <a:srgbClr val="0070C0"/>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sp>
          <p:nvSpPr>
            <p:cNvPr id="718" name="Isosceles Triangle 9"/>
            <p:cNvSpPr/>
            <p:nvPr/>
          </p:nvSpPr>
          <p:spPr>
            <a:xfrm rot="5400000">
              <a:off x="445263" y="443429"/>
              <a:ext cx="517795" cy="280931"/>
            </a:xfrm>
            <a:prstGeom prst="triangle">
              <a:avLst/>
            </a:prstGeom>
            <a:solidFill>
              <a:srgbClr val="FFFFFF"/>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grpSp>
      <p:grpSp>
        <p:nvGrpSpPr>
          <p:cNvPr id="722" name="Group 3"/>
          <p:cNvGrpSpPr/>
          <p:nvPr/>
        </p:nvGrpSpPr>
        <p:grpSpPr>
          <a:xfrm>
            <a:off x="779109" y="2934159"/>
            <a:ext cx="1114543" cy="1167791"/>
            <a:chOff x="0" y="0"/>
            <a:chExt cx="1114541" cy="1167790"/>
          </a:xfrm>
        </p:grpSpPr>
        <p:sp>
          <p:nvSpPr>
            <p:cNvPr id="720" name="Rectangle: Top Corners Rounded 19"/>
            <p:cNvSpPr/>
            <p:nvPr/>
          </p:nvSpPr>
          <p:spPr>
            <a:xfrm flipH="1" rot="16200000">
              <a:off x="-26625" y="26624"/>
              <a:ext cx="1167791" cy="1114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08" y="0"/>
                  </a:moveTo>
                  <a:lnTo>
                    <a:pt x="11292" y="0"/>
                  </a:lnTo>
                  <a:cubicBezTo>
                    <a:pt x="16985" y="0"/>
                    <a:pt x="21600" y="4835"/>
                    <a:pt x="21600" y="10800"/>
                  </a:cubicBezTo>
                  <a:lnTo>
                    <a:pt x="21600" y="21600"/>
                  </a:lnTo>
                  <a:lnTo>
                    <a:pt x="0" y="21600"/>
                  </a:lnTo>
                  <a:lnTo>
                    <a:pt x="0" y="10800"/>
                  </a:lnTo>
                  <a:cubicBezTo>
                    <a:pt x="0" y="4835"/>
                    <a:pt x="4615" y="0"/>
                    <a:pt x="10308" y="0"/>
                  </a:cubicBezTo>
                  <a:close/>
                </a:path>
              </a:pathLst>
            </a:custGeom>
            <a:solidFill>
              <a:srgbClr val="0070C0"/>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sp>
          <p:nvSpPr>
            <p:cNvPr id="721" name="Isosceles Triangle 21"/>
            <p:cNvSpPr/>
            <p:nvPr/>
          </p:nvSpPr>
          <p:spPr>
            <a:xfrm flipH="1" rot="16200000">
              <a:off x="151483" y="443429"/>
              <a:ext cx="517795" cy="280930"/>
            </a:xfrm>
            <a:prstGeom prst="triangle">
              <a:avLst/>
            </a:prstGeom>
            <a:solidFill>
              <a:srgbClr val="FFFFFF"/>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grpSp>
      <p:grpSp>
        <p:nvGrpSpPr>
          <p:cNvPr id="731" name="Group 4"/>
          <p:cNvGrpSpPr/>
          <p:nvPr/>
        </p:nvGrpSpPr>
        <p:grpSpPr>
          <a:xfrm>
            <a:off x="4782527" y="5957379"/>
            <a:ext cx="2626946" cy="110171"/>
            <a:chOff x="0" y="0"/>
            <a:chExt cx="2626945" cy="110170"/>
          </a:xfrm>
        </p:grpSpPr>
        <p:sp>
          <p:nvSpPr>
            <p:cNvPr id="723" name="Oval 6"/>
            <p:cNvSpPr/>
            <p:nvPr/>
          </p:nvSpPr>
          <p:spPr>
            <a:xfrm>
              <a:off x="-1"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724" name="Oval 16"/>
            <p:cNvSpPr/>
            <p:nvPr/>
          </p:nvSpPr>
          <p:spPr>
            <a:xfrm>
              <a:off x="359538"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725" name="Oval 17"/>
            <p:cNvSpPr/>
            <p:nvPr/>
          </p:nvSpPr>
          <p:spPr>
            <a:xfrm>
              <a:off x="719077"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726" name="Oval 18"/>
            <p:cNvSpPr/>
            <p:nvPr/>
          </p:nvSpPr>
          <p:spPr>
            <a:xfrm>
              <a:off x="1078616" y="-1"/>
              <a:ext cx="110171" cy="110172"/>
            </a:xfrm>
            <a:prstGeom prst="ellipse">
              <a:avLst/>
            </a:prstGeom>
            <a:solidFill>
              <a:srgbClr val="54C0E8"/>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727" name="Oval 20"/>
            <p:cNvSpPr/>
            <p:nvPr/>
          </p:nvSpPr>
          <p:spPr>
            <a:xfrm>
              <a:off x="1438155"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728" name="Oval 22"/>
            <p:cNvSpPr/>
            <p:nvPr/>
          </p:nvSpPr>
          <p:spPr>
            <a:xfrm>
              <a:off x="1797694"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729" name="Oval 23"/>
            <p:cNvSpPr/>
            <p:nvPr/>
          </p:nvSpPr>
          <p:spPr>
            <a:xfrm>
              <a:off x="2157234"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sp>
          <p:nvSpPr>
            <p:cNvPr id="730" name="Oval 24"/>
            <p:cNvSpPr/>
            <p:nvPr/>
          </p:nvSpPr>
          <p:spPr>
            <a:xfrm>
              <a:off x="2516775" y="-1"/>
              <a:ext cx="110171" cy="110172"/>
            </a:xfrm>
            <a:prstGeom prst="ellipse">
              <a:avLst/>
            </a:prstGeom>
            <a:solidFill>
              <a:srgbClr val="595959"/>
            </a:solidFill>
            <a:ln w="12700" cap="flat">
              <a:noFill/>
              <a:miter lim="400000"/>
            </a:ln>
            <a:effectLst/>
          </p:spPr>
          <p:txBody>
            <a:bodyPr wrap="square" lIns="45719" tIns="45719" rIns="45719" bIns="45719" numCol="1" anchor="ctr">
              <a:noAutofit/>
            </a:bodyPr>
            <a:lstStyle/>
            <a:p>
              <a:pPr algn="ctr">
                <a:defRPr sz="1000">
                  <a:solidFill>
                    <a:srgbClr val="595959"/>
                  </a:solidFill>
                </a:defRPr>
              </a:pPr>
            </a:p>
          </p:txBody>
        </p:sp>
      </p:grpSp>
      <p:pic>
        <p:nvPicPr>
          <p:cNvPr id="732" name="Picture 25" descr="Picture 25"/>
          <p:cNvPicPr>
            <a:picLocks noChangeAspect="1"/>
          </p:cNvPicPr>
          <p:nvPr/>
        </p:nvPicPr>
        <p:blipFill>
          <a:blip r:embed="rId3">
            <a:extLst/>
          </a:blip>
          <a:stretch>
            <a:fillRect/>
          </a:stretch>
        </p:blipFill>
        <p:spPr>
          <a:xfrm>
            <a:off x="1975380" y="1915296"/>
            <a:ext cx="8226001" cy="3441601"/>
          </a:xfrm>
          <a:prstGeom prst="rect">
            <a:avLst/>
          </a:prstGeom>
          <a:ln w="12700">
            <a:miter lim="400000"/>
          </a:ln>
        </p:spPr>
      </p:pic>
      <p:sp>
        <p:nvSpPr>
          <p:cNvPr id="733" name="Arrow: Right 27"/>
          <p:cNvSpPr/>
          <p:nvPr/>
        </p:nvSpPr>
        <p:spPr>
          <a:xfrm>
            <a:off x="7989569" y="2369818"/>
            <a:ext cx="529591" cy="281830"/>
          </a:xfrm>
          <a:prstGeom prst="rightArrow">
            <a:avLst>
              <a:gd name="adj1" fmla="val 50000"/>
              <a:gd name="adj2" fmla="val 50000"/>
            </a:avLst>
          </a:prstGeom>
          <a:solidFill>
            <a:srgbClr val="FF9E18"/>
          </a:solidFill>
          <a:ln w="12700">
            <a:miter lim="400000"/>
          </a:ln>
        </p:spPr>
        <p:txBody>
          <a:bodyPr lIns="45719" rIns="45719" anchor="ctr"/>
          <a:lstStyle/>
          <a:p>
            <a:pPr algn="ctr">
              <a:defRPr sz="1000">
                <a:solidFill>
                  <a:srgbClr val="FFFFFF"/>
                </a:solidFill>
              </a:defRPr>
            </a:pPr>
          </a:p>
        </p:txBody>
      </p:sp>
      <p:sp>
        <p:nvSpPr>
          <p:cNvPr id="734" name="Rectangle 26"/>
          <p:cNvSpPr/>
          <p:nvPr/>
        </p:nvSpPr>
        <p:spPr>
          <a:xfrm>
            <a:off x="1975380" y="1915296"/>
            <a:ext cx="3995935" cy="3438145"/>
          </a:xfrm>
          <a:prstGeom prst="rect">
            <a:avLst/>
          </a:prstGeom>
          <a:solidFill>
            <a:srgbClr val="A6A6A6"/>
          </a:solidFill>
          <a:ln w="12700">
            <a:miter lim="400000"/>
          </a:ln>
        </p:spPr>
        <p:txBody>
          <a:bodyPr lIns="45719" rIns="45719" anchor="ctr"/>
          <a:lstStyle/>
          <a:p>
            <a:pPr algn="ctr">
              <a:defRPr sz="1000">
                <a:solidFill>
                  <a:srgbClr val="FFFFFF"/>
                </a:solidFill>
              </a:defRPr>
            </a:pPr>
          </a:p>
        </p:txBody>
      </p:sp>
      <p:sp>
        <p:nvSpPr>
          <p:cNvPr id="735" name="Rectangle 29"/>
          <p:cNvSpPr/>
          <p:nvPr/>
        </p:nvSpPr>
        <p:spPr>
          <a:xfrm>
            <a:off x="1990381" y="2934157"/>
            <a:ext cx="4077903" cy="1167791"/>
          </a:xfrm>
          <a:prstGeom prst="rect">
            <a:avLst/>
          </a:prstGeom>
          <a:solidFill>
            <a:srgbClr val="003860">
              <a:alpha val="80000"/>
            </a:srgbClr>
          </a:solidFill>
          <a:ln w="12700">
            <a:miter lim="400000"/>
          </a:ln>
        </p:spPr>
        <p:txBody>
          <a:bodyPr lIns="45719" rIns="45719" anchor="ctr"/>
          <a:lstStyle/>
          <a:p>
            <a:pPr algn="ctr">
              <a:defRPr sz="1000">
                <a:solidFill>
                  <a:srgbClr val="FFFFFF"/>
                </a:solidFill>
              </a:defRPr>
            </a:pPr>
          </a:p>
        </p:txBody>
      </p:sp>
      <p:sp>
        <p:nvSpPr>
          <p:cNvPr id="736" name="TextBox 30"/>
          <p:cNvSpPr txBox="1"/>
          <p:nvPr/>
        </p:nvSpPr>
        <p:spPr>
          <a:xfrm>
            <a:off x="2472690" y="3133332"/>
            <a:ext cx="3059076" cy="10965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solidFill>
                  <a:srgbClr val="FFFFFF"/>
                </a:solidFill>
              </a:defRPr>
            </a:lvl1pPr>
          </a:lstStyle>
          <a:p>
            <a:pPr/>
            <a:r>
              <a:t>The mast houses the chains and the lifting gear.</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Basic Templates">
  <a:themeElements>
    <a:clrScheme name="Basic Templates">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Basic Templates">
      <a:majorFont>
        <a:latin typeface="Calibri"/>
        <a:ea typeface="Calibri"/>
        <a:cs typeface="Calibri"/>
      </a:majorFont>
      <a:minorFont>
        <a:latin typeface="Helvetica"/>
        <a:ea typeface="Helvetica"/>
        <a:cs typeface="Helvetica"/>
      </a:minorFont>
    </a:fontScheme>
    <a:fmtScheme name="Basic Templat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457137" rtl="0" fontAlgn="auto" latinLnBrk="0" hangingPunct="0">
          <a:lnSpc>
            <a:spcPct val="100000"/>
          </a:lnSpc>
          <a:spcBef>
            <a:spcPts val="0"/>
          </a:spcBef>
          <a:spcAft>
            <a:spcPts val="0"/>
          </a:spcAft>
          <a:buClrTx/>
          <a:buSzTx/>
          <a:buFontTx/>
          <a:buNone/>
          <a:tabLst/>
          <a:defRPr b="0" baseline="0" cap="none" i="0" spc="0" strike="noStrike" sz="17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137" rtl="0" fontAlgn="auto" latinLnBrk="0" hangingPunct="0">
          <a:lnSpc>
            <a:spcPct val="100000"/>
          </a:lnSpc>
          <a:spcBef>
            <a:spcPts val="0"/>
          </a:spcBef>
          <a:spcAft>
            <a:spcPts val="0"/>
          </a:spcAft>
          <a:buClrTx/>
          <a:buSzTx/>
          <a:buFontTx/>
          <a:buNone/>
          <a:tabLst/>
          <a:defRPr b="0" baseline="0" cap="none" i="0" spc="0" strike="noStrike" sz="17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asic Templates">
  <a:themeElements>
    <a:clrScheme name="Basic Templates">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Basic Templates">
      <a:majorFont>
        <a:latin typeface="Calibri"/>
        <a:ea typeface="Calibri"/>
        <a:cs typeface="Calibri"/>
      </a:majorFont>
      <a:minorFont>
        <a:latin typeface="Helvetica"/>
        <a:ea typeface="Helvetica"/>
        <a:cs typeface="Helvetica"/>
      </a:minorFont>
    </a:fontScheme>
    <a:fmtScheme name="Basic Templat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457137" rtl="0" fontAlgn="auto" latinLnBrk="0" hangingPunct="0">
          <a:lnSpc>
            <a:spcPct val="100000"/>
          </a:lnSpc>
          <a:spcBef>
            <a:spcPts val="0"/>
          </a:spcBef>
          <a:spcAft>
            <a:spcPts val="0"/>
          </a:spcAft>
          <a:buClrTx/>
          <a:buSzTx/>
          <a:buFontTx/>
          <a:buNone/>
          <a:tabLst/>
          <a:defRPr b="0" baseline="0" cap="none" i="0" spc="0" strike="noStrike" sz="17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137" rtl="0" fontAlgn="auto" latinLnBrk="0" hangingPunct="0">
          <a:lnSpc>
            <a:spcPct val="100000"/>
          </a:lnSpc>
          <a:spcBef>
            <a:spcPts val="0"/>
          </a:spcBef>
          <a:spcAft>
            <a:spcPts val="0"/>
          </a:spcAft>
          <a:buClrTx/>
          <a:buSzTx/>
          <a:buFontTx/>
          <a:buNone/>
          <a:tabLst/>
          <a:defRPr b="0" baseline="0" cap="none" i="0" spc="0" strike="noStrike" sz="17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