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1pPr>
    <a:lvl2pPr marL="0" marR="0" indent="457137"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2pPr>
    <a:lvl3pPr marL="0" marR="0" indent="914278"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3pPr>
    <a:lvl4pPr marL="0" marR="0" indent="1371416"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4pPr>
    <a:lvl5pPr marL="0" marR="0" indent="1828556"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5pPr>
    <a:lvl6pPr marL="0" marR="0" indent="2285694"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6pPr>
    <a:lvl7pPr marL="0" marR="0" indent="2742833"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7pPr>
    <a:lvl8pPr marL="0" marR="0" indent="3199973"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8pPr>
    <a:lvl9pPr marL="0" marR="0" indent="3657112"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8" name="Shape 178"/>
          <p:cNvSpPr/>
          <p:nvPr>
            <p:ph type="sldImg"/>
          </p:nvPr>
        </p:nvSpPr>
        <p:spPr>
          <a:xfrm>
            <a:off x="1143000" y="685800"/>
            <a:ext cx="4572000" cy="3429000"/>
          </a:xfrm>
          <a:prstGeom prst="rect">
            <a:avLst/>
          </a:prstGeom>
        </p:spPr>
        <p:txBody>
          <a:bodyPr/>
          <a:lstStyle/>
          <a:p>
            <a:pPr/>
          </a:p>
        </p:txBody>
      </p:sp>
      <p:sp>
        <p:nvSpPr>
          <p:cNvPr id="179" name="Shape 17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914278" latinLnBrk="0">
      <a:spcBef>
        <a:spcPts val="600"/>
      </a:spcBef>
      <a:defRPr sz="1000">
        <a:latin typeface="+mn-lt"/>
        <a:ea typeface="+mn-ea"/>
        <a:cs typeface="+mn-cs"/>
        <a:sym typeface="Calibri"/>
      </a:defRPr>
    </a:lvl1pPr>
    <a:lvl2pPr indent="228600" defTabSz="914278" latinLnBrk="0">
      <a:spcBef>
        <a:spcPts val="600"/>
      </a:spcBef>
      <a:defRPr sz="1000">
        <a:latin typeface="+mn-lt"/>
        <a:ea typeface="+mn-ea"/>
        <a:cs typeface="+mn-cs"/>
        <a:sym typeface="Calibri"/>
      </a:defRPr>
    </a:lvl2pPr>
    <a:lvl3pPr indent="457200" defTabSz="914278" latinLnBrk="0">
      <a:spcBef>
        <a:spcPts val="600"/>
      </a:spcBef>
      <a:defRPr sz="1000">
        <a:latin typeface="+mn-lt"/>
        <a:ea typeface="+mn-ea"/>
        <a:cs typeface="+mn-cs"/>
        <a:sym typeface="Calibri"/>
      </a:defRPr>
    </a:lvl3pPr>
    <a:lvl4pPr indent="685800" defTabSz="914278" latinLnBrk="0">
      <a:spcBef>
        <a:spcPts val="600"/>
      </a:spcBef>
      <a:defRPr sz="1000">
        <a:latin typeface="+mn-lt"/>
        <a:ea typeface="+mn-ea"/>
        <a:cs typeface="+mn-cs"/>
        <a:sym typeface="Calibri"/>
      </a:defRPr>
    </a:lvl4pPr>
    <a:lvl5pPr indent="914400" defTabSz="914278" latinLnBrk="0">
      <a:spcBef>
        <a:spcPts val="600"/>
      </a:spcBef>
      <a:defRPr sz="1000">
        <a:latin typeface="+mn-lt"/>
        <a:ea typeface="+mn-ea"/>
        <a:cs typeface="+mn-cs"/>
        <a:sym typeface="Calibri"/>
      </a:defRPr>
    </a:lvl5pPr>
    <a:lvl6pPr indent="1143000" defTabSz="914278" latinLnBrk="0">
      <a:spcBef>
        <a:spcPts val="600"/>
      </a:spcBef>
      <a:defRPr sz="1000">
        <a:latin typeface="+mn-lt"/>
        <a:ea typeface="+mn-ea"/>
        <a:cs typeface="+mn-cs"/>
        <a:sym typeface="Calibri"/>
      </a:defRPr>
    </a:lvl6pPr>
    <a:lvl7pPr indent="1371600" defTabSz="914278" latinLnBrk="0">
      <a:spcBef>
        <a:spcPts val="600"/>
      </a:spcBef>
      <a:defRPr sz="1000">
        <a:latin typeface="+mn-lt"/>
        <a:ea typeface="+mn-ea"/>
        <a:cs typeface="+mn-cs"/>
        <a:sym typeface="Calibri"/>
      </a:defRPr>
    </a:lvl7pPr>
    <a:lvl8pPr indent="1600200" defTabSz="914278" latinLnBrk="0">
      <a:spcBef>
        <a:spcPts val="600"/>
      </a:spcBef>
      <a:defRPr sz="1000">
        <a:latin typeface="+mn-lt"/>
        <a:ea typeface="+mn-ea"/>
        <a:cs typeface="+mn-cs"/>
        <a:sym typeface="Calibri"/>
      </a:defRPr>
    </a:lvl8pPr>
    <a:lvl9pPr indent="1828800" defTabSz="914278" latinLnBrk="0">
      <a:spcBef>
        <a:spcPts val="600"/>
      </a:spcBef>
      <a:defRPr sz="10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¿Por qué es necesario tener una capacitación especial sobre la operación de un montacargas? • Los montacargas pueden ser peligrosos. En un año promedio, al menos un trabajador por semana muere en un accidente de montacargas y, a veces, más. Algunos de los trabajadores que mueren son operadores de montacargas y los demás son empleados que trabajan cerca de las operaciones del montacargas. • Además de las muertes, decenas de miles de lesiones relacionadas con los montacargas suceden cada año. Muchas de ellas tienen como resultado la pérdida de días laborales. Las lesiones más comunes relacionadas con los montacargas resultan de: – Golpear a un peatón con un montacargas; – Volcar el montacargas; – Cargas colocadas de manera inadecuada; – Caer de las horquillas o de una plataforma colocada sobre las horquillas; – Caer de una escalera que es golpeada por un montacargas; y – Ser golpeado por materiales que caen de un montacargas. • La mayoría de los accidentes y lesiones se podrían evitar con una capacitación especializada en seguridad de montacargas.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 El respaldo impide que la carga caiga hacia atrás, fuera de las horquillas.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Los montacargas se comportan diferentemente a los carros en diversas maneras importantes. Seleccione cada pestaña a la izquierda para obtener más información.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Dirección de giro: A diferencia de un automóvil, la parte trasera de un montacargas se mueve en la dirección opuesta al giro. Por ejemplo, cuando gira a la izquierda, la parte trasera del montacargas se mueve hacia la derecha.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defRPr b="1" sz="1800"/>
            </a:pPr>
            <a:r>
              <a:t>Impacto de choque: </a:t>
            </a:r>
            <a:r>
              <a:rPr b="0"/>
              <a:t>El impacto de un montacargas al golpear otros objetos se amplifica en comparación con un automóvil debido que a su masa es aún mayor. Un montacargas que golpea un objeto a 5 millas por hora provoca el mismo daño que un automóvil a 30 millas por hora.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defRPr b="1" sz="1800"/>
            </a:pPr>
            <a:r>
              <a:t>Marcha atrás: </a:t>
            </a:r>
            <a:r>
              <a:rPr b="0"/>
              <a:t>A menudo, los montacargas se conducen de retroceso, especialmente cuando se descargan o al transportar una carga que obstruye la vista hacia adelante, al contrario de un automóvil, donde conducir de retroceso es raro.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defRPr b="1" sz="1800"/>
            </a:pPr>
            <a:r>
              <a:t>Manejo de una sola mano: </a:t>
            </a:r>
            <a:r>
              <a:rPr b="0"/>
              <a:t>Los montacargas se operan con una mano en el volante y la otra mano en los controles, mientras que un automóvil generalmente se conduce con ambas manos.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La placa de identificación (también llamada placa de datos) proporciona información importante para el operador del montacargas. OSHA requiere que todos los montacargas tengan placas de identificación legibles específicas para cada montacargas y sus accesorios. Reporte cualquier montacargas que carezca de placa de identificación. La placa de identificación le indica: • El tipo de montacargas y el combustible que utiliza. • Accesorios. • Presión y tamaño adecuados de los neumáticos. • El peso del montacargas. • La capacidad del montacargas. • El centro de carga del montacargas. Para usted, estas últimas dos (la capacidad y el centro de carga) son probablemente las piezas de información más importantes en la placa de identificación. La capacidad es el peso máximo de una carga que puede ser levantada con seguridad hasta la máxima altura del montacargas, asumiendo que el centro de gravedad de la carga se encuentra dentro del centro de carga nominal. Además, el centro de la carga es la distancia entre el lado vertical de las horquillas y el centro de gravedad de la carga. Tómese un momento para estudiar la placa de identificación mostrada aquí y familiarizarse con cómo encontrar la información que necesita para una operación segura.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Conozcamos más sobre el centro de gravedad de una carga y por qué es importante entender qué significa. • El centro de gravedad es el punto de equilibrio de la carga, es decir, el punto exacto en el cual toda la carga estará en equilibrio. Para cargas que están compuestas de material homogéneo, el punto de equilibrio estará cerca del centro de la carga. • Si la carga es irregular, es decir, contiene materiales de diferentes pesos y densidades, el centro de gravedad estará del lado del material más pesado. Por ejemplo, si un palé contiene 100 libras de ladrillos en un lado y 20 libras de almohadas en el otro, el centro de gravedad estará más cerca del lado de los ladrillos. • Si fuera posible, una carga siempre debe ser levantada por el lado que esté más cerca de su centro de gravedad. Esto ayuda a mantener el peso de la carga más cerca del montacargas y reduce el riesgo de que la carga caiga fuera del montacargas o que se produzca un vuelco.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El “triángulo de estabilidad” es otro tema de seguridad que los operadores siempre deben tener en cuenta al operar un montacargas con el fin de evitar acciones que puedan provocar el vuelco del montacargas. • Un montacargas típico tiene una suspensión de tres puntos, con los dos neumáticos frontales y el centro de los ejes traseros soportando el peso de la carga. Esto crea un triángulo. • Su centro de gravedad es representado en el diagrama por el círculo azul, justo en el medio del triángulo, el cual está justo debajo de donde se sienta el operador. • Para una operación segura, el centro de gravedad de un montacargas que transporta una carga debe permanecer dentro de este triángulo de estabilidad, o el montacargas volcará. • El centro de gravedad cuando el montacargas está transportando su máxima carga nominal es diferente de cuando el montacargas está vacío. El centro de gravedad con una carga nominal máxima está representado con el círculo negro, cerca del borde frontal del triángulo de estabilidad, pero todavía dentro del triángulo. El triángulo de estabilidad es una manera efectiva de demostrar cómo sus acciones pueden provocar que un montacargas vuelque, de manera que usted sepa qué acciones evitar. Esta información sobre estabilidad está destinada principalmente a montacargas de contrapeso con asiento. Otros montacargas, como el montacargas de pie para pasillos estrechos, tendrán diferentes cuestiones de estabilidad.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r>
              <a:t>Seleccione cada pestaña de la izquierda para ver tres ejemplos de cómo puede volcar un montacargas.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Primero, analice brevemente las partes de un montacargas. Seleccione las flechas hacia adelante y hacia atrás para obetener más información.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defRPr b="1" sz="1800"/>
            </a:pPr>
            <a:r>
              <a:t>Centro de gravedad en el lado: </a:t>
            </a:r>
            <a:r>
              <a:rPr b="0"/>
              <a:t>Un vuelco puede suceder si el centro de gravedad está en un lado del triángulo de estabilidad. Esto podría ocurrir al realizar un giro, tener una carga desequilibrada, caer en un bache o recorrer una superficie en declive.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defRPr b="1" sz="1800"/>
            </a:pPr>
            <a:r>
              <a:t>Centro de gravedad adelante: </a:t>
            </a:r>
            <a:r>
              <a:rPr b="0"/>
              <a:t>Un vuelco puede suceder si el centro de gravedad se encuentra cerca de la parte frontal del triángulo de estabilidad. Esto podría ocurrir debido si: </a:t>
            </a:r>
            <a:endParaRPr b="0"/>
          </a:p>
          <a:p>
            <a:pPr>
              <a:defRPr sz="1800"/>
            </a:pPr>
            <a:r>
              <a:t>• El montacargas transporta su máxima carga. </a:t>
            </a:r>
          </a:p>
          <a:p>
            <a:pPr>
              <a:defRPr sz="1800"/>
            </a:pPr>
            <a:r>
              <a:t>• El mástil se inclina hacia adelante. </a:t>
            </a:r>
          </a:p>
          <a:p>
            <a:pPr>
              <a:defRPr sz="1800"/>
            </a:pPr>
            <a:r>
              <a:t>• El montacargas se detiene abruptamente. </a:t>
            </a:r>
          </a:p>
          <a:p>
            <a:pPr>
              <a:defRPr sz="1800"/>
            </a:pPr>
            <a:r>
              <a:t>• El montacargas acelera en reversa rápidamente.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defRPr b="1" sz="1800"/>
            </a:pPr>
            <a:r>
              <a:t>Centro de gravedad en la parte trasera: </a:t>
            </a:r>
            <a:r>
              <a:rPr b="0"/>
              <a:t>Un vuelco puede suceder si el centro de gravedad se encuentra cerca de la parte trasera. Esto podría ocurrir debido a la inclinación hacia atrás del mástil, por detenerse abruptamente al viajar marcha atrás, por acelerar rápidamente hacia adelante o por subir una rampa.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La combinación de acciones o circunstancias también podría provocar que el centro de gravedad se traslade fuera del triángulo de estabilidad y vuelque el montacargas. Por ejemplo: • Un montacargas que hace un giro mientras sube una rampa podría cambiar el centro de gravedad demasiado hacia atrás y hacia el costado, provocando el vuelco. • Un montacargas que avanza con una carga de capacidad podría inclinarse hacia adelante si fuese forzado a detenerse bruscamente. • Un montacargas que realiza un giro con una carga desequilibrada podría volcar si cayese en un bache.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Los accesorios de un montacargas tales como los sujetadores para cajas de cartón, los sujetadores para tambores y los sujetadores para rollos de papel, los rotadores y los elementos de empuje-tiro pueden afectar de diversas maneras la capacidad de un montacargas. • Los accesorios pueden cambiar los espacios libres para maniobrar al extender la longitud y el ancho del montacargas. • Los accesorios pueden cambiar la capacidad del montacargas al agregar peso. Por ejemplo, si el accesorio pesa 1,000 libras, la capacidad de la carga que usted puede transportar se reduce en 1,000 libras. • Normalmente, los accesorios cambian tanto la estabilidad como el centro de gravedad del montacargas. Por ejemplo, si un accesorio mueve la carga lejos del lado vertical de las horquillas, la carga máxima que el montacargas puede transportar se ve reducida.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La mayoría de los accidentes con montacargas involucra a peatones.  Seleccione cada pestaña a la izquierda para revisar los peligros que involucran a los montacargas y los peatones.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hape 651"/>
          <p:cNvSpPr/>
          <p:nvPr>
            <p:ph type="sldImg"/>
          </p:nvPr>
        </p:nvSpPr>
        <p:spPr>
          <a:prstGeom prst="rect">
            <a:avLst/>
          </a:prstGeom>
        </p:spPr>
        <p:txBody>
          <a:bodyPr/>
          <a:lstStyle/>
          <a:p>
            <a:pPr/>
          </a:p>
        </p:txBody>
      </p:sp>
      <p:sp>
        <p:nvSpPr>
          <p:cNvPr id="652" name="Shape 652"/>
          <p:cNvSpPr/>
          <p:nvPr>
            <p:ph type="body" sz="quarter" idx="1"/>
          </p:nvPr>
        </p:nvSpPr>
        <p:spPr>
          <a:prstGeom prst="rect">
            <a:avLst/>
          </a:prstGeom>
        </p:spPr>
        <p:txBody>
          <a:bodyPr/>
          <a:lstStyle/>
          <a:p>
            <a:pPr>
              <a:defRPr b="1" sz="1800"/>
            </a:pPr>
            <a:r>
              <a:t>Vista obstruida: </a:t>
            </a:r>
            <a:r>
              <a:rPr b="0"/>
              <a:t>Tener una vista obstruida es un peligro común. El operador no puede ver al peatón debido a una carga o a una obstrucción en el camino.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p>
            <a:pPr>
              <a:defRPr b="1" sz="1800"/>
            </a:pPr>
            <a:r>
              <a:t>Girando: </a:t>
            </a:r>
            <a:r>
              <a:rPr b="0"/>
              <a:t>Girar el montacargas hacia un peatón que se encuentra enfrente o al otro lado del montacargas genera otro peligro.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defRPr b="1" sz="1800"/>
            </a:pPr>
            <a:r>
              <a:t>Exceso de velocidad: </a:t>
            </a:r>
            <a:r>
              <a:rPr b="0"/>
              <a:t>Acelerar de manera que el montacargas no pueda detenerse a tiempo para evitar al peatón ocasiona con frecuencia accidentes con peatones.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defRPr b="1" sz="1800"/>
            </a:pPr>
            <a:r>
              <a:t>Peatones inconscientes</a:t>
            </a:r>
            <a:r>
              <a:rPr b="0"/>
              <a:t>: Otro peligro surge cuando los peatones desconocen la existencia de un montacargas en los alrededores.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 El protector de cabeza lo protege en caso de un vuelco.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Shape 713"/>
          <p:cNvSpPr/>
          <p:nvPr>
            <p:ph type="sldImg"/>
          </p:nvPr>
        </p:nvSpPr>
        <p:spPr>
          <a:prstGeom prst="rect">
            <a:avLst/>
          </a:prstGeom>
        </p:spPr>
        <p:txBody>
          <a:bodyPr/>
          <a:lstStyle/>
          <a:p>
            <a:pPr/>
          </a:p>
        </p:txBody>
      </p:sp>
      <p:sp>
        <p:nvSpPr>
          <p:cNvPr id="714" name="Shape 714"/>
          <p:cNvSpPr/>
          <p:nvPr>
            <p:ph type="body" sz="quarter" idx="1"/>
          </p:nvPr>
        </p:nvSpPr>
        <p:spPr>
          <a:prstGeom prst="rect">
            <a:avLst/>
          </a:prstGeom>
        </p:spPr>
        <p:txBody>
          <a:bodyPr/>
          <a:lstStyle/>
          <a:p>
            <a:pPr>
              <a:defRPr b="1" sz="1800"/>
            </a:pPr>
            <a:r>
              <a:t>Payasadas</a:t>
            </a:r>
            <a:r>
              <a:rPr b="0"/>
              <a:t>: Llevar pasajeros en el montacargas está prohibido, como también lo está cualquier clase de bromas en el montacargas o cerca de él. Ambas violaciones de seguridad generan peligros para los peatones y ocasionan accidentes.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Shape 724"/>
          <p:cNvSpPr/>
          <p:nvPr>
            <p:ph type="sldImg"/>
          </p:nvPr>
        </p:nvSpPr>
        <p:spPr>
          <a:prstGeom prst="rect">
            <a:avLst/>
          </a:prstGeom>
        </p:spPr>
        <p:txBody>
          <a:bodyPr/>
          <a:lstStyle/>
          <a:p>
            <a:pPr/>
          </a:p>
        </p:txBody>
      </p:sp>
      <p:sp>
        <p:nvSpPr>
          <p:cNvPr id="725" name="Shape 725"/>
          <p:cNvSpPr/>
          <p:nvPr>
            <p:ph type="body" sz="quarter" idx="1"/>
          </p:nvPr>
        </p:nvSpPr>
        <p:spPr>
          <a:prstGeom prst="rect">
            <a:avLst/>
          </a:prstGeom>
        </p:spPr>
        <p:txBody>
          <a:bodyPr/>
          <a:lstStyle/>
          <a:p>
            <a:pPr/>
            <a:r>
              <a:t>Algunos de los peligros del montacargas se originan en las condiciones presentes en el ambiente donde se opera el montacargas. Seleccione cada pestaña a la izquierda para ver ejemplos de peligros operativos relacionados con el medioambiente.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defRPr b="1" sz="1800"/>
            </a:pPr>
            <a:r>
              <a:t>Combustible: </a:t>
            </a:r>
            <a:r>
              <a:rPr b="0"/>
              <a:t>Usar un montacargas operado con combustible inflamable en un área con ventilación deficiente podría propiciar la acumulación de monóxido de carbono o dióxido de carbono producido por el montacargas.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defRPr b="1" sz="1800"/>
            </a:pPr>
            <a:r>
              <a:t>Las rampas: </a:t>
            </a:r>
            <a:r>
              <a:rPr b="0"/>
              <a:t>Un entorno de trabajo con rampas puede incrementar los riesgos de accidentes con el montacargas. Por ejemplo, subir o bajar por una rampa podría desestabilizar el montacargas o llevarlo demasiado cerca de un borde y caerse.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hape 766"/>
          <p:cNvSpPr/>
          <p:nvPr>
            <p:ph type="sldImg"/>
          </p:nvPr>
        </p:nvSpPr>
        <p:spPr>
          <a:prstGeom prst="rect">
            <a:avLst/>
          </a:prstGeom>
        </p:spPr>
        <p:txBody>
          <a:bodyPr/>
          <a:lstStyle/>
          <a:p>
            <a:pPr/>
          </a:p>
        </p:txBody>
      </p:sp>
      <p:sp>
        <p:nvSpPr>
          <p:cNvPr id="767" name="Shape 767"/>
          <p:cNvSpPr/>
          <p:nvPr>
            <p:ph type="body" sz="quarter" idx="1"/>
          </p:nvPr>
        </p:nvSpPr>
        <p:spPr>
          <a:prstGeom prst="rect">
            <a:avLst/>
          </a:prstGeom>
        </p:spPr>
        <p:txBody>
          <a:bodyPr/>
          <a:lstStyle/>
          <a:p>
            <a:pPr>
              <a:defRPr b="1" sz="1800"/>
            </a:pPr>
            <a:r>
              <a:t>Vías de ferrocarril: </a:t>
            </a:r>
            <a:r>
              <a:rPr b="0"/>
              <a:t>Atravesar una vía férrea podría desestabilizar el montacargas.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hape 782"/>
          <p:cNvSpPr/>
          <p:nvPr>
            <p:ph type="sldImg"/>
          </p:nvPr>
        </p:nvSpPr>
        <p:spPr>
          <a:prstGeom prst="rect">
            <a:avLst/>
          </a:prstGeom>
        </p:spPr>
        <p:txBody>
          <a:bodyPr/>
          <a:lstStyle/>
          <a:p>
            <a:pPr/>
          </a:p>
        </p:txBody>
      </p:sp>
      <p:sp>
        <p:nvSpPr>
          <p:cNvPr id="783" name="Shape 783"/>
          <p:cNvSpPr/>
          <p:nvPr>
            <p:ph type="body" sz="quarter" idx="1"/>
          </p:nvPr>
        </p:nvSpPr>
        <p:spPr>
          <a:prstGeom prst="rect">
            <a:avLst/>
          </a:prstGeom>
        </p:spPr>
        <p:txBody>
          <a:bodyPr/>
          <a:lstStyle/>
          <a:p>
            <a:pPr>
              <a:defRPr b="1" sz="1800"/>
            </a:pPr>
            <a:r>
              <a:t>Suelos resbaladizos: </a:t>
            </a:r>
            <a:r>
              <a:rPr b="0"/>
              <a:t>La operación y el frenado en suelos resbaladizos podría provocar un derrape, ocasionando un accidente.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defRPr b="1" sz="1800"/>
            </a:pPr>
            <a:r>
              <a:t>Tierra/Grava: </a:t>
            </a:r>
            <a:r>
              <a:rPr b="0"/>
              <a:t>La operación sobre tierra o grava puede ser peligrosa y provocar accidentes.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p>
            <a:pPr>
              <a:defRPr b="1" sz="1800"/>
            </a:pPr>
            <a:r>
              <a:t>Mala iluminación: </a:t>
            </a:r>
            <a:r>
              <a:rPr b="0"/>
              <a:t>Una iluminación deficiente puede dificultar la visión de obstáculos o peatones en el camino.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p>
            <a:pPr>
              <a:defRPr b="1" sz="1800"/>
            </a:pPr>
            <a:r>
              <a:t>Otros peligros: </a:t>
            </a:r>
            <a:r>
              <a:rPr b="0"/>
              <a:t>Otros peligros de un entorno de trabajo en particular pueden ocasionar accidentes con el montacargas. Por ejemplo: </a:t>
            </a:r>
            <a:endParaRPr b="0"/>
          </a:p>
          <a:p>
            <a:pPr>
              <a:defRPr sz="1800"/>
            </a:pPr>
            <a:r>
              <a:t>– Hoyos o aberturas en el suelo. </a:t>
            </a:r>
          </a:p>
          <a:p>
            <a:pPr>
              <a:defRPr sz="1800"/>
            </a:pPr>
            <a:r>
              <a:t>– Áreas de trabajo congestionadas o estrechas. </a:t>
            </a:r>
          </a:p>
          <a:p>
            <a:pPr>
              <a:defRPr sz="1800"/>
            </a:pPr>
            <a:r>
              <a:t>– La presencia de material combustible o inflamable.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hape 842"/>
          <p:cNvSpPr/>
          <p:nvPr>
            <p:ph type="sldImg"/>
          </p:nvPr>
        </p:nvSpPr>
        <p:spPr>
          <a:prstGeom prst="rect">
            <a:avLst/>
          </a:prstGeom>
        </p:spPr>
        <p:txBody>
          <a:bodyPr/>
          <a:lstStyle/>
          <a:p>
            <a:pPr/>
          </a:p>
        </p:txBody>
      </p:sp>
      <p:sp>
        <p:nvSpPr>
          <p:cNvPr id="843" name="Shape 843"/>
          <p:cNvSpPr/>
          <p:nvPr>
            <p:ph type="body" sz="quarter" idx="1"/>
          </p:nvPr>
        </p:nvSpPr>
        <p:spPr>
          <a:prstGeom prst="rect">
            <a:avLst/>
          </a:prstGeom>
        </p:spPr>
        <p:txBody>
          <a:bodyPr/>
          <a:lstStyle/>
          <a:p>
            <a:pPr/>
            <a:r>
              <a:t>Los riesgos asociados al transporte de cargas incluyen: • Trabajar cerca de las plataformas de carga; • Transportar cargas que bloqueen la visión hacia adelante; y • Apilar y desapilar sobre los estantes. ¿Sabe dónde existen peligros en su establecimiento?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 El control del elevador opera la horquilla de arriba a abajo.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hape 851"/>
          <p:cNvSpPr/>
          <p:nvPr>
            <p:ph type="sldImg"/>
          </p:nvPr>
        </p:nvSpPr>
        <p:spPr>
          <a:prstGeom prst="rect">
            <a:avLst/>
          </a:prstGeom>
        </p:spPr>
        <p:txBody>
          <a:bodyPr/>
          <a:lstStyle/>
          <a:p>
            <a:pPr/>
          </a:p>
        </p:txBody>
      </p:sp>
      <p:sp>
        <p:nvSpPr>
          <p:cNvPr id="852" name="Shape 852"/>
          <p:cNvSpPr/>
          <p:nvPr>
            <p:ph type="body" sz="quarter" idx="1"/>
          </p:nvPr>
        </p:nvSpPr>
        <p:spPr>
          <a:prstGeom prst="rect">
            <a:avLst/>
          </a:prstGeom>
        </p:spPr>
        <p:txBody>
          <a:bodyPr/>
          <a:lstStyle>
            <a:lvl1pPr>
              <a:defRPr sz="1800"/>
            </a:lvl1pPr>
          </a:lstStyle>
          <a:p>
            <a:pPr/>
            <a:r>
              <a:t>Llevar a cabo una inspección previa a la operación es esencial para la operación segura del montacargas. Seleccione cada pestaña a la izquierda para proceder con la primera parte de la inspección previa a la operación: el recorrido de inspección.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hape 864"/>
          <p:cNvSpPr/>
          <p:nvPr>
            <p:ph type="sldImg"/>
          </p:nvPr>
        </p:nvSpPr>
        <p:spPr>
          <a:prstGeom prst="rect">
            <a:avLst/>
          </a:prstGeom>
        </p:spPr>
        <p:txBody>
          <a:bodyPr/>
          <a:lstStyle/>
          <a:p>
            <a:pPr/>
          </a:p>
        </p:txBody>
      </p:sp>
      <p:sp>
        <p:nvSpPr>
          <p:cNvPr id="865" name="Shape 865"/>
          <p:cNvSpPr/>
          <p:nvPr>
            <p:ph type="body" sz="quarter" idx="1"/>
          </p:nvPr>
        </p:nvSpPr>
        <p:spPr>
          <a:prstGeom prst="rect">
            <a:avLst/>
          </a:prstGeom>
        </p:spPr>
        <p:txBody>
          <a:bodyPr/>
          <a:lstStyle/>
          <a:p>
            <a:pPr>
              <a:defRPr b="1" sz="1800"/>
            </a:pPr>
            <a:r>
              <a:t>Comienzo de cada turno: </a:t>
            </a:r>
            <a:r>
              <a:rPr b="0"/>
              <a:t>Realice un recorrido de inspección previo a la operación al comienzo de cada turno de trabajo para asegurarse de que el montacargas funciona </a:t>
            </a:r>
            <a:endParaRPr b="0"/>
          </a:p>
          <a:p>
            <a:pPr>
              <a:defRPr sz="1800"/>
            </a:pPr>
            <a:r>
              <a:t>© BLR®, una división de Simplify Compliance LLC 2201 </a:t>
            </a:r>
          </a:p>
          <a:p>
            <a:pPr>
              <a:defRPr sz="1800"/>
            </a:pPr>
            <a:r>
              <a:t>correctamente y para identificar los problemas de mantenimiento antes de que provoquen un accidente.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Shape 878"/>
          <p:cNvSpPr/>
          <p:nvPr>
            <p:ph type="sldImg"/>
          </p:nvPr>
        </p:nvSpPr>
        <p:spPr>
          <a:prstGeom prst="rect">
            <a:avLst/>
          </a:prstGeom>
        </p:spPr>
        <p:txBody>
          <a:bodyPr/>
          <a:lstStyle/>
          <a:p>
            <a:pPr/>
          </a:p>
        </p:txBody>
      </p:sp>
      <p:sp>
        <p:nvSpPr>
          <p:cNvPr id="879" name="Shape 879"/>
          <p:cNvSpPr/>
          <p:nvPr>
            <p:ph type="body" sz="quarter" idx="1"/>
          </p:nvPr>
        </p:nvSpPr>
        <p:spPr>
          <a:prstGeom prst="rect">
            <a:avLst/>
          </a:prstGeom>
        </p:spPr>
        <p:txBody>
          <a:bodyPr/>
          <a:lstStyle/>
          <a:p>
            <a:pPr>
              <a:defRPr b="1" sz="1800"/>
            </a:pPr>
            <a:r>
              <a:t>Montacargas desconectado: </a:t>
            </a:r>
            <a:r>
              <a:rPr b="0"/>
              <a:t>Asegúrese de que el montacargas esté adecuadamente desactivado con las horquillas hacia abajo, la llave de contacto en la posición apagada, la palanca de cambios en punto muerto y el freno de mano activado.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hape 893"/>
          <p:cNvSpPr/>
          <p:nvPr>
            <p:ph type="sldImg"/>
          </p:nvPr>
        </p:nvSpPr>
        <p:spPr>
          <a:prstGeom prst="rect">
            <a:avLst/>
          </a:prstGeom>
        </p:spPr>
        <p:txBody>
          <a:bodyPr/>
          <a:lstStyle/>
          <a:p>
            <a:pPr/>
          </a:p>
        </p:txBody>
      </p:sp>
      <p:sp>
        <p:nvSpPr>
          <p:cNvPr id="894" name="Shape 894"/>
          <p:cNvSpPr/>
          <p:nvPr>
            <p:ph type="body" sz="quarter" idx="1"/>
          </p:nvPr>
        </p:nvSpPr>
        <p:spPr>
          <a:prstGeom prst="rect">
            <a:avLst/>
          </a:prstGeom>
        </p:spPr>
        <p:txBody>
          <a:bodyPr/>
          <a:lstStyle/>
          <a:p>
            <a:pPr>
              <a:defRPr b="1" sz="1800"/>
            </a:pPr>
            <a:r>
              <a:t>Lista de verificación: </a:t>
            </a:r>
            <a:r>
              <a:rPr b="0"/>
              <a:t>Cumpla con la lista de control reglamentaria para la inspección previa a la operación. No omita ningún inciso. Al terminar, complete y firme la lista de control.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Shape 909"/>
          <p:cNvSpPr/>
          <p:nvPr>
            <p:ph type="sldImg"/>
          </p:nvPr>
        </p:nvSpPr>
        <p:spPr>
          <a:prstGeom prst="rect">
            <a:avLst/>
          </a:prstGeom>
        </p:spPr>
        <p:txBody>
          <a:bodyPr/>
          <a:lstStyle/>
          <a:p>
            <a:pPr/>
          </a:p>
        </p:txBody>
      </p:sp>
      <p:sp>
        <p:nvSpPr>
          <p:cNvPr id="910" name="Shape 910"/>
          <p:cNvSpPr/>
          <p:nvPr>
            <p:ph type="body" sz="quarter" idx="1"/>
          </p:nvPr>
        </p:nvSpPr>
        <p:spPr>
          <a:prstGeom prst="rect">
            <a:avLst/>
          </a:prstGeom>
        </p:spPr>
        <p:txBody>
          <a:bodyPr/>
          <a:lstStyle/>
          <a:p>
            <a:pPr>
              <a:defRPr b="1" sz="1800"/>
            </a:pPr>
            <a:r>
              <a:t>Neumáticos, eje y protector de arriba: </a:t>
            </a:r>
            <a:r>
              <a:rPr b="0"/>
              <a:t>Camine a ambos lados del montacargas y revise: </a:t>
            </a:r>
            <a:endParaRPr b="0"/>
          </a:p>
          <a:p>
            <a:pPr>
              <a:defRPr sz="1800"/>
            </a:pPr>
            <a:r>
              <a:t>– Los neumáticos, asegurándose de que no tengan grietas, desgarros o metal incrustado, además de comprobar que estén inflados adecuadamente. </a:t>
            </a:r>
          </a:p>
          <a:p>
            <a:pPr>
              <a:defRPr sz="1800"/>
            </a:pPr>
            <a:r>
              <a:t>– Las tuercas de la rueda. </a:t>
            </a:r>
          </a:p>
          <a:p>
            <a:pPr>
              <a:defRPr sz="1800"/>
            </a:pPr>
            <a:r>
              <a:t>– El eje, para comprobar que esté engrasado. </a:t>
            </a:r>
          </a:p>
          <a:p>
            <a:pPr>
              <a:defRPr sz="1800"/>
            </a:pPr>
            <a:r>
              <a:t>– El protector de superior, para asegurarse de que no se hayan acumulado residuos detrás del mástil.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lvl1pPr>
              <a:defRPr sz="1800"/>
            </a:lvl1pPr>
          </a:lstStyle>
          <a:p>
            <a:pPr/>
            <a:r>
              <a:t>Seleccione cada pestaña para obtener más información acerca de la inspección preoperativa: recorrido.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Shape 927"/>
          <p:cNvSpPr/>
          <p:nvPr>
            <p:ph type="sldImg"/>
          </p:nvPr>
        </p:nvSpPr>
        <p:spPr>
          <a:prstGeom prst="rect">
            <a:avLst/>
          </a:prstGeom>
        </p:spPr>
        <p:txBody>
          <a:bodyPr/>
          <a:lstStyle/>
          <a:p>
            <a:pPr/>
          </a:p>
        </p:txBody>
      </p:sp>
      <p:sp>
        <p:nvSpPr>
          <p:cNvPr id="928" name="Shape 928"/>
          <p:cNvSpPr/>
          <p:nvPr>
            <p:ph type="body" sz="quarter" idx="1"/>
          </p:nvPr>
        </p:nvSpPr>
        <p:spPr>
          <a:prstGeom prst="rect">
            <a:avLst/>
          </a:prstGeom>
        </p:spPr>
        <p:txBody>
          <a:bodyPr/>
          <a:lstStyle/>
          <a:p>
            <a:pPr>
              <a:defRPr b="1" sz="1800"/>
            </a:pPr>
            <a:r>
              <a:t>Horquillas, respaldo y mástil: </a:t>
            </a:r>
            <a:r>
              <a:rPr b="0"/>
              <a:t>Revise la parte frontal del montacargas: </a:t>
            </a:r>
            <a:endParaRPr b="0"/>
          </a:p>
          <a:p>
            <a:pPr>
              <a:defRPr sz="1800"/>
            </a:pPr>
            <a:r>
              <a:t>• Las horquillas no deben estar deformadas o dobladas. </a:t>
            </a:r>
          </a:p>
          <a:p>
            <a:pPr>
              <a:defRPr sz="1800"/>
            </a:pPr>
            <a:r>
              <a:t>• Los pasadores de horquilla deben estar en su lugar. </a:t>
            </a:r>
          </a:p>
          <a:p>
            <a:pPr>
              <a:defRPr sz="1800"/>
            </a:pPr>
            <a:r>
              <a:t>• El respaldo debe ser sólido. </a:t>
            </a:r>
          </a:p>
          <a:p>
            <a:pPr>
              <a:defRPr sz="1800"/>
            </a:pPr>
            <a:r>
              <a:t>• El mástil y las cadenas deben estar engrasados. Todas las mangueras deben estar libres de fugas o podredumbre.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Shape 938"/>
          <p:cNvSpPr/>
          <p:nvPr>
            <p:ph type="sldImg"/>
          </p:nvPr>
        </p:nvSpPr>
        <p:spPr>
          <a:prstGeom prst="rect">
            <a:avLst/>
          </a:prstGeom>
        </p:spPr>
        <p:txBody>
          <a:bodyPr/>
          <a:lstStyle/>
          <a:p>
            <a:pPr/>
          </a:p>
        </p:txBody>
      </p:sp>
      <p:sp>
        <p:nvSpPr>
          <p:cNvPr id="939" name="Shape 939"/>
          <p:cNvSpPr/>
          <p:nvPr>
            <p:ph type="body" sz="quarter" idx="1"/>
          </p:nvPr>
        </p:nvSpPr>
        <p:spPr>
          <a:prstGeom prst="rect">
            <a:avLst/>
          </a:prstGeom>
        </p:spPr>
        <p:txBody>
          <a:bodyPr/>
          <a:lstStyle/>
          <a:p>
            <a:pPr>
              <a:defRPr b="1" sz="1800"/>
            </a:pPr>
            <a:r>
              <a:t>Parte de atrás: </a:t>
            </a:r>
            <a:r>
              <a:rPr b="0"/>
              <a:t>Camine hacia la parte posterior del montacargas y controle que el perno de contrapeso esté ajustado y que el radiador esté limpio de residuos. Compruebe si existen pérdidas de aceite o agua en el suelo alrededor del montacargas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Shape 950"/>
          <p:cNvSpPr/>
          <p:nvPr>
            <p:ph type="sldImg"/>
          </p:nvPr>
        </p:nvSpPr>
        <p:spPr>
          <a:prstGeom prst="rect">
            <a:avLst/>
          </a:prstGeom>
        </p:spPr>
        <p:txBody>
          <a:bodyPr/>
          <a:lstStyle/>
          <a:p>
            <a:pPr/>
          </a:p>
        </p:txBody>
      </p:sp>
      <p:sp>
        <p:nvSpPr>
          <p:cNvPr id="951" name="Shape 951"/>
          <p:cNvSpPr/>
          <p:nvPr>
            <p:ph type="body" sz="quarter" idx="1"/>
          </p:nvPr>
        </p:nvSpPr>
        <p:spPr>
          <a:prstGeom prst="rect">
            <a:avLst/>
          </a:prstGeom>
        </p:spPr>
        <p:txBody>
          <a:bodyPr/>
          <a:lstStyle/>
          <a:p>
            <a:pPr>
              <a:defRPr b="1" sz="1800"/>
            </a:pPr>
            <a:r>
              <a:t>Montacargas accionados por propano: </a:t>
            </a:r>
            <a:r>
              <a:rPr b="0"/>
              <a:t>Para montacargas accionados por propano, levante el capó e inspeccione el motor. Verifique: </a:t>
            </a:r>
            <a:endParaRPr b="0"/>
          </a:p>
          <a:p>
            <a:pPr>
              <a:defRPr sz="1800"/>
            </a:pPr>
            <a:r>
              <a:t>• Los niveles de aceite y fluidos; </a:t>
            </a:r>
          </a:p>
          <a:p>
            <a:pPr>
              <a:defRPr sz="1800"/>
            </a:pPr>
            <a:r>
              <a:t>• Los cables; </a:t>
            </a:r>
          </a:p>
          <a:p>
            <a:pPr>
              <a:defRPr sz="1800"/>
            </a:pPr>
            <a:r>
              <a:t>• La correa del ventilador, el ventilador y el radiador; </a:t>
            </a:r>
            <a:r>
              <a:rPr i="1"/>
              <a:t>y </a:t>
            </a:r>
          </a:p>
          <a:p>
            <a:pPr>
              <a:defRPr sz="1800"/>
            </a:pPr>
            <a:r>
              <a:t>• El tanque y las conexiones para manguera.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Shape 963"/>
          <p:cNvSpPr/>
          <p:nvPr>
            <p:ph type="sldImg"/>
          </p:nvPr>
        </p:nvSpPr>
        <p:spPr>
          <a:prstGeom prst="rect">
            <a:avLst/>
          </a:prstGeom>
        </p:spPr>
        <p:txBody>
          <a:bodyPr/>
          <a:lstStyle/>
          <a:p>
            <a:pPr/>
          </a:p>
        </p:txBody>
      </p:sp>
      <p:sp>
        <p:nvSpPr>
          <p:cNvPr id="964" name="Shape 964"/>
          <p:cNvSpPr/>
          <p:nvPr>
            <p:ph type="body" sz="quarter" idx="1"/>
          </p:nvPr>
        </p:nvSpPr>
        <p:spPr>
          <a:prstGeom prst="rect">
            <a:avLst/>
          </a:prstGeom>
        </p:spPr>
        <p:txBody>
          <a:bodyPr/>
          <a:lstStyle/>
          <a:p>
            <a:pPr>
              <a:defRPr b="1" sz="1800"/>
            </a:pPr>
            <a:r>
              <a:t>Montacargas eléctricos: </a:t>
            </a:r>
            <a:r>
              <a:rPr b="0"/>
              <a:t>Para montacargas eléctricos, revise el estado de la batería.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 El control de inclinación opera la horquilla de adelante hacia atrás.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Shape 976"/>
          <p:cNvSpPr/>
          <p:nvPr>
            <p:ph type="sldImg"/>
          </p:nvPr>
        </p:nvSpPr>
        <p:spPr>
          <a:prstGeom prst="rect">
            <a:avLst/>
          </a:prstGeom>
        </p:spPr>
        <p:txBody>
          <a:bodyPr/>
          <a:lstStyle/>
          <a:p>
            <a:pPr/>
          </a:p>
        </p:txBody>
      </p:sp>
      <p:sp>
        <p:nvSpPr>
          <p:cNvPr id="977" name="Shape 977"/>
          <p:cNvSpPr/>
          <p:nvPr>
            <p:ph type="body" sz="quarter" idx="1"/>
          </p:nvPr>
        </p:nvSpPr>
        <p:spPr>
          <a:prstGeom prst="rect">
            <a:avLst/>
          </a:prstGeom>
        </p:spPr>
        <p:txBody>
          <a:bodyPr/>
          <a:lstStyle>
            <a:lvl1pPr>
              <a:defRPr sz="1800"/>
            </a:lvl1pPr>
          </a:lstStyle>
          <a:p>
            <a:pPr/>
            <a:r>
              <a:t>La inspección previa a la operación debe continuar cuando usted se sienta en el asiento del operador. Seleccione cada pestaña a la izquierda para revisar los elementos que debe inspeccionar cuando se encuentre en el asiento del operador.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Shape 988"/>
          <p:cNvSpPr/>
          <p:nvPr>
            <p:ph type="sldImg"/>
          </p:nvPr>
        </p:nvSpPr>
        <p:spPr>
          <a:prstGeom prst="rect">
            <a:avLst/>
          </a:prstGeom>
        </p:spPr>
        <p:txBody>
          <a:bodyPr/>
          <a:lstStyle/>
          <a:p>
            <a:pPr/>
          </a:p>
        </p:txBody>
      </p:sp>
      <p:sp>
        <p:nvSpPr>
          <p:cNvPr id="989" name="Shape 989"/>
          <p:cNvSpPr/>
          <p:nvPr>
            <p:ph type="body" sz="quarter" idx="1"/>
          </p:nvPr>
        </p:nvSpPr>
        <p:spPr>
          <a:prstGeom prst="rect">
            <a:avLst/>
          </a:prstGeom>
        </p:spPr>
        <p:txBody>
          <a:bodyPr/>
          <a:lstStyle/>
          <a:p>
            <a:pPr>
              <a:defRPr b="1" sz="1800"/>
            </a:pPr>
            <a:r>
              <a:t>Comprobación sin movimiento: </a:t>
            </a:r>
            <a:r>
              <a:rPr b="0"/>
              <a:t>Antes de comenzar a moverse, revise: </a:t>
            </a:r>
            <a:endParaRPr b="0"/>
          </a:p>
          <a:p>
            <a:pPr>
              <a:defRPr sz="1800"/>
            </a:pPr>
            <a:r>
              <a:t>• El cinturón de seguridad; </a:t>
            </a:r>
          </a:p>
          <a:p>
            <a:pPr>
              <a:defRPr sz="1800"/>
            </a:pPr>
            <a:r>
              <a:t>• Los medidores, las luces y la bocina; </a:t>
            </a:r>
          </a:p>
          <a:p>
            <a:pPr>
              <a:defRPr sz="1800"/>
            </a:pPr>
            <a:r>
              <a:t>• La alarma trasera y luz de advertencia; </a:t>
            </a:r>
          </a:p>
          <a:p>
            <a:pPr>
              <a:defRPr sz="1800"/>
            </a:pPr>
            <a:r>
              <a:t>• El mecanismo de inclinación/elevación; y </a:t>
            </a:r>
          </a:p>
          <a:p>
            <a:pPr>
              <a:defRPr sz="1800"/>
            </a:pPr>
            <a:r>
              <a:t>• El freno de mano.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Shape 1000"/>
          <p:cNvSpPr/>
          <p:nvPr>
            <p:ph type="sldImg"/>
          </p:nvPr>
        </p:nvSpPr>
        <p:spPr>
          <a:prstGeom prst="rect">
            <a:avLst/>
          </a:prstGeom>
        </p:spPr>
        <p:txBody>
          <a:bodyPr/>
          <a:lstStyle/>
          <a:p>
            <a:pPr/>
          </a:p>
        </p:txBody>
      </p:sp>
      <p:sp>
        <p:nvSpPr>
          <p:cNvPr id="1001" name="Shape 1001"/>
          <p:cNvSpPr/>
          <p:nvPr>
            <p:ph type="body" sz="quarter" idx="1"/>
          </p:nvPr>
        </p:nvSpPr>
        <p:spPr>
          <a:prstGeom prst="rect">
            <a:avLst/>
          </a:prstGeom>
        </p:spPr>
        <p:txBody>
          <a:bodyPr/>
          <a:lstStyle/>
          <a:p>
            <a:pPr>
              <a:defRPr b="1" sz="1800"/>
            </a:pPr>
            <a:r>
              <a:t>Comprobación de movimiento: </a:t>
            </a:r>
            <a:r>
              <a:rPr b="0"/>
              <a:t>Cuando el montacargas esté en movimiento, revise: </a:t>
            </a:r>
            <a:endParaRPr b="0"/>
          </a:p>
          <a:p>
            <a:pPr>
              <a:defRPr sz="1800"/>
            </a:pPr>
            <a:r>
              <a:t>• Los frenos de marcha, tratando de detenerse rápidamente; y </a:t>
            </a:r>
          </a:p>
          <a:p>
            <a:pPr>
              <a:defRPr sz="1800"/>
            </a:pPr>
            <a:r>
              <a:t>• La dirección, efectuando giros ccompletos y escuchando en busca de ruidos inusuales.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Shape 1021"/>
          <p:cNvSpPr/>
          <p:nvPr>
            <p:ph type="sldImg"/>
          </p:nvPr>
        </p:nvSpPr>
        <p:spPr>
          <a:prstGeom prst="rect">
            <a:avLst/>
          </a:prstGeom>
        </p:spPr>
        <p:txBody>
          <a:bodyPr/>
          <a:lstStyle/>
          <a:p>
            <a:pPr/>
          </a:p>
        </p:txBody>
      </p:sp>
      <p:sp>
        <p:nvSpPr>
          <p:cNvPr id="1022" name="Shape 1022"/>
          <p:cNvSpPr/>
          <p:nvPr>
            <p:ph type="body" sz="quarter" idx="1"/>
          </p:nvPr>
        </p:nvSpPr>
        <p:spPr>
          <a:prstGeom prst="rect">
            <a:avLst/>
          </a:prstGeom>
        </p:spPr>
        <p:txBody>
          <a:bodyPr/>
          <a:lstStyle/>
          <a:p>
            <a:pPr/>
            <a:r>
              <a:t>Estas son las normas de seguridad básicas para la operación de un montacargas. Asegúrese de entenderlas y memorizarlas. • Solo los conductores autorizados que hayan completado un programa de capacitación aprobado pueden operar un montacargas. • Siempre notifique cualquier accidente relacionado con un montacargas de inmediato. • Siempre use su cinturón de seguridad. Puede salvar su vida en caso de un vuelco o una colisión. • Nadie debe permanecer nunca debajo de las horquillas levantadas. Si el sistema hidráulico falla, cualquier persona que permanezca debajo de las horquillas podría morir. • No están permitidos los pasajeros en las horquillas o en la parte trasera del montacargas. Están estrictamente prohibidos los juegos en o alrededor del montacargas. • Opere los controles solamente cuando se encuentre sentado en el asiento del conductor. • Nunca estacione en un lugar que pueda bloquear las salidas o el acceso a un equipo de emergencia.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Shape 1027"/>
          <p:cNvSpPr/>
          <p:nvPr>
            <p:ph type="sldImg"/>
          </p:nvPr>
        </p:nvSpPr>
        <p:spPr>
          <a:prstGeom prst="rect">
            <a:avLst/>
          </a:prstGeom>
        </p:spPr>
        <p:txBody>
          <a:bodyPr/>
          <a:lstStyle/>
          <a:p>
            <a:pPr/>
          </a:p>
        </p:txBody>
      </p:sp>
      <p:sp>
        <p:nvSpPr>
          <p:cNvPr id="1028" name="Shape 1028"/>
          <p:cNvSpPr/>
          <p:nvPr>
            <p:ph type="body" sz="quarter" idx="1"/>
          </p:nvPr>
        </p:nvSpPr>
        <p:spPr>
          <a:prstGeom prst="rect">
            <a:avLst/>
          </a:prstGeom>
        </p:spPr>
        <p:txBody>
          <a:bodyPr/>
          <a:lstStyle/>
          <a:p>
            <a:pPr/>
            <a:r>
              <a:t>Si alguna vez se encuentra en un montacargas que vuelca, debe seguir el procedimiento correcto para mantenerse a salvo. Siga estos consejos importantes: • Permanezca en su asiento y mantenga su cinturón de seguridad colocado. Nunca intente saltar hacia afuera. Podría ser aplastado por el protector de cabeza o el mástil y morir. • Sujétese firmemente al volante. • Afirme sus pies. • Inclínese en dirección contraria a la caída.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Shape 1047"/>
          <p:cNvSpPr/>
          <p:nvPr>
            <p:ph type="sldImg"/>
          </p:nvPr>
        </p:nvSpPr>
        <p:spPr>
          <a:prstGeom prst="rect">
            <a:avLst/>
          </a:prstGeom>
        </p:spPr>
        <p:txBody>
          <a:bodyPr/>
          <a:lstStyle/>
          <a:p>
            <a:pPr/>
          </a:p>
        </p:txBody>
      </p:sp>
      <p:sp>
        <p:nvSpPr>
          <p:cNvPr id="1048" name="Shape 1048"/>
          <p:cNvSpPr/>
          <p:nvPr>
            <p:ph type="body" sz="quarter" idx="1"/>
          </p:nvPr>
        </p:nvSpPr>
        <p:spPr>
          <a:prstGeom prst="rect">
            <a:avLst/>
          </a:prstGeom>
        </p:spPr>
        <p:txBody>
          <a:bodyPr/>
          <a:lstStyle/>
          <a:p>
            <a:pPr/>
            <a:r>
              <a:t>La carga y descarga de un montacargas deben efectuarse siempre de manera segura. • Nunca sobrecargue el montacargas más allá de su capacidad nominal. Verifique la capacidad en la placa de identificación y sepa cuánto pesa su carga. No sirve intentar incrementar la capacidad agregando peso en la parte posterior del montacargas; de hecho, esto es muy peligroso. • Asegúrese de ubicar el centro de gravedad de la carga y revise su estabilidad, proyecciones y si hay daño en los palés antes de levantar la carga. • Si la carga es inestable, vuelva a apilarla y, de ser necesario, asegúrela con correas o sogas. Para una carga amplia, extienda las horquillas tan ampliamente como sea posible, de manera que la carga caiga hacia adentro si se vuelve inestable. Recuerde que al cargar o descargar o al subir o bajar, el centro de gravedad se modifica. • Asegúrese de que las horquillas estén completamente debajo de la carga antes de intentar levantarla. Las horquillas deben estar debajo de al menos 2/3 de la longitud de la carga. • Utilice el pasador de remolque trasero únicamente para remolcar. Nunca perfore un orificio en las horquillas con el fin de remolcar algo o como orificio para un gancho de cadena. Esto arruina la integridad de las horquillas. Las horquillas están equipadas con una barra de remolque en la parte trasera para remolques de emergencia. Sin embargo, no todos los montacargas están diseñados para remolcar todos los tipos de cargas. Asegúrese de consultar el manual del usuario para conocer las normas específicas con respecto al remolque. Pueden adquirirse accesorios de seguridad para ser utilizados durante la elevación.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Shape 1069"/>
          <p:cNvSpPr/>
          <p:nvPr>
            <p:ph type="sldImg"/>
          </p:nvPr>
        </p:nvSpPr>
        <p:spPr>
          <a:prstGeom prst="rect">
            <a:avLst/>
          </a:prstGeom>
        </p:spPr>
        <p:txBody>
          <a:bodyPr/>
          <a:lstStyle/>
          <a:p>
            <a:pPr/>
          </a:p>
        </p:txBody>
      </p:sp>
      <p:sp>
        <p:nvSpPr>
          <p:cNvPr id="1070" name="Shape 1070"/>
          <p:cNvSpPr/>
          <p:nvPr>
            <p:ph type="body" sz="quarter" idx="1"/>
          </p:nvPr>
        </p:nvSpPr>
        <p:spPr>
          <a:prstGeom prst="rect">
            <a:avLst/>
          </a:prstGeom>
        </p:spPr>
        <p:txBody>
          <a:bodyPr/>
          <a:lstStyle/>
          <a:p>
            <a:pPr/>
            <a:r>
              <a:t>Existe una cantidad de normas de seguridad muy importantes que deben recordarse al desplazarse en un montacargas. Seleccione los números en la parte inferior para repasar las normas de seguridad con respecto al desplazamiento en un montacargas.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Shape 1093"/>
          <p:cNvSpPr/>
          <p:nvPr>
            <p:ph type="sldImg"/>
          </p:nvPr>
        </p:nvSpPr>
        <p:spPr>
          <a:prstGeom prst="rect">
            <a:avLst/>
          </a:prstGeom>
        </p:spPr>
        <p:txBody>
          <a:bodyPr/>
          <a:lstStyle/>
          <a:p>
            <a:pPr/>
          </a:p>
        </p:txBody>
      </p:sp>
      <p:sp>
        <p:nvSpPr>
          <p:cNvPr id="1094" name="Shape 1094"/>
          <p:cNvSpPr/>
          <p:nvPr>
            <p:ph type="body" sz="quarter" idx="1"/>
          </p:nvPr>
        </p:nvSpPr>
        <p:spPr>
          <a:prstGeom prst="rect">
            <a:avLst/>
          </a:prstGeom>
        </p:spPr>
        <p:txBody>
          <a:bodyPr/>
          <a:lstStyle/>
          <a:p>
            <a:pPr>
              <a:defRPr sz="1800"/>
            </a:pPr>
          </a:p>
          <a:p>
            <a:pPr>
              <a:defRPr sz="1800"/>
            </a:pPr>
            <a:r>
              <a:t>Mire en la dirección en la que se está desplazando. Esto significa mirar detrás de usted, antes y durante la marcha en retroceso. Debe viajar con la carga detrás si su vista hacia adelante está obstruida.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Shape 1117"/>
          <p:cNvSpPr/>
          <p:nvPr>
            <p:ph type="sldImg"/>
          </p:nvPr>
        </p:nvSpPr>
        <p:spPr>
          <a:prstGeom prst="rect">
            <a:avLst/>
          </a:prstGeom>
        </p:spPr>
        <p:txBody>
          <a:bodyPr/>
          <a:lstStyle/>
          <a:p>
            <a:pPr/>
          </a:p>
        </p:txBody>
      </p:sp>
      <p:sp>
        <p:nvSpPr>
          <p:cNvPr id="1118" name="Shape 1118"/>
          <p:cNvSpPr/>
          <p:nvPr>
            <p:ph type="body" sz="quarter" idx="1"/>
          </p:nvPr>
        </p:nvSpPr>
        <p:spPr>
          <a:prstGeom prst="rect">
            <a:avLst/>
          </a:prstGeom>
        </p:spPr>
        <p:txBody>
          <a:bodyPr/>
          <a:lstStyle/>
          <a:p>
            <a:pPr>
              <a:defRPr sz="1800"/>
            </a:pPr>
          </a:p>
          <a:p>
            <a:pPr>
              <a:defRPr sz="1800"/>
            </a:pPr>
            <a:r>
              <a:t>Mantenga su cuerpo dentro de la caja. La caja está para protegerlo.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1" name="Shape 1141"/>
          <p:cNvSpPr/>
          <p:nvPr>
            <p:ph type="sldImg"/>
          </p:nvPr>
        </p:nvSpPr>
        <p:spPr>
          <a:prstGeom prst="rect">
            <a:avLst/>
          </a:prstGeom>
        </p:spPr>
        <p:txBody>
          <a:bodyPr/>
          <a:lstStyle/>
          <a:p>
            <a:pPr/>
          </a:p>
        </p:txBody>
      </p:sp>
      <p:sp>
        <p:nvSpPr>
          <p:cNvPr id="1142" name="Shape 1142"/>
          <p:cNvSpPr/>
          <p:nvPr>
            <p:ph type="body" sz="quarter" idx="1"/>
          </p:nvPr>
        </p:nvSpPr>
        <p:spPr>
          <a:prstGeom prst="rect">
            <a:avLst/>
          </a:prstGeom>
        </p:spPr>
        <p:txBody>
          <a:bodyPr/>
          <a:lstStyle/>
          <a:p>
            <a:pPr>
              <a:defRPr sz="1800"/>
            </a:pPr>
          </a:p>
          <a:p>
            <a:pPr>
              <a:defRPr sz="1800"/>
            </a:pPr>
            <a:r>
              <a:t>Mantenga las horquillas hacia abajo cuando se desplace. Las horquillas levantadas reducen la estabilidad y podrían ocasionar un vuelco.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 El mástil contiene las cadenas y el dispositivo de elevación.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5" name="Shape 1165"/>
          <p:cNvSpPr/>
          <p:nvPr>
            <p:ph type="sldImg"/>
          </p:nvPr>
        </p:nvSpPr>
        <p:spPr>
          <a:prstGeom prst="rect">
            <a:avLst/>
          </a:prstGeom>
        </p:spPr>
        <p:txBody>
          <a:bodyPr/>
          <a:lstStyle/>
          <a:p>
            <a:pPr/>
          </a:p>
        </p:txBody>
      </p:sp>
      <p:sp>
        <p:nvSpPr>
          <p:cNvPr id="1166" name="Shape 1166"/>
          <p:cNvSpPr/>
          <p:nvPr>
            <p:ph type="body" sz="quarter" idx="1"/>
          </p:nvPr>
        </p:nvSpPr>
        <p:spPr>
          <a:prstGeom prst="rect">
            <a:avLst/>
          </a:prstGeom>
        </p:spPr>
        <p:txBody>
          <a:bodyPr/>
          <a:lstStyle/>
          <a:p>
            <a:pPr>
              <a:defRPr sz="1800"/>
            </a:pPr>
          </a:p>
          <a:p>
            <a:pPr>
              <a:defRPr sz="1800"/>
            </a:pPr>
            <a:r>
              <a:t>Haga sonar la bocina en las esquinas, pasillos, entradas y en cualquier lugar en el que pueda no ver a alguien o alguien pueda no verlo a usted.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9" name="Shape 1189"/>
          <p:cNvSpPr/>
          <p:nvPr>
            <p:ph type="sldImg"/>
          </p:nvPr>
        </p:nvSpPr>
        <p:spPr>
          <a:prstGeom prst="rect">
            <a:avLst/>
          </a:prstGeom>
        </p:spPr>
        <p:txBody>
          <a:bodyPr/>
          <a:lstStyle/>
          <a:p>
            <a:pPr/>
          </a:p>
        </p:txBody>
      </p:sp>
      <p:sp>
        <p:nvSpPr>
          <p:cNvPr id="1190" name="Shape 1190"/>
          <p:cNvSpPr/>
          <p:nvPr>
            <p:ph type="body" sz="quarter" idx="1"/>
          </p:nvPr>
        </p:nvSpPr>
        <p:spPr>
          <a:prstGeom prst="rect">
            <a:avLst/>
          </a:prstGeom>
        </p:spPr>
        <p:txBody>
          <a:bodyPr/>
          <a:lstStyle/>
          <a:p>
            <a:pPr>
              <a:defRPr sz="1800"/>
            </a:pPr>
          </a:p>
          <a:p>
            <a:pPr>
              <a:defRPr sz="1800"/>
            </a:pPr>
            <a:r>
              <a:t>No se desplace de prisa. Una velocidad segura es aquella a la que usted puede detenerse rápida y fácilmente, si lo necesita.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Shape 1212"/>
          <p:cNvSpPr/>
          <p:nvPr>
            <p:ph type="sldImg"/>
          </p:nvPr>
        </p:nvSpPr>
        <p:spPr>
          <a:prstGeom prst="rect">
            <a:avLst/>
          </a:prstGeom>
        </p:spPr>
        <p:txBody>
          <a:bodyPr/>
          <a:lstStyle/>
          <a:p>
            <a:pPr/>
          </a:p>
        </p:txBody>
      </p:sp>
      <p:sp>
        <p:nvSpPr>
          <p:cNvPr id="1213" name="Shape 1213"/>
          <p:cNvSpPr/>
          <p:nvPr>
            <p:ph type="body" sz="quarter" idx="1"/>
          </p:nvPr>
        </p:nvSpPr>
        <p:spPr>
          <a:prstGeom prst="rect">
            <a:avLst/>
          </a:prstGeom>
        </p:spPr>
        <p:txBody>
          <a:bodyPr/>
          <a:lstStyle/>
          <a:p>
            <a:pPr/>
            <a:r>
              <a:t>A continuación se detallan algunas normas adicionales de seguridad para viajar en montacargas. Seleccione los números en la parte inferior para obtener más información.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Shape 1236"/>
          <p:cNvSpPr/>
          <p:nvPr>
            <p:ph type="sldImg"/>
          </p:nvPr>
        </p:nvSpPr>
        <p:spPr>
          <a:prstGeom prst="rect">
            <a:avLst/>
          </a:prstGeom>
        </p:spPr>
        <p:txBody>
          <a:bodyPr/>
          <a:lstStyle/>
          <a:p>
            <a:pPr/>
          </a:p>
        </p:txBody>
      </p:sp>
      <p:sp>
        <p:nvSpPr>
          <p:cNvPr id="1237" name="Shape 1237"/>
          <p:cNvSpPr/>
          <p:nvPr>
            <p:ph type="body" sz="quarter" idx="1"/>
          </p:nvPr>
        </p:nvSpPr>
        <p:spPr>
          <a:prstGeom prst="rect">
            <a:avLst/>
          </a:prstGeom>
        </p:spPr>
        <p:txBody>
          <a:bodyPr/>
          <a:lstStyle>
            <a:lvl1pPr>
              <a:defRPr sz="1800"/>
            </a:lvl1pPr>
          </a:lstStyle>
          <a:p>
            <a:pPr/>
            <a:r>
              <a:t>Verifique sus espacios libres. Controle los espacios superiores antes de levantar una carga y controle su espacio de giro ya que el extremo trasero del montacargas oscilará ampliamente.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Shape 1260"/>
          <p:cNvSpPr/>
          <p:nvPr>
            <p:ph type="sldImg"/>
          </p:nvPr>
        </p:nvSpPr>
        <p:spPr>
          <a:prstGeom prst="rect">
            <a:avLst/>
          </a:prstGeom>
        </p:spPr>
        <p:txBody>
          <a:bodyPr/>
          <a:lstStyle/>
          <a:p>
            <a:pPr/>
          </a:p>
        </p:txBody>
      </p:sp>
      <p:sp>
        <p:nvSpPr>
          <p:cNvPr id="1261" name="Shape 1261"/>
          <p:cNvSpPr/>
          <p:nvPr>
            <p:ph type="body" sz="quarter" idx="1"/>
          </p:nvPr>
        </p:nvSpPr>
        <p:spPr>
          <a:prstGeom prst="rect">
            <a:avLst/>
          </a:prstGeom>
        </p:spPr>
        <p:txBody>
          <a:bodyPr/>
          <a:lstStyle/>
          <a:p>
            <a:pPr>
              <a:defRPr sz="1800"/>
            </a:pPr>
          </a:p>
          <a:p>
            <a:pPr>
              <a:defRPr sz="1800"/>
            </a:pPr>
            <a:r>
              <a:t>Evite conducir sobre objetos sueltos o baches. Esto podría provocar un vuelco. Si los neumáticos pierden tracción, la carga es demasiado pesada o el terreno es demasiado resbaladizo para operar con seguridad.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4" name="Shape 1284"/>
          <p:cNvSpPr/>
          <p:nvPr>
            <p:ph type="sldImg"/>
          </p:nvPr>
        </p:nvSpPr>
        <p:spPr>
          <a:prstGeom prst="rect">
            <a:avLst/>
          </a:prstGeom>
        </p:spPr>
        <p:txBody>
          <a:bodyPr/>
          <a:lstStyle/>
          <a:p>
            <a:pPr/>
          </a:p>
        </p:txBody>
      </p:sp>
      <p:sp>
        <p:nvSpPr>
          <p:cNvPr id="1285" name="Shape 1285"/>
          <p:cNvSpPr/>
          <p:nvPr>
            <p:ph type="body" sz="quarter" idx="1"/>
          </p:nvPr>
        </p:nvSpPr>
        <p:spPr>
          <a:prstGeom prst="rect">
            <a:avLst/>
          </a:prstGeom>
        </p:spPr>
        <p:txBody>
          <a:bodyPr/>
          <a:lstStyle/>
          <a:p>
            <a:pPr>
              <a:defRPr sz="1800"/>
            </a:pPr>
          </a:p>
          <a:p>
            <a:pPr>
              <a:defRPr sz="1800"/>
            </a:pPr>
            <a:r>
              <a:t>Siempre recuerde que los peatones tienen el derecho de paso.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Shape 1308"/>
          <p:cNvSpPr/>
          <p:nvPr>
            <p:ph type="sldImg"/>
          </p:nvPr>
        </p:nvSpPr>
        <p:spPr>
          <a:prstGeom prst="rect">
            <a:avLst/>
          </a:prstGeom>
        </p:spPr>
        <p:txBody>
          <a:bodyPr/>
          <a:lstStyle/>
          <a:p>
            <a:pPr/>
          </a:p>
        </p:txBody>
      </p:sp>
      <p:sp>
        <p:nvSpPr>
          <p:cNvPr id="1309" name="Shape 1309"/>
          <p:cNvSpPr/>
          <p:nvPr>
            <p:ph type="body" sz="quarter" idx="1"/>
          </p:nvPr>
        </p:nvSpPr>
        <p:spPr>
          <a:prstGeom prst="rect">
            <a:avLst/>
          </a:prstGeom>
        </p:spPr>
        <p:txBody>
          <a:bodyPr/>
          <a:lstStyle/>
          <a:p>
            <a:pPr>
              <a:defRPr sz="1800"/>
            </a:pPr>
          </a:p>
          <a:p>
            <a:pPr>
              <a:defRPr sz="1800"/>
            </a:pPr>
            <a:r>
              <a:t>Permanezca a una distancia segura de los bordes de rampas y plataformas de carga.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2" name="Shape 1332"/>
          <p:cNvSpPr/>
          <p:nvPr>
            <p:ph type="sldImg"/>
          </p:nvPr>
        </p:nvSpPr>
        <p:spPr>
          <a:prstGeom prst="rect">
            <a:avLst/>
          </a:prstGeom>
        </p:spPr>
        <p:txBody>
          <a:bodyPr/>
          <a:lstStyle/>
          <a:p>
            <a:pPr/>
          </a:p>
        </p:txBody>
      </p:sp>
      <p:sp>
        <p:nvSpPr>
          <p:cNvPr id="1333" name="Shape 1333"/>
          <p:cNvSpPr/>
          <p:nvPr>
            <p:ph type="body" sz="quarter" idx="1"/>
          </p:nvPr>
        </p:nvSpPr>
        <p:spPr>
          <a:prstGeom prst="rect">
            <a:avLst/>
          </a:prstGeom>
        </p:spPr>
        <p:txBody>
          <a:bodyPr/>
          <a:lstStyle/>
          <a:p>
            <a:pPr>
              <a:defRPr sz="1800"/>
            </a:pPr>
          </a:p>
          <a:p>
            <a:pPr>
              <a:defRPr sz="1800"/>
            </a:pPr>
            <a:r>
              <a:t>No coma ni beba mientras opera un montacargas. Estas actividades crean una distracción que podría provocar un accidente.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Shape 1339"/>
          <p:cNvSpPr/>
          <p:nvPr>
            <p:ph type="sldImg"/>
          </p:nvPr>
        </p:nvSpPr>
        <p:spPr>
          <a:prstGeom prst="rect">
            <a:avLst/>
          </a:prstGeom>
        </p:spPr>
        <p:txBody>
          <a:bodyPr/>
          <a:lstStyle/>
          <a:p>
            <a:pPr/>
          </a:p>
        </p:txBody>
      </p:sp>
      <p:sp>
        <p:nvSpPr>
          <p:cNvPr id="1340" name="Shape 1340"/>
          <p:cNvSpPr/>
          <p:nvPr>
            <p:ph type="body" sz="quarter" idx="1"/>
          </p:nvPr>
        </p:nvSpPr>
        <p:spPr>
          <a:prstGeom prst="rect">
            <a:avLst/>
          </a:prstGeom>
        </p:spPr>
        <p:txBody>
          <a:bodyPr/>
          <a:lstStyle/>
          <a:p>
            <a:pPr/>
            <a:r>
              <a:t>A continuación verá una lista de control de seguridad para utilizar cuando cargue o descargue remolques desde una plataforma de carga: • Controle que la base de la plataforma no tenga grietas y asegúrese de que esté adecuadamente asegurada. • Controle el estado del piso del remolque y asegúrese de que no haya aberturas en las que su montacargas pueda caer. • Controle las ruedas del remolque y asegúrese de que estén acuñadas. • Revise la parte delantera del remolque y asegúrese de que esté sostenido por el tractor o un gato fijo.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2" name="Shape 1362"/>
          <p:cNvSpPr/>
          <p:nvPr>
            <p:ph type="sldImg"/>
          </p:nvPr>
        </p:nvSpPr>
        <p:spPr>
          <a:prstGeom prst="rect">
            <a:avLst/>
          </a:prstGeom>
        </p:spPr>
        <p:txBody>
          <a:bodyPr/>
          <a:lstStyle/>
          <a:p>
            <a:pPr/>
          </a:p>
        </p:txBody>
      </p:sp>
      <p:sp>
        <p:nvSpPr>
          <p:cNvPr id="1363" name="Shape 1363"/>
          <p:cNvSpPr/>
          <p:nvPr>
            <p:ph type="body" sz="quarter" idx="1"/>
          </p:nvPr>
        </p:nvSpPr>
        <p:spPr>
          <a:prstGeom prst="rect">
            <a:avLst/>
          </a:prstGeom>
        </p:spPr>
        <p:txBody>
          <a:bodyPr/>
          <a:lstStyle/>
          <a:p>
            <a:pPr/>
            <a:r>
              <a:t>Cuando se desplace sobre rampas o cerca de vías férreas, existen numerosas pautas de seguridad que debe seguir. Con el fin de analizar las pautas, seleccione los números para obtener más información.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 El cilindro de elevación es lo que realmente impulsa la elevación.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Shape 1386"/>
          <p:cNvSpPr/>
          <p:nvPr>
            <p:ph type="sldImg"/>
          </p:nvPr>
        </p:nvSpPr>
        <p:spPr>
          <a:prstGeom prst="rect">
            <a:avLst/>
          </a:prstGeom>
        </p:spPr>
        <p:txBody>
          <a:bodyPr/>
          <a:lstStyle/>
          <a:p>
            <a:pPr/>
          </a:p>
        </p:txBody>
      </p:sp>
      <p:sp>
        <p:nvSpPr>
          <p:cNvPr id="1387" name="Shape 1387"/>
          <p:cNvSpPr/>
          <p:nvPr>
            <p:ph type="body" sz="quarter" idx="1"/>
          </p:nvPr>
        </p:nvSpPr>
        <p:spPr>
          <a:prstGeom prst="rect">
            <a:avLst/>
          </a:prstGeom>
        </p:spPr>
        <p:txBody>
          <a:bodyPr/>
          <a:lstStyle/>
          <a:p>
            <a:pPr>
              <a:defRPr sz="1800"/>
            </a:pPr>
          </a:p>
          <a:p>
            <a:pPr>
              <a:defRPr sz="1800"/>
            </a:pPr>
            <a:r>
              <a:t>No efectúe giros sobre una rampa o cuesta.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0" name="Shape 1410"/>
          <p:cNvSpPr/>
          <p:nvPr>
            <p:ph type="sldImg"/>
          </p:nvPr>
        </p:nvSpPr>
        <p:spPr>
          <a:prstGeom prst="rect">
            <a:avLst/>
          </a:prstGeom>
        </p:spPr>
        <p:txBody>
          <a:bodyPr/>
          <a:lstStyle/>
          <a:p>
            <a:pPr/>
          </a:p>
        </p:txBody>
      </p:sp>
      <p:sp>
        <p:nvSpPr>
          <p:cNvPr id="1411" name="Shape 1411"/>
          <p:cNvSpPr/>
          <p:nvPr>
            <p:ph type="body" sz="quarter" idx="1"/>
          </p:nvPr>
        </p:nvSpPr>
        <p:spPr>
          <a:prstGeom prst="rect">
            <a:avLst/>
          </a:prstGeom>
        </p:spPr>
        <p:txBody>
          <a:bodyPr/>
          <a:lstStyle/>
          <a:p>
            <a:pPr>
              <a:defRPr sz="1800"/>
            </a:pPr>
          </a:p>
          <a:p>
            <a:pPr>
              <a:defRPr sz="1800"/>
            </a:pPr>
            <a:r>
              <a:t>Mantenga la carga orientada hacia arriba en una rampa o cuesta. Esto ayuda a mantener el centro de gravedad combinado cerca del centro del triángulo de estabilidad.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4" name="Shape 1434"/>
          <p:cNvSpPr/>
          <p:nvPr>
            <p:ph type="sldImg"/>
          </p:nvPr>
        </p:nvSpPr>
        <p:spPr>
          <a:prstGeom prst="rect">
            <a:avLst/>
          </a:prstGeom>
        </p:spPr>
        <p:txBody>
          <a:bodyPr/>
          <a:lstStyle/>
          <a:p>
            <a:pPr/>
          </a:p>
        </p:txBody>
      </p:sp>
      <p:sp>
        <p:nvSpPr>
          <p:cNvPr id="1435" name="Shape 1435"/>
          <p:cNvSpPr/>
          <p:nvPr>
            <p:ph type="body" sz="quarter" idx="1"/>
          </p:nvPr>
        </p:nvSpPr>
        <p:spPr>
          <a:prstGeom prst="rect">
            <a:avLst/>
          </a:prstGeom>
        </p:spPr>
        <p:txBody>
          <a:bodyPr/>
          <a:lstStyle/>
          <a:p>
            <a:pPr>
              <a:defRPr sz="1800"/>
            </a:pPr>
          </a:p>
          <a:p>
            <a:pPr>
              <a:defRPr sz="1800"/>
            </a:pPr>
            <a:r>
              <a:t>Conduzca lentamente, especialmente en los descensos de rampas. El peso extra reduce la efectividad de sus frenos.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8" name="Shape 1458"/>
          <p:cNvSpPr/>
          <p:nvPr>
            <p:ph type="sldImg"/>
          </p:nvPr>
        </p:nvSpPr>
        <p:spPr>
          <a:prstGeom prst="rect">
            <a:avLst/>
          </a:prstGeom>
        </p:spPr>
        <p:txBody>
          <a:bodyPr/>
          <a:lstStyle/>
          <a:p>
            <a:pPr/>
          </a:p>
        </p:txBody>
      </p:sp>
      <p:sp>
        <p:nvSpPr>
          <p:cNvPr id="1459" name="Shape 1459"/>
          <p:cNvSpPr/>
          <p:nvPr>
            <p:ph type="body" sz="quarter" idx="1"/>
          </p:nvPr>
        </p:nvSpPr>
        <p:spPr>
          <a:prstGeom prst="rect">
            <a:avLst/>
          </a:prstGeom>
        </p:spPr>
        <p:txBody>
          <a:bodyPr/>
          <a:lstStyle/>
          <a:p>
            <a:pPr>
              <a:defRPr sz="1800"/>
            </a:pPr>
          </a:p>
          <a:p>
            <a:pPr>
              <a:defRPr sz="1800"/>
            </a:pPr>
            <a:r>
              <a:t>Cruce las vías férreas en diagonal, lo cual ayudará a mantener el montacargas estable.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2" name="Shape 1482"/>
          <p:cNvSpPr/>
          <p:nvPr>
            <p:ph type="sldImg"/>
          </p:nvPr>
        </p:nvSpPr>
        <p:spPr>
          <a:prstGeom prst="rect">
            <a:avLst/>
          </a:prstGeom>
        </p:spPr>
        <p:txBody>
          <a:bodyPr/>
          <a:lstStyle/>
          <a:p>
            <a:pPr/>
          </a:p>
        </p:txBody>
      </p:sp>
      <p:sp>
        <p:nvSpPr>
          <p:cNvPr id="1483" name="Shape 1483"/>
          <p:cNvSpPr/>
          <p:nvPr>
            <p:ph type="body" sz="quarter" idx="1"/>
          </p:nvPr>
        </p:nvSpPr>
        <p:spPr>
          <a:prstGeom prst="rect">
            <a:avLst/>
          </a:prstGeom>
        </p:spPr>
        <p:txBody>
          <a:bodyPr/>
          <a:lstStyle/>
          <a:p>
            <a:pPr>
              <a:defRPr sz="1800"/>
            </a:pPr>
          </a:p>
          <a:p>
            <a:pPr>
              <a:defRPr sz="1800"/>
            </a:pPr>
            <a:r>
              <a:t>Nunca estacione a menos de 8 pies del centro de una vía férrea. Su montacargas podría ser golpeado por un tren.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5" name="Shape 1495"/>
          <p:cNvSpPr/>
          <p:nvPr>
            <p:ph type="sldImg"/>
          </p:nvPr>
        </p:nvSpPr>
        <p:spPr>
          <a:prstGeom prst="rect">
            <a:avLst/>
          </a:prstGeom>
        </p:spPr>
        <p:txBody>
          <a:bodyPr/>
          <a:lstStyle/>
          <a:p>
            <a:pPr/>
          </a:p>
        </p:txBody>
      </p:sp>
      <p:sp>
        <p:nvSpPr>
          <p:cNvPr id="1496" name="Shape 1496"/>
          <p:cNvSpPr/>
          <p:nvPr>
            <p:ph type="body" sz="quarter" idx="1"/>
          </p:nvPr>
        </p:nvSpPr>
        <p:spPr>
          <a:prstGeom prst="rect">
            <a:avLst/>
          </a:prstGeom>
        </p:spPr>
        <p:txBody>
          <a:bodyPr/>
          <a:lstStyle/>
          <a:p>
            <a:pPr/>
            <a:r>
              <a:t>Al estacionar un montacargas, debe respetar ciertas normas de seguridad. Utilice las flechas hacia adelante y hacia atrás para repasar estas normas.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Shape 1513"/>
          <p:cNvSpPr/>
          <p:nvPr>
            <p:ph type="sldImg"/>
          </p:nvPr>
        </p:nvSpPr>
        <p:spPr>
          <a:prstGeom prst="rect">
            <a:avLst/>
          </a:prstGeom>
        </p:spPr>
        <p:txBody>
          <a:bodyPr/>
          <a:lstStyle/>
          <a:p>
            <a:pPr/>
          </a:p>
        </p:txBody>
      </p:sp>
      <p:sp>
        <p:nvSpPr>
          <p:cNvPr id="1514" name="Shape 1514"/>
          <p:cNvSpPr/>
          <p:nvPr>
            <p:ph type="body" sz="quarter" idx="1"/>
          </p:nvPr>
        </p:nvSpPr>
        <p:spPr>
          <a:prstGeom prst="rect">
            <a:avLst/>
          </a:prstGeom>
        </p:spPr>
        <p:txBody>
          <a:bodyPr/>
          <a:lstStyle/>
          <a:p>
            <a:pPr>
              <a:defRPr b="1" sz="1800"/>
            </a:pPr>
            <a:r>
              <a:t>No bloquee el acceso: </a:t>
            </a:r>
            <a:r>
              <a:rPr b="0"/>
              <a:t>Nunca estacione un montacargas de manera que bloquee una salida o el acceso a un equipo de emergencia. No estacione un montacargas de manera que bloquee el acceso a pasillos o la circulación a través de ellos.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1" name="Shape 1531"/>
          <p:cNvSpPr/>
          <p:nvPr>
            <p:ph type="sldImg"/>
          </p:nvPr>
        </p:nvSpPr>
        <p:spPr>
          <a:prstGeom prst="rect">
            <a:avLst/>
          </a:prstGeom>
        </p:spPr>
        <p:txBody>
          <a:bodyPr/>
          <a:lstStyle/>
          <a:p>
            <a:pPr/>
          </a:p>
        </p:txBody>
      </p:sp>
      <p:sp>
        <p:nvSpPr>
          <p:cNvPr id="1532" name="Shape 1532"/>
          <p:cNvSpPr/>
          <p:nvPr>
            <p:ph type="body" sz="quarter" idx="1"/>
          </p:nvPr>
        </p:nvSpPr>
        <p:spPr>
          <a:prstGeom prst="rect">
            <a:avLst/>
          </a:prstGeom>
        </p:spPr>
        <p:txBody>
          <a:bodyPr/>
          <a:lstStyle/>
          <a:p>
            <a:pPr>
              <a:defRPr b="1" sz="1800"/>
            </a:pPr>
            <a:r>
              <a:t>No estacione en una pendiente: </a:t>
            </a:r>
            <a:r>
              <a:rPr b="0"/>
              <a:t>No estacione en superficies en declive, como una rampa o una cuesta. El montacargas podría rodar hacia atrás o hacia adelante, según su orientación.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9" name="Shape 1549"/>
          <p:cNvSpPr/>
          <p:nvPr>
            <p:ph type="sldImg"/>
          </p:nvPr>
        </p:nvSpPr>
        <p:spPr>
          <a:prstGeom prst="rect">
            <a:avLst/>
          </a:prstGeom>
        </p:spPr>
        <p:txBody>
          <a:bodyPr/>
          <a:lstStyle/>
          <a:p>
            <a:pPr/>
          </a:p>
        </p:txBody>
      </p:sp>
      <p:sp>
        <p:nvSpPr>
          <p:cNvPr id="1550" name="Shape 1550"/>
          <p:cNvSpPr/>
          <p:nvPr>
            <p:ph type="body" sz="quarter" idx="1"/>
          </p:nvPr>
        </p:nvSpPr>
        <p:spPr>
          <a:prstGeom prst="rect">
            <a:avLst/>
          </a:prstGeom>
        </p:spPr>
        <p:txBody>
          <a:bodyPr/>
          <a:lstStyle/>
          <a:p>
            <a:pPr>
              <a:defRPr b="1" sz="1800"/>
            </a:pPr>
            <a:r>
              <a:t>Baje las horquillas hasta el suelo: </a:t>
            </a:r>
            <a:r>
              <a:rPr b="0"/>
              <a:t>Baje las horquillas hasta el suelo de manera que nadie pueda quedar debajo de ellas.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7" name="Shape 1567"/>
          <p:cNvSpPr/>
          <p:nvPr>
            <p:ph type="sldImg"/>
          </p:nvPr>
        </p:nvSpPr>
        <p:spPr>
          <a:prstGeom prst="rect">
            <a:avLst/>
          </a:prstGeom>
        </p:spPr>
        <p:txBody>
          <a:bodyPr/>
          <a:lstStyle/>
          <a:p>
            <a:pPr/>
          </a:p>
        </p:txBody>
      </p:sp>
      <p:sp>
        <p:nvSpPr>
          <p:cNvPr id="1568" name="Shape 1568"/>
          <p:cNvSpPr/>
          <p:nvPr>
            <p:ph type="body" sz="quarter" idx="1"/>
          </p:nvPr>
        </p:nvSpPr>
        <p:spPr>
          <a:prstGeom prst="rect">
            <a:avLst/>
          </a:prstGeom>
        </p:spPr>
        <p:txBody>
          <a:bodyPr/>
          <a:lstStyle/>
          <a:p>
            <a:pPr>
              <a:defRPr b="1" sz="1800"/>
            </a:pPr>
            <a:r>
              <a:t>Palanca de cambios en neutro: </a:t>
            </a:r>
            <a:r>
              <a:rPr b="0"/>
              <a:t>Coloque la palanca de cambios en neutro.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Las cadenas de elevación se utilizan para levantar cargas pesadas.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8" name="Shape 1588"/>
          <p:cNvSpPr/>
          <p:nvPr>
            <p:ph type="sldImg"/>
          </p:nvPr>
        </p:nvSpPr>
        <p:spPr>
          <a:prstGeom prst="rect">
            <a:avLst/>
          </a:prstGeom>
        </p:spPr>
        <p:txBody>
          <a:bodyPr/>
          <a:lstStyle/>
          <a:p>
            <a:pPr/>
          </a:p>
        </p:txBody>
      </p:sp>
      <p:sp>
        <p:nvSpPr>
          <p:cNvPr id="1589" name="Shape 1589"/>
          <p:cNvSpPr/>
          <p:nvPr>
            <p:ph type="body" sz="quarter" idx="1"/>
          </p:nvPr>
        </p:nvSpPr>
        <p:spPr>
          <a:prstGeom prst="rect">
            <a:avLst/>
          </a:prstGeom>
        </p:spPr>
        <p:txBody>
          <a:bodyPr/>
          <a:lstStyle/>
          <a:p>
            <a:pPr>
              <a:defRPr b="1" sz="1800"/>
            </a:pPr>
            <a:r>
              <a:t>Aplique el freno de mano: </a:t>
            </a:r>
            <a:r>
              <a:rPr b="0"/>
              <a:t>Siempre aplique el freno de mano y recuerde apagar el motor.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8" name="Shape 1598"/>
          <p:cNvSpPr/>
          <p:nvPr>
            <p:ph type="sldImg"/>
          </p:nvPr>
        </p:nvSpPr>
        <p:spPr>
          <a:prstGeom prst="rect">
            <a:avLst/>
          </a:prstGeom>
        </p:spPr>
        <p:txBody>
          <a:bodyPr/>
          <a:lstStyle/>
          <a:p>
            <a:pPr/>
          </a:p>
        </p:txBody>
      </p:sp>
      <p:sp>
        <p:nvSpPr>
          <p:cNvPr id="1599" name="Shape 1599"/>
          <p:cNvSpPr/>
          <p:nvPr>
            <p:ph type="body" sz="quarter" idx="1"/>
          </p:nvPr>
        </p:nvSpPr>
        <p:spPr>
          <a:prstGeom prst="rect">
            <a:avLst/>
          </a:prstGeom>
        </p:spPr>
        <p:txBody>
          <a:bodyPr/>
          <a:lstStyle/>
          <a:p>
            <a:pPr/>
            <a:r>
              <a:t>El reposte o la recarga de un montacargas es una parte importante de su operación y debe efectuarse de manera segura. Tome estas precauciones de seguridad para los montacargas accionados con propano. • El abastecimiento de combustible debe efectuarse en un área bien ventilada y se debe utilizar una base apropiada. • Nunca fume cerca de gas propano. Se trata de un gas altamente combustible que puede prender fuego, o incluso explotar. • Informe inmediatamente de cualquier fuga de propano. Las señales de una fuga incluyen: • Olor característico; • Sonido siseante;  • Escarcha en los acoples. Use guantes y gafas protectoras cuando reponga propano. Puede que existan requerimientos adicionales impuestos por el estado con respecto al EPP, como gafas o protector facial.</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5" name="Shape 1605"/>
          <p:cNvSpPr/>
          <p:nvPr>
            <p:ph type="sldImg"/>
          </p:nvPr>
        </p:nvSpPr>
        <p:spPr>
          <a:prstGeom prst="rect">
            <a:avLst/>
          </a:prstGeom>
        </p:spPr>
        <p:txBody>
          <a:bodyPr/>
          <a:lstStyle/>
          <a:p>
            <a:pPr/>
          </a:p>
        </p:txBody>
      </p:sp>
      <p:sp>
        <p:nvSpPr>
          <p:cNvPr id="1606" name="Shape 1606"/>
          <p:cNvSpPr/>
          <p:nvPr>
            <p:ph type="body" sz="quarter" idx="1"/>
          </p:nvPr>
        </p:nvSpPr>
        <p:spPr>
          <a:prstGeom prst="rect">
            <a:avLst/>
          </a:prstGeom>
        </p:spPr>
        <p:txBody>
          <a:bodyPr/>
          <a:lstStyle/>
          <a:p>
            <a:pPr/>
            <a:r>
              <a:t>Para montacargas eléctricos, siga las siguientes pautas de seguridad: • Cargue las baterías solo en áreas designadas que tengan una ventilación adecuada. • Utilice EPP, incluyendo protector facial, guantes y delantal protector, cuando trabaje con baterías. El electrolito de las baterías es altamente corrosivo. • Nunca fume durante la recarga ya que durante el proceso de carga se libera gas hidrógeno, el cual es inflamable. • Inspeccione los conectores de la batería en busca de corrosión y desgaste. • Retire las tapas de la batería solo para agregar agua o para tomar las lecturas del hidrómetro. • Y limpie los derrames de electrolito inmediatamente, utilizando bicarbonato de sodio y agua.</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1" name="Shape 1611"/>
          <p:cNvSpPr/>
          <p:nvPr>
            <p:ph type="sldImg"/>
          </p:nvPr>
        </p:nvSpPr>
        <p:spPr>
          <a:prstGeom prst="rect">
            <a:avLst/>
          </a:prstGeom>
        </p:spPr>
        <p:txBody>
          <a:bodyPr/>
          <a:lstStyle/>
          <a:p>
            <a:pPr/>
          </a:p>
        </p:txBody>
      </p:sp>
      <p:sp>
        <p:nvSpPr>
          <p:cNvPr id="1612" name="Shape 1612"/>
          <p:cNvSpPr/>
          <p:nvPr>
            <p:ph type="body" sz="quarter" idx="1"/>
          </p:nvPr>
        </p:nvSpPr>
        <p:spPr>
          <a:prstGeom prst="rect">
            <a:avLst/>
          </a:prstGeom>
        </p:spPr>
        <p:txBody>
          <a:bodyPr/>
          <a:lstStyle/>
          <a:p>
            <a:pPr/>
            <a:r>
              <a:t>A continuación aparecen los puntos clave para recordar sobre esta sesión de seguridad de operación de montacargas: • Los montacargas son vehículos especializados que levantan cargas pesadas con contrapeso para entregar una carga a su destino. • Los montacargas son muy diferentes de los automóviles. Se dirigen desde atrás, las colisiones se magnifican en gran medida, a menudo se conducen hacia atrás y se conducen con una mano. • La operación de un montacargas debe ser realizada por un operador capacitado y autorizado. • Los peligros de operar un montacargas pueden incluir vuelcos, golpes a peatones y cargas inestables. • Las inspecciones exhaustivas de todos los componentes operativos del montacargas son esenciales para una operación segura. Esto concluye la sesión de capacitación sobre la operación segura del montacargas. Asegúrese de volver y revisar cualquier información que no esté completamente clara. Si aún tiene preguntas, hágalas a su supervisor o entrenador.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 Las horquillas son donde se asienta la carga.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tent - Blank">
    <p:spTree>
      <p:nvGrpSpPr>
        <p:cNvPr id="1" name=""/>
        <p:cNvGrpSpPr/>
        <p:nvPr/>
      </p:nvGrpSpPr>
      <p:grpSpPr>
        <a:xfrm>
          <a:off x="0" y="0"/>
          <a:ext cx="0" cy="0"/>
          <a:chOff x="0" y="0"/>
          <a:chExt cx="0" cy="0"/>
        </a:xfrm>
      </p:grpSpPr>
      <p:sp>
        <p:nvSpPr>
          <p:cNvPr id="16" name="Type in Screen Title"/>
          <p:cNvSpPr txBox="1"/>
          <p:nvPr>
            <p:ph type="title" hasCustomPrompt="1"/>
          </p:nvPr>
        </p:nvSpPr>
        <p:spPr>
          <a:prstGeom prst="rect">
            <a:avLst/>
          </a:prstGeom>
        </p:spPr>
        <p:txBody>
          <a:bodyPr/>
          <a:lstStyle/>
          <a:p>
            <a:pPr/>
            <a:r>
              <a:t>Type in Screen Title</a:t>
            </a:r>
          </a:p>
        </p:txBody>
      </p:sp>
      <p:sp>
        <p:nvSpPr>
          <p:cNvPr id="17"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ontent - Background">
    <p:spTree>
      <p:nvGrpSpPr>
        <p:cNvPr id="1" name=""/>
        <p:cNvGrpSpPr/>
        <p:nvPr/>
      </p:nvGrpSpPr>
      <p:grpSpPr>
        <a:xfrm>
          <a:off x="0" y="0"/>
          <a:ext cx="0" cy="0"/>
          <a:chOff x="0" y="0"/>
          <a:chExt cx="0" cy="0"/>
        </a:xfrm>
      </p:grpSpPr>
      <p:sp>
        <p:nvSpPr>
          <p:cNvPr id="25"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26"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27"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28"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29"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pic>
        <p:nvPicPr>
          <p:cNvPr id="30" name="Picture 6" descr="Picture 6"/>
          <p:cNvPicPr>
            <a:picLocks noChangeAspect="1"/>
          </p:cNvPicPr>
          <p:nvPr/>
        </p:nvPicPr>
        <p:blipFill>
          <a:blip r:embed="rId4">
            <a:extLst/>
          </a:blip>
          <a:srcRect l="0" t="8432" r="0" b="2965"/>
          <a:stretch>
            <a:fillRect/>
          </a:stretch>
        </p:blipFill>
        <p:spPr>
          <a:xfrm>
            <a:off x="0" y="761999"/>
            <a:ext cx="12192000" cy="5898576"/>
          </a:xfrm>
          <a:prstGeom prst="rect">
            <a:avLst/>
          </a:prstGeom>
          <a:ln w="12700">
            <a:miter lim="400000"/>
          </a:ln>
        </p:spPr>
      </p:pic>
      <p:sp>
        <p:nvSpPr>
          <p:cNvPr id="31"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2" name="Type in Screen Title"/>
          <p:cNvSpPr txBox="1"/>
          <p:nvPr>
            <p:ph type="title" hasCustomPrompt="1"/>
          </p:nvPr>
        </p:nvSpPr>
        <p:spPr>
          <a:prstGeom prst="rect">
            <a:avLst/>
          </a:prstGeom>
        </p:spPr>
        <p:txBody>
          <a:bodyPr/>
          <a:lstStyle/>
          <a:p>
            <a:pPr/>
            <a:r>
              <a:t>Type in Screen Title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Key Points">
    <p:spTree>
      <p:nvGrpSpPr>
        <p:cNvPr id="1" name=""/>
        <p:cNvGrpSpPr/>
        <p:nvPr/>
      </p:nvGrpSpPr>
      <p:grpSpPr>
        <a:xfrm>
          <a:off x="0" y="0"/>
          <a:ext cx="0" cy="0"/>
          <a:chOff x="0" y="0"/>
          <a:chExt cx="0" cy="0"/>
        </a:xfrm>
      </p:grpSpPr>
      <p:sp>
        <p:nvSpPr>
          <p:cNvPr id="40"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41"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42"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43"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44"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pic>
        <p:nvPicPr>
          <p:cNvPr id="45" name="Picture 5" descr="Picture 5"/>
          <p:cNvPicPr>
            <a:picLocks noChangeAspect="1"/>
          </p:cNvPicPr>
          <p:nvPr/>
        </p:nvPicPr>
        <p:blipFill>
          <a:blip r:embed="rId4">
            <a:extLst/>
          </a:blip>
          <a:srcRect l="0" t="8432" r="0" b="2965"/>
          <a:stretch>
            <a:fillRect/>
          </a:stretch>
        </p:blipFill>
        <p:spPr>
          <a:xfrm>
            <a:off x="0" y="761999"/>
            <a:ext cx="12192000" cy="5898576"/>
          </a:xfrm>
          <a:prstGeom prst="rect">
            <a:avLst/>
          </a:prstGeom>
          <a:ln w="12700">
            <a:miter lim="400000"/>
          </a:ln>
        </p:spPr>
      </p:pic>
      <p:sp>
        <p:nvSpPr>
          <p:cNvPr id="46" name="Background"/>
          <p:cNvSpPr/>
          <p:nvPr/>
        </p:nvSpPr>
        <p:spPr>
          <a:xfrm>
            <a:off x="0" y="758951"/>
            <a:ext cx="8213815" cy="5929746"/>
          </a:xfrm>
          <a:prstGeom prst="rect">
            <a:avLst/>
          </a:prstGeom>
          <a:solidFill>
            <a:srgbClr val="5A5A5A">
              <a:alpha val="70000"/>
            </a:srgbClr>
          </a:solidFill>
          <a:ln w="12700">
            <a:miter lim="400000"/>
          </a:ln>
        </p:spPr>
        <p:txBody>
          <a:bodyPr lIns="45719" rIns="45719" anchor="ctr"/>
          <a:lstStyle/>
          <a:p>
            <a:pPr algn="ctr">
              <a:defRPr sz="1300">
                <a:solidFill>
                  <a:srgbClr val="FFFFFF"/>
                </a:solidFill>
              </a:defRPr>
            </a:pPr>
          </a:p>
        </p:txBody>
      </p:sp>
      <p:sp>
        <p:nvSpPr>
          <p:cNvPr id="47" name="Body Level One…"/>
          <p:cNvSpPr txBox="1"/>
          <p:nvPr>
            <p:ph type="body" idx="1"/>
          </p:nvPr>
        </p:nvSpPr>
        <p:spPr>
          <a:xfrm>
            <a:off x="308665" y="1036948"/>
            <a:ext cx="7661162" cy="551951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48" name="Picture 3" descr="Picture 3"/>
          <p:cNvPicPr>
            <a:picLocks noChangeAspect="1"/>
          </p:cNvPicPr>
          <p:nvPr/>
        </p:nvPicPr>
        <p:blipFill>
          <a:blip r:embed="rId5">
            <a:extLst/>
          </a:blip>
          <a:stretch>
            <a:fillRect/>
          </a:stretch>
        </p:blipFill>
        <p:spPr>
          <a:xfrm>
            <a:off x="8213815" y="761998"/>
            <a:ext cx="3978185" cy="5929747"/>
          </a:xfrm>
          <a:prstGeom prst="rect">
            <a:avLst/>
          </a:prstGeom>
          <a:ln w="12700">
            <a:miter lim="400000"/>
          </a:ln>
        </p:spPr>
      </p:pic>
      <p:pic>
        <p:nvPicPr>
          <p:cNvPr id="49" name="Picture 10" descr="Picture 10"/>
          <p:cNvPicPr>
            <a:picLocks noChangeAspect="1"/>
          </p:cNvPicPr>
          <p:nvPr/>
        </p:nvPicPr>
        <p:blipFill>
          <a:blip r:embed="rId6">
            <a:extLst/>
          </a:blip>
          <a:stretch>
            <a:fillRect/>
          </a:stretch>
        </p:blipFill>
        <p:spPr>
          <a:xfrm>
            <a:off x="8213815" y="1551708"/>
            <a:ext cx="3978184" cy="3978185"/>
          </a:xfrm>
          <a:prstGeom prst="rect">
            <a:avLst/>
          </a:prstGeom>
          <a:ln w="12700">
            <a:miter lim="400000"/>
          </a:ln>
        </p:spPr>
      </p:pic>
      <p:sp>
        <p:nvSpPr>
          <p:cNvPr id="50" name="Key Points to Remember"/>
          <p:cNvSpPr txBox="1"/>
          <p:nvPr>
            <p:ph type="title" hasCustomPrompt="1"/>
          </p:nvPr>
        </p:nvSpPr>
        <p:spPr>
          <a:xfrm>
            <a:off x="83126" y="298491"/>
            <a:ext cx="9698182" cy="383217"/>
          </a:xfrm>
          <a:prstGeom prst="rect">
            <a:avLst/>
          </a:prstGeom>
        </p:spPr>
        <p:txBody>
          <a:bodyPr/>
          <a:lstStyle/>
          <a:p>
            <a:pPr/>
            <a:r>
              <a:t>Key Points to Remember</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rousel">
    <p:spTree>
      <p:nvGrpSpPr>
        <p:cNvPr id="1" name=""/>
        <p:cNvGrpSpPr/>
        <p:nvPr/>
      </p:nvGrpSpPr>
      <p:grpSpPr>
        <a:xfrm>
          <a:off x="0" y="0"/>
          <a:ext cx="0" cy="0"/>
          <a:chOff x="0" y="0"/>
          <a:chExt cx="0" cy="0"/>
        </a:xfrm>
      </p:grpSpPr>
      <p:sp>
        <p:nvSpPr>
          <p:cNvPr id="58"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59"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60"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61"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62"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pic>
        <p:nvPicPr>
          <p:cNvPr id="63" name="Picture 6" descr="Picture 6"/>
          <p:cNvPicPr>
            <a:picLocks noChangeAspect="1"/>
          </p:cNvPicPr>
          <p:nvPr/>
        </p:nvPicPr>
        <p:blipFill>
          <a:blip r:embed="rId4">
            <a:extLst/>
          </a:blip>
          <a:srcRect l="0" t="8432" r="0" b="2965"/>
          <a:stretch>
            <a:fillRect/>
          </a:stretch>
        </p:blipFill>
        <p:spPr>
          <a:xfrm>
            <a:off x="0" y="761999"/>
            <a:ext cx="12192000" cy="5898576"/>
          </a:xfrm>
          <a:prstGeom prst="rect">
            <a:avLst/>
          </a:prstGeom>
          <a:ln w="12700">
            <a:miter lim="400000"/>
          </a:ln>
        </p:spPr>
      </p:pic>
      <p:sp>
        <p:nvSpPr>
          <p:cNvPr id="64" name="Type in Screen Title"/>
          <p:cNvSpPr txBox="1"/>
          <p:nvPr>
            <p:ph type="title" hasCustomPrompt="1"/>
          </p:nvPr>
        </p:nvSpPr>
        <p:spPr>
          <a:prstGeom prst="rect">
            <a:avLst/>
          </a:prstGeom>
        </p:spPr>
        <p:txBody>
          <a:bodyPr/>
          <a:lstStyle/>
          <a:p>
            <a:pPr/>
            <a:r>
              <a:t>Type in Screen Title</a:t>
            </a:r>
          </a:p>
        </p:txBody>
      </p:sp>
      <p:pic>
        <p:nvPicPr>
          <p:cNvPr id="65" name="Picture 7" descr="Picture 7"/>
          <p:cNvPicPr>
            <a:picLocks noChangeAspect="1"/>
          </p:cNvPicPr>
          <p:nvPr/>
        </p:nvPicPr>
        <p:blipFill>
          <a:blip r:embed="rId5">
            <a:extLst/>
          </a:blip>
          <a:stretch>
            <a:fillRect/>
          </a:stretch>
        </p:blipFill>
        <p:spPr>
          <a:xfrm>
            <a:off x="1975373" y="1924098"/>
            <a:ext cx="8226246" cy="3442369"/>
          </a:xfrm>
          <a:prstGeom prst="rect">
            <a:avLst/>
          </a:prstGeom>
          <a:ln w="12700">
            <a:miter lim="400000"/>
          </a:ln>
        </p:spPr>
      </p:pic>
      <p:grpSp>
        <p:nvGrpSpPr>
          <p:cNvPr id="68" name="Group 11"/>
          <p:cNvGrpSpPr/>
          <p:nvPr/>
        </p:nvGrpSpPr>
        <p:grpSpPr>
          <a:xfrm>
            <a:off x="784003" y="2934156"/>
            <a:ext cx="1114543" cy="1167791"/>
            <a:chOff x="0" y="0"/>
            <a:chExt cx="1114541" cy="1167790"/>
          </a:xfrm>
        </p:grpSpPr>
        <p:sp>
          <p:nvSpPr>
            <p:cNvPr id="66" name="Rectangle: Top Corners Rounded 9"/>
            <p:cNvSpPr/>
            <p:nvPr/>
          </p:nvSpPr>
          <p:spPr>
            <a:xfrm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BFBFB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67" name="Isosceles Triangle 10"/>
            <p:cNvSpPr/>
            <p:nvPr/>
          </p:nvSpPr>
          <p:spPr>
            <a:xfrm rot="16200000">
              <a:off x="151484" y="443431"/>
              <a:ext cx="517795" cy="280931"/>
            </a:xfrm>
            <a:prstGeom prst="triangle">
              <a:avLst/>
            </a:prstGeom>
            <a:solidFill>
              <a:srgbClr val="DADADA"/>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71" name="Group 12"/>
          <p:cNvGrpSpPr/>
          <p:nvPr/>
        </p:nvGrpSpPr>
        <p:grpSpPr>
          <a:xfrm>
            <a:off x="10298348" y="2934159"/>
            <a:ext cx="1114542" cy="1167791"/>
            <a:chOff x="0" y="0"/>
            <a:chExt cx="1114541" cy="1167790"/>
          </a:xfrm>
        </p:grpSpPr>
        <p:sp>
          <p:nvSpPr>
            <p:cNvPr id="69" name="Rectangle: Top Corners Rounded 13"/>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70" name="Isosceles Triangle 14"/>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72" name="Oval 17"/>
          <p:cNvSpPr/>
          <p:nvPr/>
        </p:nvSpPr>
        <p:spPr>
          <a:xfrm>
            <a:off x="5133859" y="5959002"/>
            <a:ext cx="110171" cy="110171"/>
          </a:xfrm>
          <a:prstGeom prst="ellipse">
            <a:avLst/>
          </a:prstGeom>
          <a:solidFill>
            <a:srgbClr val="54C0E8"/>
          </a:solidFill>
          <a:ln w="12700">
            <a:miter lim="400000"/>
          </a:ln>
        </p:spPr>
        <p:txBody>
          <a:bodyPr lIns="45719" rIns="45719" anchor="ctr"/>
          <a:lstStyle/>
          <a:p>
            <a:pPr algn="ctr">
              <a:defRPr sz="1000">
                <a:solidFill>
                  <a:srgbClr val="595959"/>
                </a:solidFill>
              </a:defRPr>
            </a:pPr>
          </a:p>
        </p:txBody>
      </p:sp>
      <p:sp>
        <p:nvSpPr>
          <p:cNvPr id="73" name="Oval 18"/>
          <p:cNvSpPr/>
          <p:nvPr/>
        </p:nvSpPr>
        <p:spPr>
          <a:xfrm>
            <a:off x="5497784"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74" name="Oval 19"/>
          <p:cNvSpPr/>
          <p:nvPr/>
        </p:nvSpPr>
        <p:spPr>
          <a:xfrm>
            <a:off x="5861710"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75" name="Oval 20"/>
          <p:cNvSpPr/>
          <p:nvPr/>
        </p:nvSpPr>
        <p:spPr>
          <a:xfrm>
            <a:off x="6225635"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76" name="Oval 21"/>
          <p:cNvSpPr/>
          <p:nvPr/>
        </p:nvSpPr>
        <p:spPr>
          <a:xfrm>
            <a:off x="6589559"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77" name="Oval 22"/>
          <p:cNvSpPr/>
          <p:nvPr/>
        </p:nvSpPr>
        <p:spPr>
          <a:xfrm>
            <a:off x="6953485" y="5959002"/>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78" name="Rectangle 23"/>
          <p:cNvSpPr/>
          <p:nvPr/>
        </p:nvSpPr>
        <p:spPr>
          <a:xfrm>
            <a:off x="1990381" y="2934157"/>
            <a:ext cx="8211237" cy="1167791"/>
          </a:xfrm>
          <a:prstGeom prst="rect">
            <a:avLst/>
          </a:prstGeom>
          <a:solidFill>
            <a:srgbClr val="54C0E8">
              <a:alpha val="80000"/>
            </a:srgbClr>
          </a:solidFill>
          <a:ln w="12700">
            <a:miter lim="400000"/>
          </a:ln>
        </p:spPr>
        <p:txBody>
          <a:bodyPr lIns="45719" rIns="45719" anchor="ctr"/>
          <a:lstStyle/>
          <a:p>
            <a:pPr algn="ctr">
              <a:defRPr sz="1000">
                <a:solidFill>
                  <a:srgbClr val="FFFFFF"/>
                </a:solidFill>
              </a:defRPr>
            </a:pPr>
          </a:p>
        </p:txBody>
      </p:sp>
      <p:sp>
        <p:nvSpPr>
          <p:cNvPr id="79" name="Body Level One…"/>
          <p:cNvSpPr txBox="1"/>
          <p:nvPr>
            <p:ph type="body" sz="quarter" idx="1"/>
          </p:nvPr>
        </p:nvSpPr>
        <p:spPr>
          <a:xfrm>
            <a:off x="1971860" y="1387748"/>
            <a:ext cx="8226247" cy="524958"/>
          </a:xfrm>
          <a:prstGeom prst="rect">
            <a:avLst/>
          </a:prstGeom>
          <a:solidFill>
            <a:srgbClr val="0086B3"/>
          </a:solidFill>
        </p:spPr>
        <p:txBody>
          <a:bodyPr anchor="ctr"/>
          <a:lstStyle>
            <a:lvl1pPr marL="0" indent="0" algn="ctr">
              <a:buSzTx/>
              <a:buFontTx/>
              <a:buNone/>
              <a:defRPr>
                <a:solidFill>
                  <a:srgbClr val="FFFFFF"/>
                </a:solidFill>
              </a:defRPr>
            </a:lvl1pPr>
            <a:lvl2pPr marL="310608" indent="-200981" algn="ctr">
              <a:buFontTx/>
              <a:buChar char="•"/>
              <a:defRPr>
                <a:solidFill>
                  <a:srgbClr val="FFFFFF"/>
                </a:solidFill>
              </a:defRPr>
            </a:lvl2pPr>
            <a:lvl3pPr algn="ctr">
              <a:buFontTx/>
              <a:defRPr>
                <a:solidFill>
                  <a:srgbClr val="FFFFFF"/>
                </a:solidFill>
              </a:defRPr>
            </a:lvl3pPr>
            <a:lvl4pPr algn="ctr">
              <a:buFontTx/>
              <a:defRPr>
                <a:solidFill>
                  <a:srgbClr val="FFFFFF"/>
                </a:solidFill>
              </a:defRPr>
            </a:lvl4pPr>
            <a:lvl5pPr algn="ctr">
              <a:buFontTx/>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 Slide">
    <p:spTree>
      <p:nvGrpSpPr>
        <p:cNvPr id="1" name=""/>
        <p:cNvGrpSpPr/>
        <p:nvPr/>
      </p:nvGrpSpPr>
      <p:grpSpPr>
        <a:xfrm>
          <a:off x="0" y="0"/>
          <a:ext cx="0" cy="0"/>
          <a:chOff x="0" y="0"/>
          <a:chExt cx="0" cy="0"/>
        </a:xfrm>
      </p:grpSpPr>
      <p:sp>
        <p:nvSpPr>
          <p:cNvPr id="87"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88"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89"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90"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91"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pic>
        <p:nvPicPr>
          <p:cNvPr id="92" name="Picture 6" descr="Picture 6"/>
          <p:cNvPicPr>
            <a:picLocks noChangeAspect="1"/>
          </p:cNvPicPr>
          <p:nvPr/>
        </p:nvPicPr>
        <p:blipFill>
          <a:blip r:embed="rId4">
            <a:extLst/>
          </a:blip>
          <a:srcRect l="0" t="8432" r="0" b="2965"/>
          <a:stretch>
            <a:fillRect/>
          </a:stretch>
        </p:blipFill>
        <p:spPr>
          <a:xfrm>
            <a:off x="0" y="761999"/>
            <a:ext cx="12192000" cy="5898576"/>
          </a:xfrm>
          <a:prstGeom prst="rect">
            <a:avLst/>
          </a:prstGeom>
          <a:ln w="12700">
            <a:miter lim="400000"/>
          </a:ln>
        </p:spPr>
      </p:pic>
      <p:sp>
        <p:nvSpPr>
          <p:cNvPr id="93" name="Background"/>
          <p:cNvSpPr/>
          <p:nvPr/>
        </p:nvSpPr>
        <p:spPr>
          <a:xfrm>
            <a:off x="-1" y="758951"/>
            <a:ext cx="12192000" cy="5929746"/>
          </a:xfrm>
          <a:prstGeom prst="rect">
            <a:avLst/>
          </a:prstGeom>
          <a:solidFill>
            <a:srgbClr val="5A5A5A">
              <a:alpha val="25000"/>
            </a:srgbClr>
          </a:solidFill>
          <a:ln w="12700">
            <a:miter lim="400000"/>
          </a:ln>
        </p:spPr>
        <p:txBody>
          <a:bodyPr lIns="45719" rIns="45719" anchor="ctr"/>
          <a:lstStyle/>
          <a:p>
            <a:pPr algn="ctr">
              <a:defRPr sz="1300">
                <a:solidFill>
                  <a:srgbClr val="FFFFFF"/>
                </a:solidFill>
              </a:defRPr>
            </a:pPr>
          </a:p>
        </p:txBody>
      </p:sp>
      <p:sp>
        <p:nvSpPr>
          <p:cNvPr id="94" name="Type in Screen Title"/>
          <p:cNvSpPr txBox="1"/>
          <p:nvPr>
            <p:ph type="title" hasCustomPrompt="1"/>
          </p:nvPr>
        </p:nvSpPr>
        <p:spPr>
          <a:prstGeom prst="rect">
            <a:avLst/>
          </a:prstGeom>
        </p:spPr>
        <p:txBody>
          <a:bodyPr/>
          <a:lstStyle/>
          <a:p>
            <a:pPr/>
            <a:r>
              <a:t>Type in Screen Title</a:t>
            </a:r>
          </a:p>
        </p:txBody>
      </p:sp>
      <p:sp>
        <p:nvSpPr>
          <p:cNvPr id="95" name="Rectangle 9"/>
          <p:cNvSpPr/>
          <p:nvPr/>
        </p:nvSpPr>
        <p:spPr>
          <a:xfrm>
            <a:off x="372820" y="1132294"/>
            <a:ext cx="8273668" cy="5468237"/>
          </a:xfrm>
          <a:prstGeom prst="rect">
            <a:avLst/>
          </a:prstGeom>
          <a:solidFill>
            <a:srgbClr val="F2F2F2"/>
          </a:solidFill>
          <a:ln w="12700">
            <a:miter lim="400000"/>
          </a:ln>
        </p:spPr>
        <p:txBody>
          <a:bodyPr lIns="45719" rIns="45719" anchor="ctr"/>
          <a:lstStyle/>
          <a:p>
            <a:pPr algn="ctr">
              <a:defRPr sz="1000">
                <a:solidFill>
                  <a:srgbClr val="FFFFFF"/>
                </a:solidFill>
              </a:defRPr>
            </a:pPr>
          </a:p>
        </p:txBody>
      </p:sp>
      <p:sp>
        <p:nvSpPr>
          <p:cNvPr id="96" name="Body Level One…"/>
          <p:cNvSpPr txBox="1"/>
          <p:nvPr>
            <p:ph type="body" idx="1"/>
          </p:nvPr>
        </p:nvSpPr>
        <p:spPr>
          <a:xfrm>
            <a:off x="1180897" y="1333118"/>
            <a:ext cx="7346158" cy="5267412"/>
          </a:xfrm>
          <a:prstGeom prst="rect">
            <a:avLst/>
          </a:prstGeom>
        </p:spPr>
        <p:txBody>
          <a:bodyPr/>
          <a:lstStyle>
            <a:lvl1pPr marL="0" indent="115970">
              <a:buSzTx/>
              <a:buFontTx/>
              <a:buNone/>
            </a:lvl1pPr>
            <a:lvl2pPr marL="0" indent="298850">
              <a:buSzTx/>
              <a:buFontTx/>
              <a:buNone/>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97" name="Rectangle: Top Corners Rounded 5"/>
          <p:cNvSpPr/>
          <p:nvPr/>
        </p:nvSpPr>
        <p:spPr>
          <a:xfrm rot="5400000">
            <a:off x="-373058" y="1177104"/>
            <a:ext cx="1519836" cy="143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3" y="0"/>
                </a:moveTo>
                <a:lnTo>
                  <a:pt x="11437" y="0"/>
                </a:lnTo>
                <a:cubicBezTo>
                  <a:pt x="17050" y="0"/>
                  <a:pt x="21600" y="4835"/>
                  <a:pt x="21600" y="10800"/>
                </a:cubicBezTo>
                <a:lnTo>
                  <a:pt x="21600" y="21600"/>
                </a:lnTo>
                <a:lnTo>
                  <a:pt x="0" y="21600"/>
                </a:lnTo>
                <a:lnTo>
                  <a:pt x="0" y="10800"/>
                </a:lnTo>
                <a:cubicBezTo>
                  <a:pt x="0" y="4835"/>
                  <a:pt x="4550" y="0"/>
                  <a:pt x="10163" y="0"/>
                </a:cubicBezTo>
                <a:close/>
              </a:path>
            </a:pathLst>
          </a:custGeom>
          <a:solidFill>
            <a:srgbClr val="FFFFFF"/>
          </a:solidFill>
          <a:ln w="12700">
            <a:miter lim="400000"/>
          </a:ln>
        </p:spPr>
        <p:txBody>
          <a:bodyPr lIns="45719" rIns="45719" anchor="ctr"/>
          <a:lstStyle/>
          <a:p>
            <a:pPr algn="ctr">
              <a:defRPr sz="1000">
                <a:solidFill>
                  <a:srgbClr val="FFFFFF"/>
                </a:solidFill>
              </a:defRPr>
            </a:pPr>
          </a:p>
        </p:txBody>
      </p:sp>
      <p:sp>
        <p:nvSpPr>
          <p:cNvPr id="98" name="TextBox 7"/>
          <p:cNvSpPr txBox="1"/>
          <p:nvPr/>
        </p:nvSpPr>
        <p:spPr>
          <a:xfrm>
            <a:off x="268457" y="1303046"/>
            <a:ext cx="705731" cy="947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600">
                <a:solidFill>
                  <a:srgbClr val="919191"/>
                </a:solidFill>
              </a:defRPr>
            </a:lvl1pPr>
          </a:lstStyle>
          <a:p>
            <a:pPr/>
            <a:r>
              <a:t>Q</a:t>
            </a:r>
          </a:p>
        </p:txBody>
      </p:sp>
      <p:sp>
        <p:nvSpPr>
          <p:cNvPr id="99" name="Picture Placeholder"/>
          <p:cNvSpPr/>
          <p:nvPr>
            <p:ph type="pic" sz="half" idx="21"/>
          </p:nvPr>
        </p:nvSpPr>
        <p:spPr>
          <a:xfrm>
            <a:off x="8646487" y="762000"/>
            <a:ext cx="3545511" cy="5898575"/>
          </a:xfrm>
          <a:prstGeom prst="rect">
            <a:avLst/>
          </a:prstGeom>
        </p:spPr>
        <p:txBody>
          <a:bodyPr lIns="91439" rIns="91439">
            <a:noAutofit/>
          </a:bodyPr>
          <a:lstStyle/>
          <a:p>
            <a:pP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nswer Slide">
    <p:spTree>
      <p:nvGrpSpPr>
        <p:cNvPr id="1" name=""/>
        <p:cNvGrpSpPr/>
        <p:nvPr/>
      </p:nvGrpSpPr>
      <p:grpSpPr>
        <a:xfrm>
          <a:off x="0" y="0"/>
          <a:ext cx="0" cy="0"/>
          <a:chOff x="0" y="0"/>
          <a:chExt cx="0" cy="0"/>
        </a:xfrm>
      </p:grpSpPr>
      <p:sp>
        <p:nvSpPr>
          <p:cNvPr id="107"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08"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109"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110"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111"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pic>
        <p:nvPicPr>
          <p:cNvPr id="112" name="Picture 6" descr="Picture 6"/>
          <p:cNvPicPr>
            <a:picLocks noChangeAspect="1"/>
          </p:cNvPicPr>
          <p:nvPr/>
        </p:nvPicPr>
        <p:blipFill>
          <a:blip r:embed="rId4">
            <a:extLst/>
          </a:blip>
          <a:srcRect l="0" t="8432" r="0" b="2965"/>
          <a:stretch>
            <a:fillRect/>
          </a:stretch>
        </p:blipFill>
        <p:spPr>
          <a:xfrm>
            <a:off x="0" y="761999"/>
            <a:ext cx="12192000" cy="5898576"/>
          </a:xfrm>
          <a:prstGeom prst="rect">
            <a:avLst/>
          </a:prstGeom>
          <a:ln w="12700">
            <a:miter lim="400000"/>
          </a:ln>
        </p:spPr>
      </p:pic>
      <p:sp>
        <p:nvSpPr>
          <p:cNvPr id="113" name="Background"/>
          <p:cNvSpPr/>
          <p:nvPr/>
        </p:nvSpPr>
        <p:spPr>
          <a:xfrm>
            <a:off x="-1" y="758951"/>
            <a:ext cx="12192000" cy="5929746"/>
          </a:xfrm>
          <a:prstGeom prst="rect">
            <a:avLst/>
          </a:prstGeom>
          <a:solidFill>
            <a:srgbClr val="5A5A5A">
              <a:alpha val="25000"/>
            </a:srgbClr>
          </a:solidFill>
          <a:ln w="12700">
            <a:miter lim="400000"/>
          </a:ln>
        </p:spPr>
        <p:txBody>
          <a:bodyPr lIns="45719" rIns="45719" anchor="ctr"/>
          <a:lstStyle/>
          <a:p>
            <a:pPr algn="ctr">
              <a:defRPr sz="1300">
                <a:solidFill>
                  <a:srgbClr val="FFFFFF"/>
                </a:solidFill>
              </a:defRPr>
            </a:pPr>
          </a:p>
        </p:txBody>
      </p:sp>
      <p:sp>
        <p:nvSpPr>
          <p:cNvPr id="114" name="Type in Screen Title"/>
          <p:cNvSpPr txBox="1"/>
          <p:nvPr>
            <p:ph type="title" hasCustomPrompt="1"/>
          </p:nvPr>
        </p:nvSpPr>
        <p:spPr>
          <a:prstGeom prst="rect">
            <a:avLst/>
          </a:prstGeom>
        </p:spPr>
        <p:txBody>
          <a:bodyPr/>
          <a:lstStyle/>
          <a:p>
            <a:pPr/>
            <a:r>
              <a:t>Type in Screen Title</a:t>
            </a:r>
          </a:p>
        </p:txBody>
      </p:sp>
      <p:sp>
        <p:nvSpPr>
          <p:cNvPr id="115" name="Rectangle 9"/>
          <p:cNvSpPr/>
          <p:nvPr/>
        </p:nvSpPr>
        <p:spPr>
          <a:xfrm>
            <a:off x="372820" y="1132294"/>
            <a:ext cx="8273668" cy="5468237"/>
          </a:xfrm>
          <a:prstGeom prst="rect">
            <a:avLst/>
          </a:prstGeom>
          <a:solidFill>
            <a:srgbClr val="F2F2F2"/>
          </a:solidFill>
          <a:ln w="12700">
            <a:miter lim="400000"/>
          </a:ln>
        </p:spPr>
        <p:txBody>
          <a:bodyPr lIns="45719" rIns="45719" anchor="ctr"/>
          <a:lstStyle/>
          <a:p>
            <a:pPr algn="ctr">
              <a:defRPr sz="1000">
                <a:solidFill>
                  <a:srgbClr val="FFFFFF"/>
                </a:solidFill>
              </a:defRPr>
            </a:pPr>
          </a:p>
        </p:txBody>
      </p:sp>
      <p:sp>
        <p:nvSpPr>
          <p:cNvPr id="116" name="Body Level One…"/>
          <p:cNvSpPr txBox="1"/>
          <p:nvPr>
            <p:ph type="body" idx="1"/>
          </p:nvPr>
        </p:nvSpPr>
        <p:spPr>
          <a:xfrm>
            <a:off x="1180897" y="1333118"/>
            <a:ext cx="7346158" cy="5267412"/>
          </a:xfrm>
          <a:prstGeom prst="rect">
            <a:avLst/>
          </a:prstGeom>
        </p:spPr>
        <p:txBody>
          <a:bodyPr/>
          <a:lstStyle>
            <a:lvl1pPr marL="0" indent="115970">
              <a:buSzTx/>
              <a:buFontTx/>
              <a:buNone/>
            </a:lvl1pPr>
            <a:lvl2pPr marL="0" indent="298850">
              <a:buSzTx/>
              <a:buFontTx/>
              <a:buNone/>
            </a:lvl2pPr>
            <a:lvl3pPr>
              <a:buFontTx/>
            </a:lvl3pPr>
            <a:lvl4pPr>
              <a:buFontTx/>
            </a:lvl4pPr>
            <a:lvl5pPr>
              <a:buFontTx/>
            </a:lvl5pPr>
          </a:lstStyle>
          <a:p>
            <a:pPr/>
            <a:r>
              <a:t>Body Level One</a:t>
            </a:r>
          </a:p>
          <a:p>
            <a:pPr lvl="1"/>
            <a:r>
              <a:t>Body Level Two</a:t>
            </a:r>
          </a:p>
          <a:p>
            <a:pPr lvl="2"/>
            <a:r>
              <a:t>Body Level Three</a:t>
            </a:r>
          </a:p>
          <a:p>
            <a:pPr lvl="3"/>
            <a:r>
              <a:t>Body Level Four</a:t>
            </a:r>
          </a:p>
          <a:p>
            <a:pPr lvl="4"/>
            <a:r>
              <a:t>Body Level Five</a:t>
            </a:r>
          </a:p>
        </p:txBody>
      </p:sp>
      <p:sp>
        <p:nvSpPr>
          <p:cNvPr id="117" name="Rectangle: Top Corners Rounded 5"/>
          <p:cNvSpPr/>
          <p:nvPr/>
        </p:nvSpPr>
        <p:spPr>
          <a:xfrm rot="5400000">
            <a:off x="-373058" y="1177104"/>
            <a:ext cx="1519836" cy="143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3" y="0"/>
                </a:moveTo>
                <a:lnTo>
                  <a:pt x="11437" y="0"/>
                </a:lnTo>
                <a:cubicBezTo>
                  <a:pt x="17050" y="0"/>
                  <a:pt x="21600" y="4835"/>
                  <a:pt x="21600" y="10800"/>
                </a:cubicBezTo>
                <a:lnTo>
                  <a:pt x="21600" y="21600"/>
                </a:lnTo>
                <a:lnTo>
                  <a:pt x="0" y="21600"/>
                </a:lnTo>
                <a:lnTo>
                  <a:pt x="0" y="10800"/>
                </a:lnTo>
                <a:cubicBezTo>
                  <a:pt x="0" y="4835"/>
                  <a:pt x="4550" y="0"/>
                  <a:pt x="10163" y="0"/>
                </a:cubicBezTo>
                <a:close/>
              </a:path>
            </a:pathLst>
          </a:custGeom>
          <a:solidFill>
            <a:srgbClr val="FFFFFF"/>
          </a:solidFill>
          <a:ln w="12700">
            <a:miter lim="400000"/>
          </a:ln>
        </p:spPr>
        <p:txBody>
          <a:bodyPr lIns="45719" rIns="45719" anchor="ctr"/>
          <a:lstStyle/>
          <a:p>
            <a:pPr algn="ctr">
              <a:defRPr sz="1000">
                <a:solidFill>
                  <a:srgbClr val="FFFFFF"/>
                </a:solidFill>
              </a:defRPr>
            </a:pPr>
          </a:p>
        </p:txBody>
      </p:sp>
      <p:sp>
        <p:nvSpPr>
          <p:cNvPr id="118" name="TextBox 7"/>
          <p:cNvSpPr txBox="1"/>
          <p:nvPr/>
        </p:nvSpPr>
        <p:spPr>
          <a:xfrm>
            <a:off x="268457" y="1303046"/>
            <a:ext cx="705731" cy="947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600">
                <a:solidFill>
                  <a:srgbClr val="919191"/>
                </a:solidFill>
              </a:defRPr>
            </a:lvl1pPr>
          </a:lstStyle>
          <a:p>
            <a:pPr/>
            <a:r>
              <a:t>A</a:t>
            </a:r>
          </a:p>
        </p:txBody>
      </p:sp>
      <p:sp>
        <p:nvSpPr>
          <p:cNvPr id="119" name="Picture Placeholder"/>
          <p:cNvSpPr/>
          <p:nvPr>
            <p:ph type="pic" sz="half" idx="21"/>
          </p:nvPr>
        </p:nvSpPr>
        <p:spPr>
          <a:xfrm>
            <a:off x="8646487" y="762000"/>
            <a:ext cx="3545511" cy="5898575"/>
          </a:xfrm>
          <a:prstGeom prst="rect">
            <a:avLst/>
          </a:prstGeom>
        </p:spPr>
        <p:txBody>
          <a:bodyPr lIns="91439" rIns="91439">
            <a:noAutofit/>
          </a:bodyPr>
          <a:lstStyle/>
          <a:p>
            <a:pPr/>
          </a:p>
        </p:txBody>
      </p:sp>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rcle + Bullets A">
    <p:spTree>
      <p:nvGrpSpPr>
        <p:cNvPr id="1" name=""/>
        <p:cNvGrpSpPr/>
        <p:nvPr/>
      </p:nvGrpSpPr>
      <p:grpSpPr>
        <a:xfrm>
          <a:off x="0" y="0"/>
          <a:ext cx="0" cy="0"/>
          <a:chOff x="0" y="0"/>
          <a:chExt cx="0" cy="0"/>
        </a:xfrm>
      </p:grpSpPr>
      <p:sp>
        <p:nvSpPr>
          <p:cNvPr id="127"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28"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129"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130"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131"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pic>
        <p:nvPicPr>
          <p:cNvPr id="132" name="Picture 4" descr="Picture 4"/>
          <p:cNvPicPr>
            <a:picLocks noChangeAspect="1"/>
          </p:cNvPicPr>
          <p:nvPr/>
        </p:nvPicPr>
        <p:blipFill>
          <a:blip r:embed="rId4">
            <a:extLst/>
          </a:blip>
          <a:stretch>
            <a:fillRect/>
          </a:stretch>
        </p:blipFill>
        <p:spPr>
          <a:xfrm>
            <a:off x="-334522" y="764931"/>
            <a:ext cx="12526523" cy="5896298"/>
          </a:xfrm>
          <a:prstGeom prst="rect">
            <a:avLst/>
          </a:prstGeom>
          <a:ln w="12700">
            <a:miter lim="400000"/>
          </a:ln>
        </p:spPr>
      </p:pic>
      <p:pic>
        <p:nvPicPr>
          <p:cNvPr id="133" name="Picture 10" descr="Picture 10"/>
          <p:cNvPicPr>
            <a:picLocks noChangeAspect="1"/>
          </p:cNvPicPr>
          <p:nvPr/>
        </p:nvPicPr>
        <p:blipFill>
          <a:blip r:embed="rId5">
            <a:extLst/>
          </a:blip>
          <a:stretch>
            <a:fillRect/>
          </a:stretch>
        </p:blipFill>
        <p:spPr>
          <a:xfrm>
            <a:off x="4624263" y="761345"/>
            <a:ext cx="5194628" cy="5899883"/>
          </a:xfrm>
          <a:prstGeom prst="rect">
            <a:avLst/>
          </a:prstGeom>
          <a:ln w="12700">
            <a:miter lim="400000"/>
          </a:ln>
        </p:spPr>
      </p:pic>
      <p:sp>
        <p:nvSpPr>
          <p:cNvPr id="134" name="Body Level One…"/>
          <p:cNvSpPr txBox="1"/>
          <p:nvPr>
            <p:ph type="body" sz="quarter" idx="1" hasCustomPrompt="1"/>
          </p:nvPr>
        </p:nvSpPr>
        <p:spPr>
          <a:xfrm>
            <a:off x="6101115" y="2120070"/>
            <a:ext cx="5924974" cy="348119"/>
          </a:xfrm>
          <a:prstGeom prst="rect">
            <a:avLst/>
          </a:prstGeom>
        </p:spPr>
        <p:txBody>
          <a:bodyPr/>
          <a:lstStyle>
            <a:lvl1pPr marL="0" indent="115970">
              <a:buSzTx/>
              <a:buFontTx/>
              <a:buNone/>
            </a:lvl1pPr>
            <a:lvl2pPr>
              <a:buFontTx/>
            </a:lvl2pPr>
            <a:lvl3pPr>
              <a:buFontTx/>
            </a:lvl3pPr>
            <a:lvl4pPr>
              <a:buFontTx/>
            </a:lvl4pPr>
            <a:lvl5pPr>
              <a:buFontTx/>
            </a:lvl5pPr>
          </a:lstStyle>
          <a:p>
            <a:pPr/>
            <a:r>
              <a:t>Edit Master text styles</a:t>
            </a:r>
          </a:p>
          <a:p>
            <a:pPr lvl="1"/>
            <a:r>
              <a:t/>
            </a:r>
          </a:p>
          <a:p>
            <a:pPr lvl="2"/>
            <a:r>
              <a:t/>
            </a:r>
          </a:p>
          <a:p>
            <a:pPr lvl="3"/>
            <a:r>
              <a:t/>
            </a:r>
          </a:p>
          <a:p>
            <a:pPr lvl="4"/>
            <a:r>
              <a:t/>
            </a:r>
          </a:p>
        </p:txBody>
      </p:sp>
      <p:sp>
        <p:nvSpPr>
          <p:cNvPr id="135" name="Type in Screen Title"/>
          <p:cNvSpPr txBox="1"/>
          <p:nvPr>
            <p:ph type="title" hasCustomPrompt="1"/>
          </p:nvPr>
        </p:nvSpPr>
        <p:spPr>
          <a:prstGeom prst="rect">
            <a:avLst/>
          </a:prstGeom>
        </p:spPr>
        <p:txBody>
          <a:bodyPr/>
          <a:lstStyle/>
          <a:p>
            <a:pPr/>
            <a:r>
              <a:t>Type in Screen Title</a:t>
            </a:r>
          </a:p>
        </p:txBody>
      </p:sp>
      <p:grpSp>
        <p:nvGrpSpPr>
          <p:cNvPr id="138" name="Group 13"/>
          <p:cNvGrpSpPr/>
          <p:nvPr/>
        </p:nvGrpSpPr>
        <p:grpSpPr>
          <a:xfrm>
            <a:off x="4739235" y="2192483"/>
            <a:ext cx="1344179" cy="203293"/>
            <a:chOff x="0" y="0"/>
            <a:chExt cx="1344178" cy="203292"/>
          </a:xfrm>
        </p:grpSpPr>
        <p:sp>
          <p:nvSpPr>
            <p:cNvPr id="136" name="Straight Connector 12"/>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37" name="Oval 8"/>
            <p:cNvSpPr/>
            <p:nvPr/>
          </p:nvSpPr>
          <p:spPr>
            <a:xfrm>
              <a:off x="1140886"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sp>
        <p:nvSpPr>
          <p:cNvPr id="139" name="Text Placeholder"/>
          <p:cNvSpPr/>
          <p:nvPr>
            <p:ph type="body" sz="quarter" idx="21" hasCustomPrompt="1"/>
          </p:nvPr>
        </p:nvSpPr>
        <p:spPr>
          <a:xfrm>
            <a:off x="6101115" y="2946672"/>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grpSp>
        <p:nvGrpSpPr>
          <p:cNvPr id="142" name="Group 15"/>
          <p:cNvGrpSpPr/>
          <p:nvPr/>
        </p:nvGrpSpPr>
        <p:grpSpPr>
          <a:xfrm>
            <a:off x="4739235" y="3019084"/>
            <a:ext cx="1344179" cy="203293"/>
            <a:chOff x="0" y="0"/>
            <a:chExt cx="1344178" cy="203292"/>
          </a:xfrm>
        </p:grpSpPr>
        <p:sp>
          <p:nvSpPr>
            <p:cNvPr id="140" name="Straight Connector 16"/>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41" name="Oval 17"/>
            <p:cNvSpPr/>
            <p:nvPr/>
          </p:nvSpPr>
          <p:spPr>
            <a:xfrm>
              <a:off x="1140886"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sp>
        <p:nvSpPr>
          <p:cNvPr id="143" name="Text Placeholder"/>
          <p:cNvSpPr/>
          <p:nvPr>
            <p:ph type="body" sz="quarter" idx="22" hasCustomPrompt="1"/>
          </p:nvPr>
        </p:nvSpPr>
        <p:spPr>
          <a:xfrm>
            <a:off x="6101115" y="3773273"/>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grpSp>
        <p:nvGrpSpPr>
          <p:cNvPr id="146" name="Group 19"/>
          <p:cNvGrpSpPr/>
          <p:nvPr/>
        </p:nvGrpSpPr>
        <p:grpSpPr>
          <a:xfrm>
            <a:off x="4739235" y="3845686"/>
            <a:ext cx="1344179" cy="203293"/>
            <a:chOff x="0" y="0"/>
            <a:chExt cx="1344178" cy="203292"/>
          </a:xfrm>
        </p:grpSpPr>
        <p:sp>
          <p:nvSpPr>
            <p:cNvPr id="144" name="Straight Connector 20"/>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45" name="Oval 21"/>
            <p:cNvSpPr/>
            <p:nvPr/>
          </p:nvSpPr>
          <p:spPr>
            <a:xfrm>
              <a:off x="1140886"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sp>
        <p:nvSpPr>
          <p:cNvPr id="147" name="Text Placeholder"/>
          <p:cNvSpPr/>
          <p:nvPr>
            <p:ph type="body" sz="quarter" idx="23" hasCustomPrompt="1"/>
          </p:nvPr>
        </p:nvSpPr>
        <p:spPr>
          <a:xfrm>
            <a:off x="6101115" y="4599875"/>
            <a:ext cx="5924975" cy="348119"/>
          </a:xfrm>
          <a:prstGeom prst="rect">
            <a:avLst/>
          </a:prstGeom>
        </p:spPr>
        <p:txBody>
          <a:bodyPr/>
          <a:lstStyle>
            <a:lvl1pPr marL="0" indent="91617" defTabSz="721707">
              <a:lnSpc>
                <a:spcPts val="1900"/>
              </a:lnSpc>
              <a:spcBef>
                <a:spcPts val="900"/>
              </a:spcBef>
              <a:buSzTx/>
              <a:buFontTx/>
              <a:buNone/>
              <a:defRPr sz="1738"/>
            </a:lvl1pPr>
          </a:lstStyle>
          <a:p>
            <a:pPr/>
            <a:r>
              <a:t>Edit Master text styles</a:t>
            </a:r>
          </a:p>
        </p:txBody>
      </p:sp>
      <p:grpSp>
        <p:nvGrpSpPr>
          <p:cNvPr id="150" name="Group 23"/>
          <p:cNvGrpSpPr/>
          <p:nvPr/>
        </p:nvGrpSpPr>
        <p:grpSpPr>
          <a:xfrm>
            <a:off x="4739235" y="4672288"/>
            <a:ext cx="1344179" cy="203293"/>
            <a:chOff x="0" y="0"/>
            <a:chExt cx="1344178" cy="203292"/>
          </a:xfrm>
        </p:grpSpPr>
        <p:sp>
          <p:nvSpPr>
            <p:cNvPr id="148" name="Straight Connector 24"/>
            <p:cNvSpPr/>
            <p:nvPr/>
          </p:nvSpPr>
          <p:spPr>
            <a:xfrm>
              <a:off x="0" y="101646"/>
              <a:ext cx="1242533" cy="1"/>
            </a:xfrm>
            <a:prstGeom prst="line">
              <a:avLst/>
            </a:prstGeom>
            <a:noFill/>
            <a:ln w="19050" cap="flat">
              <a:solidFill>
                <a:srgbClr val="92D050"/>
              </a:solidFill>
              <a:prstDash val="solid"/>
              <a:miter lim="800000"/>
            </a:ln>
            <a:effectLst/>
          </p:spPr>
          <p:txBody>
            <a:bodyPr wrap="square" lIns="45719" tIns="45719" rIns="45719" bIns="45719" numCol="1" anchor="t">
              <a:noAutofit/>
            </a:bodyPr>
            <a:lstStyle/>
            <a:p>
              <a:pPr/>
            </a:p>
          </p:txBody>
        </p:sp>
        <p:sp>
          <p:nvSpPr>
            <p:cNvPr id="149" name="Oval 25"/>
            <p:cNvSpPr/>
            <p:nvPr/>
          </p:nvSpPr>
          <p:spPr>
            <a:xfrm>
              <a:off x="1140886" y="-1"/>
              <a:ext cx="203293" cy="203294"/>
            </a:xfrm>
            <a:prstGeom prst="ellipse">
              <a:avLst/>
            </a:prstGeom>
            <a:solidFill>
              <a:srgbClr val="FFFFFF"/>
            </a:solidFill>
            <a:ln w="19050" cap="flat">
              <a:solidFill>
                <a:srgbClr val="92D050"/>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grpSp>
      <p:sp>
        <p:nvSpPr>
          <p:cNvPr id="151" name="Oval 5"/>
          <p:cNvSpPr/>
          <p:nvPr/>
        </p:nvSpPr>
        <p:spPr>
          <a:xfrm>
            <a:off x="446758"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rcle + Bullets B">
    <p:spTree>
      <p:nvGrpSpPr>
        <p:cNvPr id="1" name=""/>
        <p:cNvGrpSpPr/>
        <p:nvPr/>
      </p:nvGrpSpPr>
      <p:grpSpPr>
        <a:xfrm>
          <a:off x="0" y="0"/>
          <a:ext cx="0" cy="0"/>
          <a:chOff x="0" y="0"/>
          <a:chExt cx="0" cy="0"/>
        </a:xfrm>
      </p:grpSpPr>
      <p:sp>
        <p:nvSpPr>
          <p:cNvPr id="159"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60"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161"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162"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163"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pic>
        <p:nvPicPr>
          <p:cNvPr id="164" name="Picture 6" descr="Picture 6"/>
          <p:cNvPicPr>
            <a:picLocks noChangeAspect="1"/>
          </p:cNvPicPr>
          <p:nvPr/>
        </p:nvPicPr>
        <p:blipFill>
          <a:blip r:embed="rId4">
            <a:extLst/>
          </a:blip>
          <a:srcRect l="0" t="8432" r="0" b="2965"/>
          <a:stretch>
            <a:fillRect/>
          </a:stretch>
        </p:blipFill>
        <p:spPr>
          <a:xfrm>
            <a:off x="0" y="761999"/>
            <a:ext cx="12192000" cy="5898576"/>
          </a:xfrm>
          <a:prstGeom prst="rect">
            <a:avLst/>
          </a:prstGeom>
          <a:ln w="12700">
            <a:miter lim="400000"/>
          </a:ln>
        </p:spPr>
      </p:pic>
      <p:sp>
        <p:nvSpPr>
          <p:cNvPr id="165" name="Type in Screen Title"/>
          <p:cNvSpPr txBox="1"/>
          <p:nvPr>
            <p:ph type="title" hasCustomPrompt="1"/>
          </p:nvPr>
        </p:nvSpPr>
        <p:spPr>
          <a:prstGeom prst="rect">
            <a:avLst/>
          </a:prstGeom>
        </p:spPr>
        <p:txBody>
          <a:bodyPr/>
          <a:lstStyle/>
          <a:p>
            <a:pPr/>
            <a:r>
              <a:t>Type in Screen Title</a:t>
            </a:r>
          </a:p>
        </p:txBody>
      </p:sp>
      <p:sp>
        <p:nvSpPr>
          <p:cNvPr id="166" name="Body Level One…"/>
          <p:cNvSpPr txBox="1"/>
          <p:nvPr>
            <p:ph type="body" sz="quarter" idx="1"/>
          </p:nvPr>
        </p:nvSpPr>
        <p:spPr>
          <a:xfrm>
            <a:off x="3799842" y="2060693"/>
            <a:ext cx="7823429" cy="524958"/>
          </a:xfrm>
          <a:prstGeom prst="rect">
            <a:avLst/>
          </a:prstGeom>
          <a:solidFill>
            <a:srgbClr val="B1D551">
              <a:alpha val="50000"/>
            </a:srgbClr>
          </a:solidFill>
        </p:spPr>
        <p:txBody>
          <a:bodyPr anchor="ctr"/>
          <a:lstStyle>
            <a:lvl1pPr marL="0" indent="0" algn="r">
              <a:buSzTx/>
              <a:buFontTx/>
              <a:buNone/>
            </a:lvl1pPr>
            <a:lvl2pPr marL="310608" indent="-200981" algn="r">
              <a:buFontTx/>
              <a:buChar char="•"/>
            </a:lvl2pPr>
            <a:lvl3pPr algn="r">
              <a:buFontTx/>
            </a:lvl3pPr>
            <a:lvl4pPr algn="r">
              <a:buFontTx/>
            </a:lvl4pPr>
            <a:lvl5pPr algn="r">
              <a:buFontTx/>
            </a:lvl5pPr>
          </a:lstStyle>
          <a:p>
            <a:pPr/>
            <a:r>
              <a:t>Body Level One</a:t>
            </a:r>
          </a:p>
          <a:p>
            <a:pPr lvl="1"/>
            <a:r>
              <a:t>Body Level Two</a:t>
            </a:r>
          </a:p>
          <a:p>
            <a:pPr lvl="2"/>
            <a:r>
              <a:t>Body Level Three</a:t>
            </a:r>
          </a:p>
          <a:p>
            <a:pPr lvl="3"/>
            <a:r>
              <a:t>Body Level Four</a:t>
            </a:r>
          </a:p>
          <a:p>
            <a:pPr lvl="4"/>
            <a:r>
              <a:t>Body Level Five</a:t>
            </a:r>
          </a:p>
        </p:txBody>
      </p:sp>
      <p:sp>
        <p:nvSpPr>
          <p:cNvPr id="167" name="Text Placeholder"/>
          <p:cNvSpPr/>
          <p:nvPr>
            <p:ph type="body" sz="quarter" idx="21"/>
          </p:nvPr>
        </p:nvSpPr>
        <p:spPr>
          <a:xfrm>
            <a:off x="3799842" y="2869494"/>
            <a:ext cx="7823429" cy="524958"/>
          </a:xfrm>
          <a:prstGeom prst="rect">
            <a:avLst/>
          </a:prstGeom>
          <a:solidFill>
            <a:srgbClr val="B1D551">
              <a:alpha val="50000"/>
            </a:srgbClr>
          </a:solidFill>
        </p:spPr>
        <p:txBody>
          <a:bodyPr anchor="ctr"/>
          <a:lstStyle/>
          <a:p>
            <a:pPr marL="0" indent="0" algn="r">
              <a:buSzTx/>
              <a:buFontTx/>
              <a:buNone/>
            </a:pPr>
          </a:p>
        </p:txBody>
      </p:sp>
      <p:sp>
        <p:nvSpPr>
          <p:cNvPr id="168" name="Text Placeholder"/>
          <p:cNvSpPr/>
          <p:nvPr>
            <p:ph type="body" sz="quarter" idx="22"/>
          </p:nvPr>
        </p:nvSpPr>
        <p:spPr>
          <a:xfrm>
            <a:off x="3799842" y="3693753"/>
            <a:ext cx="7823429" cy="524958"/>
          </a:xfrm>
          <a:prstGeom prst="rect">
            <a:avLst/>
          </a:prstGeom>
          <a:solidFill>
            <a:srgbClr val="B1D551">
              <a:alpha val="50000"/>
            </a:srgbClr>
          </a:solidFill>
        </p:spPr>
        <p:txBody>
          <a:bodyPr anchor="ctr"/>
          <a:lstStyle/>
          <a:p>
            <a:pPr marL="0" indent="0" algn="r">
              <a:buSzTx/>
              <a:buFontTx/>
              <a:buNone/>
            </a:pPr>
          </a:p>
        </p:txBody>
      </p:sp>
      <p:sp>
        <p:nvSpPr>
          <p:cNvPr id="169" name="Text Placeholder"/>
          <p:cNvSpPr/>
          <p:nvPr>
            <p:ph type="body" sz="quarter" idx="23"/>
          </p:nvPr>
        </p:nvSpPr>
        <p:spPr>
          <a:xfrm>
            <a:off x="3799842" y="4500214"/>
            <a:ext cx="7823429" cy="524958"/>
          </a:xfrm>
          <a:prstGeom prst="rect">
            <a:avLst/>
          </a:prstGeom>
          <a:solidFill>
            <a:srgbClr val="B1D551">
              <a:alpha val="50000"/>
            </a:srgbClr>
          </a:solidFill>
        </p:spPr>
        <p:txBody>
          <a:bodyPr anchor="ctr"/>
          <a:lstStyle/>
          <a:p>
            <a:pPr marL="0" indent="0" algn="r">
              <a:buSzTx/>
              <a:buFontTx/>
              <a:buNone/>
            </a:pPr>
          </a:p>
        </p:txBody>
      </p:sp>
      <p:sp>
        <p:nvSpPr>
          <p:cNvPr id="170" name="Oval 5"/>
          <p:cNvSpPr/>
          <p:nvPr/>
        </p:nvSpPr>
        <p:spPr>
          <a:xfrm>
            <a:off x="446758" y="1113973"/>
            <a:ext cx="5194628" cy="5194628"/>
          </a:xfrm>
          <a:prstGeom prst="ellipse">
            <a:avLst/>
          </a:prstGeom>
          <a:solidFill>
            <a:srgbClr val="FFFFFF"/>
          </a:solidFill>
          <a:ln w="19050">
            <a:solidFill>
              <a:srgbClr val="92D050"/>
            </a:solidFill>
            <a:miter/>
          </a:ln>
        </p:spPr>
        <p:txBody>
          <a:bodyPr lIns="45719" rIns="45719" anchor="ctr"/>
          <a:lstStyle/>
          <a:p>
            <a:pPr algn="ctr">
              <a:defRPr sz="1000">
                <a:solidFill>
                  <a:srgbClr val="FFFFFF"/>
                </a:solidFill>
              </a:defRPr>
            </a:pPr>
          </a:p>
        </p:txBody>
      </p:sp>
      <p:sp>
        <p:nvSpPr>
          <p:cNvPr id="171" name="Picture Frame 1"/>
          <p:cNvSpPr/>
          <p:nvPr>
            <p:ph type="pic" sz="half" idx="24"/>
          </p:nvPr>
        </p:nvSpPr>
        <p:spPr>
          <a:xfrm>
            <a:off x="568728" y="1255998"/>
            <a:ext cx="4939708" cy="4924466"/>
          </a:xfrm>
          <a:prstGeom prst="rect">
            <a:avLst/>
          </a:prstGeom>
        </p:spPr>
        <p:txBody>
          <a:bodyPr lIns="91439" rIns="91439">
            <a:noAutofit/>
          </a:bodyPr>
          <a:lstStyle/>
          <a:p>
            <a:pPr/>
          </a:p>
        </p:txBody>
      </p:sp>
      <p:sp>
        <p:nvSpPr>
          <p:cNvPr id="1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3"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pic>
        <p:nvPicPr>
          <p:cNvPr id="4" name="Header Graphic" descr="Header Graphic"/>
          <p:cNvPicPr>
            <a:picLocks noChangeAspect="1"/>
          </p:cNvPicPr>
          <p:nvPr/>
        </p:nvPicPr>
        <p:blipFill>
          <a:blip r:embed="rId2">
            <a:extLst/>
          </a:blip>
          <a:srcRect l="0" t="0" r="9330" b="0"/>
          <a:stretch>
            <a:fillRect/>
          </a:stretch>
        </p:blipFill>
        <p:spPr>
          <a:xfrm>
            <a:off x="-2" y="-9182"/>
            <a:ext cx="12188953" cy="753124"/>
          </a:xfrm>
          <a:prstGeom prst="rect">
            <a:avLst/>
          </a:prstGeom>
          <a:ln w="12700">
            <a:miter lim="400000"/>
          </a:ln>
        </p:spPr>
      </p:pic>
      <p:sp>
        <p:nvSpPr>
          <p:cNvPr id="5" name="Course Title"/>
          <p:cNvSpPr txBox="1"/>
          <p:nvPr/>
        </p:nvSpPr>
        <p:spPr>
          <a:xfrm>
            <a:off x="91353" y="78651"/>
            <a:ext cx="8659956" cy="2091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60903" defTabSz="914400">
              <a:lnSpc>
                <a:spcPct val="90000"/>
              </a:lnSpc>
              <a:defRPr sz="1600">
                <a:solidFill>
                  <a:srgbClr val="FFFFFF"/>
                </a:solidFill>
              </a:defRPr>
            </a:lvl1pPr>
          </a:lstStyle>
          <a:p>
            <a:pPr/>
            <a:r>
              <a:t>OPERACIÓN SEGURA DEL MONTACARGAS</a:t>
            </a:r>
          </a:p>
        </p:txBody>
      </p:sp>
      <p:pic>
        <p:nvPicPr>
          <p:cNvPr id="6" name="TT Logo" descr="TT Logo"/>
          <p:cNvPicPr>
            <a:picLocks noChangeAspect="1"/>
          </p:cNvPicPr>
          <p:nvPr/>
        </p:nvPicPr>
        <p:blipFill>
          <a:blip r:embed="rId3">
            <a:extLst/>
          </a:blip>
          <a:stretch>
            <a:fillRect/>
          </a:stretch>
        </p:blipFill>
        <p:spPr>
          <a:xfrm>
            <a:off x="9566539" y="208948"/>
            <a:ext cx="2455745" cy="436577"/>
          </a:xfrm>
          <a:prstGeom prst="rect">
            <a:avLst/>
          </a:prstGeom>
          <a:ln w="12700">
            <a:miter lim="400000"/>
          </a:ln>
        </p:spPr>
      </p:pic>
      <p:sp>
        <p:nvSpPr>
          <p:cNvPr id="7" name="Type in Screen Title"/>
          <p:cNvSpPr txBox="1"/>
          <p:nvPr>
            <p:ph type="title" hasCustomPrompt="1"/>
          </p:nvPr>
        </p:nvSpPr>
        <p:spPr>
          <a:xfrm>
            <a:off x="83126" y="301537"/>
            <a:ext cx="8853056" cy="38321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Type in Screen Title</a:t>
            </a:r>
          </a:p>
        </p:txBody>
      </p:sp>
      <p:sp>
        <p:nvSpPr>
          <p:cNvPr id="8" name="Body Level One…"/>
          <p:cNvSpPr txBox="1"/>
          <p:nvPr>
            <p:ph type="body" idx="1"/>
          </p:nvPr>
        </p:nvSpPr>
        <p:spPr>
          <a:xfrm>
            <a:off x="308664" y="1289050"/>
            <a:ext cx="5466085" cy="526741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transition xmlns:p14="http://schemas.microsoft.com/office/powerpoint/2010/main" spd="med" advClick="1"/>
  <p:txStyles>
    <p:titleStyle>
      <a:lvl1pPr marL="118761" marR="0" indent="-237523"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1pPr>
      <a:lvl2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2pPr>
      <a:lvl3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3pPr>
      <a:lvl4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4pPr>
      <a:lvl5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5pPr>
      <a:lvl6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6pPr>
      <a:lvl7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7pPr>
      <a:lvl8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8pPr>
      <a:lvl9pPr marL="118761" marR="0" indent="-118761" algn="l" defTabSz="913554" rtl="0" latinLnBrk="0">
        <a:lnSpc>
          <a:spcPct val="90000"/>
        </a:lnSpc>
        <a:spcBef>
          <a:spcPts val="0"/>
        </a:spcBef>
        <a:spcAft>
          <a:spcPts val="0"/>
        </a:spcAft>
        <a:buClrTx/>
        <a:buSzTx/>
        <a:buFontTx/>
        <a:buNone/>
        <a:tabLst/>
        <a:defRPr b="1" baseline="0" cap="none" i="0" spc="0" strike="noStrike" sz="2200" u="none">
          <a:solidFill>
            <a:srgbClr val="FFFFFF"/>
          </a:solidFill>
          <a:uFillTx/>
          <a:latin typeface="+mn-lt"/>
          <a:ea typeface="+mn-ea"/>
          <a:cs typeface="+mn-cs"/>
          <a:sym typeface="Calibri"/>
        </a:defRPr>
      </a:lvl9pPr>
    </p:titleStyle>
    <p:bodyStyle>
      <a:lvl1pPr marL="274320" marR="0" indent="-158348"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1pPr>
      <a:lvl2pPr marL="473034" marR="0" indent="-174183"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2pPr>
      <a:lvl3pPr marL="310608" marR="0" indent="-200981"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3pPr>
      <a:lvl4pPr marL="310608" marR="0" indent="-200981"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4pPr>
      <a:lvl5pPr marL="310608" marR="0" indent="-200981"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5pPr>
      <a:lvl6pPr marL="2579447"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6pPr>
      <a:lvl7pPr marL="3036224"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7pPr>
      <a:lvl8pPr marL="3493001"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8pPr>
      <a:lvl9pPr marL="3949778" marR="0" indent="-295562" algn="l" defTabSz="913554" rtl="0" latinLnBrk="0">
        <a:lnSpc>
          <a:spcPts val="2500"/>
        </a:lnSpc>
        <a:spcBef>
          <a:spcPts val="1200"/>
        </a:spcBef>
        <a:spcAft>
          <a:spcPts val="0"/>
        </a:spcAft>
        <a:buClrTx/>
        <a:buSzPct val="100000"/>
        <a:buFont typeface="Arial"/>
        <a:buChar char="•"/>
        <a:tabLst/>
        <a:defRPr b="0" baseline="0" cap="none" i="0" spc="0" strike="noStrike" sz="2200" u="none">
          <a:solidFill>
            <a:srgbClr val="000000"/>
          </a:solidFill>
          <a:uFillTx/>
          <a:latin typeface="+mn-lt"/>
          <a:ea typeface="+mn-ea"/>
          <a:cs typeface="+mn-cs"/>
          <a:sym typeface="Calibri"/>
        </a:defRPr>
      </a:lvl9pPr>
    </p:bodyStyle>
    <p:otherStyle>
      <a:lvl1pPr marL="0" marR="0" indent="0"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137"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278"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416"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556"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5694"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2833"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199973"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112" algn="r" defTabSz="457137"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9.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0.png"/><Relationship Id="rId4" Type="http://schemas.openxmlformats.org/officeDocument/2006/relationships/image" Target="../media/image49.png"/><Relationship Id="rId5" Type="http://schemas.openxmlformats.org/officeDocument/2006/relationships/image" Target="../media/image42.png"/><Relationship Id="rId6" Type="http://schemas.openxmlformats.org/officeDocument/2006/relationships/image" Target="../media/image5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5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5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5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5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5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5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5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7.png"/><Relationship Id="rId6" Type="http://schemas.openxmlformats.org/officeDocument/2006/relationships/image" Target="../media/image6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8.png"/><Relationship Id="rId6" Type="http://schemas.openxmlformats.org/officeDocument/2006/relationships/image" Target="../media/image6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8.png"/><Relationship Id="rId6" Type="http://schemas.openxmlformats.org/officeDocument/2006/relationships/image" Target="../media/image7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8.png"/><Relationship Id="rId6" Type="http://schemas.openxmlformats.org/officeDocument/2006/relationships/image" Target="../media/image7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8.png"/><Relationship Id="rId6" Type="http://schemas.openxmlformats.org/officeDocument/2006/relationships/image" Target="../media/image7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3.png"/><Relationship Id="rId4" Type="http://schemas.openxmlformats.org/officeDocument/2006/relationships/image" Target="../media/image78.png"/><Relationship Id="rId5" Type="http://schemas.openxmlformats.org/officeDocument/2006/relationships/image" Target="../media/image75.png"/><Relationship Id="rId6" Type="http://schemas.openxmlformats.org/officeDocument/2006/relationships/image" Target="../media/image79.png"/><Relationship Id="rId7" Type="http://schemas.openxmlformats.org/officeDocument/2006/relationships/image" Target="../media/image77.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3.png"/><Relationship Id="rId4" Type="http://schemas.openxmlformats.org/officeDocument/2006/relationships/image" Target="../media/image80.png"/><Relationship Id="rId5" Type="http://schemas.openxmlformats.org/officeDocument/2006/relationships/image" Target="../media/image75.png"/><Relationship Id="rId6" Type="http://schemas.openxmlformats.org/officeDocument/2006/relationships/image" Target="../media/image79.png"/><Relationship Id="rId7" Type="http://schemas.openxmlformats.org/officeDocument/2006/relationships/image" Target="../media/image77.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1.png"/><Relationship Id="rId4" Type="http://schemas.openxmlformats.org/officeDocument/2006/relationships/image" Target="../media/image8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5.png"/><Relationship Id="rId4" Type="http://schemas.openxmlformats.org/officeDocument/2006/relationships/image" Target="../media/image8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8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0.png"/><Relationship Id="rId4" Type="http://schemas.openxmlformats.org/officeDocument/2006/relationships/image" Target="../media/image88.png"/><Relationship Id="rId5" Type="http://schemas.openxmlformats.org/officeDocument/2006/relationships/image" Target="../media/image86.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91.png"/><Relationship Id="rId4" Type="http://schemas.openxmlformats.org/officeDocument/2006/relationships/image" Target="../media/image88.png"/><Relationship Id="rId5" Type="http://schemas.openxmlformats.org/officeDocument/2006/relationships/image" Target="../media/image8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92.png"/><Relationship Id="rId4" Type="http://schemas.openxmlformats.org/officeDocument/2006/relationships/image" Target="../media/image88.png"/><Relationship Id="rId5" Type="http://schemas.openxmlformats.org/officeDocument/2006/relationships/image" Target="../media/image8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8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95.png"/><Relationship Id="rId4" Type="http://schemas.openxmlformats.org/officeDocument/2006/relationships/image" Target="../media/image94.png"/><Relationship Id="rId5" Type="http://schemas.openxmlformats.org/officeDocument/2006/relationships/image" Target="../media/image86.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6.png"/><Relationship Id="rId4" Type="http://schemas.openxmlformats.org/officeDocument/2006/relationships/image" Target="../media/image94.png"/><Relationship Id="rId5" Type="http://schemas.openxmlformats.org/officeDocument/2006/relationships/image" Target="../media/image86.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7.png"/><Relationship Id="rId4" Type="http://schemas.openxmlformats.org/officeDocument/2006/relationships/image" Target="../media/image94.png"/><Relationship Id="rId5" Type="http://schemas.openxmlformats.org/officeDocument/2006/relationships/image" Target="../media/image86.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98.png"/><Relationship Id="rId4" Type="http://schemas.openxmlformats.org/officeDocument/2006/relationships/image" Target="../media/image94.png"/><Relationship Id="rId5" Type="http://schemas.openxmlformats.org/officeDocument/2006/relationships/image" Target="../media/image8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99.png"/><Relationship Id="rId4" Type="http://schemas.openxmlformats.org/officeDocument/2006/relationships/image" Target="../media/image94.png"/><Relationship Id="rId5" Type="http://schemas.openxmlformats.org/officeDocument/2006/relationships/image" Target="../media/image86.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00.png"/><Relationship Id="rId4" Type="http://schemas.openxmlformats.org/officeDocument/2006/relationships/image" Target="../media/image10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86.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6.png"/><Relationship Id="rId4" Type="http://schemas.openxmlformats.org/officeDocument/2006/relationships/image" Target="../media/image104.png"/><Relationship Id="rId5" Type="http://schemas.openxmlformats.org/officeDocument/2006/relationships/image" Target="../media/image10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6.png"/><Relationship Id="rId4" Type="http://schemas.openxmlformats.org/officeDocument/2006/relationships/image" Target="../media/image104.png"/><Relationship Id="rId5" Type="http://schemas.openxmlformats.org/officeDocument/2006/relationships/image" Target="../media/image106.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6.png"/><Relationship Id="rId4" Type="http://schemas.openxmlformats.org/officeDocument/2006/relationships/image" Target="../media/image104.png"/><Relationship Id="rId5" Type="http://schemas.openxmlformats.org/officeDocument/2006/relationships/image" Target="../media/image107.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6.png"/><Relationship Id="rId4" Type="http://schemas.openxmlformats.org/officeDocument/2006/relationships/image" Target="../media/image104.png"/><Relationship Id="rId5" Type="http://schemas.openxmlformats.org/officeDocument/2006/relationships/image" Target="../media/image108.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6.png"/><Relationship Id="rId4" Type="http://schemas.openxmlformats.org/officeDocument/2006/relationships/image" Target="../media/image104.png"/><Relationship Id="rId5" Type="http://schemas.openxmlformats.org/officeDocument/2006/relationships/image" Target="../media/image109.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11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1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12.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11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14.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1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16.png"/><Relationship Id="rId4" Type="http://schemas.openxmlformats.org/officeDocument/2006/relationships/image" Target="../media/image117.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18.png"/><Relationship Id="rId4" Type="http://schemas.openxmlformats.org/officeDocument/2006/relationships/image" Target="../media/image119.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3" name="Image/Video Placeholder"/>
          <p:cNvGrpSpPr/>
          <p:nvPr/>
        </p:nvGrpSpPr>
        <p:grpSpPr>
          <a:xfrm>
            <a:off x="0" y="0"/>
            <a:ext cx="12192000" cy="6858000"/>
            <a:chOff x="0" y="0"/>
            <a:chExt cx="12192000" cy="6858000"/>
          </a:xfrm>
        </p:grpSpPr>
        <p:sp>
          <p:nvSpPr>
            <p:cNvPr id="181" name="Rectangle 9"/>
            <p:cNvSpPr/>
            <p:nvPr/>
          </p:nvSpPr>
          <p:spPr>
            <a:xfrm>
              <a:off x="0" y="0"/>
              <a:ext cx="12192000" cy="6858000"/>
            </a:xfrm>
            <a:prstGeom prst="rect">
              <a:avLst/>
            </a:prstGeom>
            <a:solidFill>
              <a:srgbClr val="D0CECE"/>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82" name="TextBox 12"/>
            <p:cNvSpPr txBox="1"/>
            <p:nvPr/>
          </p:nvSpPr>
          <p:spPr>
            <a:xfrm>
              <a:off x="7056119" y="2978335"/>
              <a:ext cx="4067608" cy="577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If a video is used on the intro slide, take a screenshot of it and place it here.</a:t>
              </a:r>
            </a:p>
          </p:txBody>
        </p:sp>
      </p:grpSp>
      <p:pic>
        <p:nvPicPr>
          <p:cNvPr id="184" name="Picture 4" descr="Picture 4"/>
          <p:cNvPicPr>
            <a:picLocks noChangeAspect="1"/>
          </p:cNvPicPr>
          <p:nvPr/>
        </p:nvPicPr>
        <p:blipFill>
          <a:blip r:embed="rId2">
            <a:extLst/>
          </a:blip>
          <a:srcRect l="0" t="0" r="14113" b="0"/>
          <a:stretch>
            <a:fillRect/>
          </a:stretch>
        </p:blipFill>
        <p:spPr>
          <a:xfrm>
            <a:off x="2617734" y="599315"/>
            <a:ext cx="9574267" cy="6213379"/>
          </a:xfrm>
          <a:prstGeom prst="rect">
            <a:avLst/>
          </a:prstGeom>
          <a:ln w="12700">
            <a:miter lim="400000"/>
          </a:ln>
        </p:spPr>
      </p:pic>
      <p:grpSp>
        <p:nvGrpSpPr>
          <p:cNvPr id="189" name="Title Shape"/>
          <p:cNvGrpSpPr/>
          <p:nvPr/>
        </p:nvGrpSpPr>
        <p:grpSpPr>
          <a:xfrm>
            <a:off x="-114162" y="472965"/>
            <a:ext cx="5766320" cy="6537436"/>
            <a:chOff x="0" y="0"/>
            <a:chExt cx="5766318" cy="6537434"/>
          </a:xfrm>
        </p:grpSpPr>
        <p:sp>
          <p:nvSpPr>
            <p:cNvPr id="185" name="Trapezoid 7"/>
            <p:cNvSpPr/>
            <p:nvPr/>
          </p:nvSpPr>
          <p:spPr>
            <a:xfrm>
              <a:off x="31531" y="-1"/>
              <a:ext cx="5734789" cy="6537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265" y="0"/>
                  </a:lnTo>
                  <a:lnTo>
                    <a:pt x="15335" y="0"/>
                  </a:lnTo>
                  <a:lnTo>
                    <a:pt x="21600" y="21600"/>
                  </a:lnTo>
                  <a:close/>
                </a:path>
              </a:pathLst>
            </a:custGeom>
            <a:solidFill>
              <a:srgbClr val="54C0E8"/>
            </a:solidFill>
            <a:ln w="76200" cap="flat">
              <a:solidFill>
                <a:srgbClr val="FFFFFF"/>
              </a:solidFill>
              <a:prstDash val="solid"/>
              <a:miter lim="800000"/>
            </a:ln>
            <a:effectLst/>
          </p:spPr>
          <p:txBody>
            <a:bodyPr wrap="square" lIns="45719" tIns="45719" rIns="45719" bIns="45719" numCol="1" anchor="ctr">
              <a:noAutofit/>
            </a:bodyPr>
            <a:lstStyle/>
            <a:p>
              <a:pPr algn="ctr">
                <a:defRPr sz="1000">
                  <a:solidFill>
                    <a:srgbClr val="FFFFFF"/>
                  </a:solidFill>
                </a:defRPr>
              </a:pPr>
            </a:p>
          </p:txBody>
        </p:sp>
        <p:sp>
          <p:nvSpPr>
            <p:cNvPr id="186" name="Rectangle 8"/>
            <p:cNvSpPr/>
            <p:nvPr/>
          </p:nvSpPr>
          <p:spPr>
            <a:xfrm>
              <a:off x="114161" y="88528"/>
              <a:ext cx="3300249" cy="6448907"/>
            </a:xfrm>
            <a:prstGeom prst="rect">
              <a:avLst/>
            </a:pr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54C0E8"/>
                  </a:solidFill>
                </a:defRPr>
              </a:pPr>
            </a:p>
          </p:txBody>
        </p:sp>
        <p:sp>
          <p:nvSpPr>
            <p:cNvPr id="187" name="Trapezoid 10"/>
            <p:cNvSpPr/>
            <p:nvPr/>
          </p:nvSpPr>
          <p:spPr>
            <a:xfrm>
              <a:off x="0" y="5570482"/>
              <a:ext cx="5734789" cy="966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70" y="0"/>
                  </a:lnTo>
                  <a:lnTo>
                    <a:pt x="20630" y="0"/>
                  </a:lnTo>
                  <a:lnTo>
                    <a:pt x="2160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88" name="Rectangle 11"/>
            <p:cNvSpPr/>
            <p:nvPr/>
          </p:nvSpPr>
          <p:spPr>
            <a:xfrm>
              <a:off x="114160" y="5570482"/>
              <a:ext cx="1616864" cy="966953"/>
            </a:xfrm>
            <a:prstGeom prst="rect">
              <a:avLst/>
            </a:prstGeom>
            <a:solidFill>
              <a:srgbClr val="404040"/>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190" name="Module Title"/>
          <p:cNvSpPr txBox="1"/>
          <p:nvPr/>
        </p:nvSpPr>
        <p:spPr>
          <a:xfrm>
            <a:off x="518688" y="4289102"/>
            <a:ext cx="3912326" cy="1132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4000"/>
              </a:lnSpc>
              <a:defRPr b="1" sz="4000">
                <a:solidFill>
                  <a:srgbClr val="FFFFFF"/>
                </a:solidFill>
              </a:defRPr>
            </a:lvl1pPr>
          </a:lstStyle>
          <a:p>
            <a:pPr/>
            <a:r>
              <a:t>Operación segura del montacargas</a:t>
            </a:r>
          </a:p>
        </p:txBody>
      </p:sp>
      <p:sp>
        <p:nvSpPr>
          <p:cNvPr id="191" name="Footer Shape"/>
          <p:cNvSpPr/>
          <p:nvPr/>
        </p:nvSpPr>
        <p:spPr>
          <a:xfrm>
            <a:off x="0" y="6673249"/>
            <a:ext cx="12192000" cy="182958"/>
          </a:xfrm>
          <a:prstGeom prst="rect">
            <a:avLst/>
          </a:prstGeom>
          <a:solidFill>
            <a:srgbClr val="282828"/>
          </a:solidFill>
          <a:ln w="12700">
            <a:miter lim="400000"/>
          </a:ln>
        </p:spPr>
        <p:txBody>
          <a:bodyPr lIns="45719" rIns="45719" anchor="ctr"/>
          <a:lstStyle/>
          <a:p>
            <a:pPr algn="ctr">
              <a:defRPr sz="1000">
                <a:solidFill>
                  <a:srgbClr val="FFFFFF"/>
                </a:solidFill>
              </a:defRPr>
            </a:pPr>
          </a:p>
        </p:txBody>
      </p:sp>
      <p:sp>
        <p:nvSpPr>
          <p:cNvPr id="192" name="Course Code"/>
          <p:cNvSpPr txBox="1"/>
          <p:nvPr/>
        </p:nvSpPr>
        <p:spPr>
          <a:xfrm>
            <a:off x="11303657" y="6616457"/>
            <a:ext cx="842623"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solidFill>
                  <a:srgbClr val="BFBFBF"/>
                </a:solidFill>
              </a:defRPr>
            </a:lvl1pPr>
          </a:lstStyle>
          <a:p>
            <a:pPr/>
            <a:r>
              <a:t>2201</a:t>
            </a:r>
          </a:p>
        </p:txBody>
      </p:sp>
      <p:sp>
        <p:nvSpPr>
          <p:cNvPr id="193" name="Legal"/>
          <p:cNvSpPr txBox="1"/>
          <p:nvPr/>
        </p:nvSpPr>
        <p:spPr>
          <a:xfrm>
            <a:off x="33176" y="6622532"/>
            <a:ext cx="3821801" cy="2483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BFBFBF"/>
                </a:solidFill>
              </a:defRPr>
            </a:pPr>
            <a:r>
              <a:t>©2022 BLR®, una divisi</a:t>
            </a:r>
            <a:r>
              <a:t>ó</a:t>
            </a:r>
            <a:r>
              <a:t>n de Simplify Compliance LLC</a:t>
            </a:r>
          </a:p>
        </p:txBody>
      </p:sp>
      <p:sp>
        <p:nvSpPr>
          <p:cNvPr id="194" name="Header Shape"/>
          <p:cNvSpPr/>
          <p:nvPr/>
        </p:nvSpPr>
        <p:spPr>
          <a:xfrm>
            <a:off x="1" y="-1"/>
            <a:ext cx="12192001" cy="583987"/>
          </a:xfrm>
          <a:prstGeom prst="rect">
            <a:avLst/>
          </a:prstGeom>
          <a:solidFill>
            <a:srgbClr val="FFFFFF"/>
          </a:solidFill>
          <a:ln w="12700">
            <a:miter lim="400000"/>
          </a:ln>
        </p:spPr>
        <p:txBody>
          <a:bodyPr lIns="45719" rIns="45719" anchor="ctr"/>
          <a:lstStyle/>
          <a:p>
            <a:pPr algn="ctr">
              <a:defRPr sz="1000">
                <a:solidFill>
                  <a:srgbClr val="FFFFFF"/>
                </a:solidFill>
              </a:defRPr>
            </a:pPr>
          </a:p>
        </p:txBody>
      </p:sp>
      <p:pic>
        <p:nvPicPr>
          <p:cNvPr id="195" name="TT Logo" descr="TT Logo"/>
          <p:cNvPicPr>
            <a:picLocks noChangeAspect="1"/>
          </p:cNvPicPr>
          <p:nvPr/>
        </p:nvPicPr>
        <p:blipFill>
          <a:blip r:embed="rId3">
            <a:extLst/>
          </a:blip>
          <a:stretch>
            <a:fillRect/>
          </a:stretch>
        </p:blipFill>
        <p:spPr>
          <a:xfrm>
            <a:off x="9379221" y="65004"/>
            <a:ext cx="2743201" cy="47955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Title 3"/>
          <p:cNvSpPr txBox="1"/>
          <p:nvPr>
            <p:ph type="title"/>
          </p:nvPr>
        </p:nvSpPr>
        <p:spPr>
          <a:xfrm>
            <a:off x="83127" y="301537"/>
            <a:ext cx="8853055" cy="383217"/>
          </a:xfrm>
          <a:prstGeom prst="rect">
            <a:avLst/>
          </a:prstGeom>
        </p:spPr>
        <p:txBody>
          <a:bodyPr/>
          <a:lstStyle/>
          <a:p>
            <a:pPr/>
            <a:r>
              <a:t>Partes de un montacargas</a:t>
            </a:r>
          </a:p>
        </p:txBody>
      </p:sp>
      <p:pic>
        <p:nvPicPr>
          <p:cNvPr id="362"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365" name="TextBox 7"/>
          <p:cNvGrpSpPr/>
          <p:nvPr/>
        </p:nvGrpSpPr>
        <p:grpSpPr>
          <a:xfrm>
            <a:off x="2158406" y="1398861"/>
            <a:ext cx="7931892" cy="491246"/>
            <a:chOff x="0" y="0"/>
            <a:chExt cx="7931891" cy="491245"/>
          </a:xfrm>
        </p:grpSpPr>
        <p:sp>
          <p:nvSpPr>
            <p:cNvPr id="363"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364" name="Cilindro de elevación"/>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Cilindro de elevación</a:t>
              </a:r>
            </a:p>
          </p:txBody>
        </p:sp>
      </p:grpSp>
      <p:pic>
        <p:nvPicPr>
          <p:cNvPr id="366"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367" name="TextBox 8"/>
          <p:cNvSpPr txBox="1"/>
          <p:nvPr/>
        </p:nvSpPr>
        <p:spPr>
          <a:xfrm>
            <a:off x="2725015" y="2921168"/>
            <a:ext cx="2804374"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El cilindro de elevación es lo que realmente impulsa la elevación.</a:t>
            </a:r>
          </a:p>
        </p:txBody>
      </p:sp>
      <p:pic>
        <p:nvPicPr>
          <p:cNvPr id="368"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369" name="Picture 4" descr="Picture 4"/>
          <p:cNvPicPr>
            <a:picLocks noChangeAspect="1"/>
          </p:cNvPicPr>
          <p:nvPr/>
        </p:nvPicPr>
        <p:blipFill>
          <a:blip r:embed="rId6">
            <a:extLst/>
          </a:blip>
          <a:stretch>
            <a:fillRect/>
          </a:stretch>
        </p:blipFill>
        <p:spPr>
          <a:xfrm>
            <a:off x="6071194" y="2719090"/>
            <a:ext cx="1979447" cy="218511"/>
          </a:xfrm>
          <a:prstGeom prst="rect">
            <a:avLst/>
          </a:prstGeom>
          <a:ln w="12700">
            <a:miter lim="400000"/>
          </a:ln>
        </p:spPr>
      </p:pic>
      <p:sp>
        <p:nvSpPr>
          <p:cNvPr id="370" name="Oval 1"/>
          <p:cNvSpPr/>
          <p:nvPr/>
        </p:nvSpPr>
        <p:spPr>
          <a:xfrm>
            <a:off x="6355622" y="5762399"/>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grpSp>
        <p:nvGrpSpPr>
          <p:cNvPr id="373" name="Group 9"/>
          <p:cNvGrpSpPr/>
          <p:nvPr/>
        </p:nvGrpSpPr>
        <p:grpSpPr>
          <a:xfrm>
            <a:off x="10145335" y="2845104"/>
            <a:ext cx="1114542" cy="1167791"/>
            <a:chOff x="0" y="0"/>
            <a:chExt cx="1114541" cy="1167790"/>
          </a:xfrm>
        </p:grpSpPr>
        <p:sp>
          <p:nvSpPr>
            <p:cNvPr id="371" name="Rectangle: Top Corners Rounded 10"/>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72" name="Isosceles Triangle 11"/>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374" name="Oval 12"/>
          <p:cNvSpPr/>
          <p:nvPr/>
        </p:nvSpPr>
        <p:spPr>
          <a:xfrm>
            <a:off x="5271101"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375"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376" name="Oval 14"/>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77" name="Oval 15"/>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78" name="Oval 16"/>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79" name="Oval 17"/>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80" name="Oval 18"/>
          <p:cNvSpPr/>
          <p:nvPr/>
        </p:nvSpPr>
        <p:spPr>
          <a:xfrm>
            <a:off x="6206168"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381" name="Oval 19"/>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82" name="Oval 20"/>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83" name="Oval 21"/>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grpSp>
        <p:nvGrpSpPr>
          <p:cNvPr id="386" name="Group 22"/>
          <p:cNvGrpSpPr/>
          <p:nvPr/>
        </p:nvGrpSpPr>
        <p:grpSpPr>
          <a:xfrm>
            <a:off x="1017497" y="2851335"/>
            <a:ext cx="1114543" cy="1167792"/>
            <a:chOff x="0" y="0"/>
            <a:chExt cx="1114541" cy="1167790"/>
          </a:xfrm>
        </p:grpSpPr>
        <p:sp>
          <p:nvSpPr>
            <p:cNvPr id="384" name="Rectangle: Top Corners Rounded 23"/>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85" name="Isosceles Triangle 24"/>
            <p:cNvSpPr/>
            <p:nvPr/>
          </p:nvSpPr>
          <p:spPr>
            <a:xfrm flipH="1" rot="16200000">
              <a:off x="151484"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Title 3"/>
          <p:cNvSpPr txBox="1"/>
          <p:nvPr>
            <p:ph type="title"/>
          </p:nvPr>
        </p:nvSpPr>
        <p:spPr>
          <a:xfrm>
            <a:off x="83127" y="301537"/>
            <a:ext cx="8853055" cy="383217"/>
          </a:xfrm>
          <a:prstGeom prst="rect">
            <a:avLst/>
          </a:prstGeom>
        </p:spPr>
        <p:txBody>
          <a:bodyPr/>
          <a:lstStyle/>
          <a:p>
            <a:pPr/>
            <a:r>
              <a:t>Partes de un montacargas</a:t>
            </a:r>
          </a:p>
        </p:txBody>
      </p:sp>
      <p:pic>
        <p:nvPicPr>
          <p:cNvPr id="391"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394" name="TextBox 7"/>
          <p:cNvGrpSpPr/>
          <p:nvPr/>
        </p:nvGrpSpPr>
        <p:grpSpPr>
          <a:xfrm>
            <a:off x="2158406" y="1398861"/>
            <a:ext cx="7931892" cy="491246"/>
            <a:chOff x="0" y="0"/>
            <a:chExt cx="7931891" cy="491245"/>
          </a:xfrm>
        </p:grpSpPr>
        <p:sp>
          <p:nvSpPr>
            <p:cNvPr id="392"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393" name="Cadenas de elevación"/>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Cadenas de elevación</a:t>
              </a:r>
            </a:p>
          </p:txBody>
        </p:sp>
      </p:grpSp>
      <p:pic>
        <p:nvPicPr>
          <p:cNvPr id="395"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396" name="TextBox 8"/>
          <p:cNvSpPr txBox="1"/>
          <p:nvPr/>
        </p:nvSpPr>
        <p:spPr>
          <a:xfrm>
            <a:off x="2725015" y="2921168"/>
            <a:ext cx="2804374"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Las cadenas de elevación se utilizan para levantar cargas pesadas.</a:t>
            </a:r>
          </a:p>
        </p:txBody>
      </p:sp>
      <p:pic>
        <p:nvPicPr>
          <p:cNvPr id="397"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398" name="Picture 4" descr="Picture 4"/>
          <p:cNvPicPr>
            <a:picLocks noChangeAspect="1"/>
          </p:cNvPicPr>
          <p:nvPr/>
        </p:nvPicPr>
        <p:blipFill>
          <a:blip r:embed="rId6">
            <a:extLst/>
          </a:blip>
          <a:stretch>
            <a:fillRect/>
          </a:stretch>
        </p:blipFill>
        <p:spPr>
          <a:xfrm>
            <a:off x="6092457" y="3428998"/>
            <a:ext cx="2206276" cy="243550"/>
          </a:xfrm>
          <a:prstGeom prst="rect">
            <a:avLst/>
          </a:prstGeom>
          <a:ln w="12700">
            <a:miter lim="400000"/>
          </a:ln>
        </p:spPr>
      </p:pic>
      <p:sp>
        <p:nvSpPr>
          <p:cNvPr id="399" name="Oval 1"/>
          <p:cNvSpPr/>
          <p:nvPr/>
        </p:nvSpPr>
        <p:spPr>
          <a:xfrm>
            <a:off x="6727762"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grpSp>
        <p:nvGrpSpPr>
          <p:cNvPr id="402" name="Group 9"/>
          <p:cNvGrpSpPr/>
          <p:nvPr/>
        </p:nvGrpSpPr>
        <p:grpSpPr>
          <a:xfrm>
            <a:off x="10137255" y="2845103"/>
            <a:ext cx="1114542" cy="1167791"/>
            <a:chOff x="0" y="0"/>
            <a:chExt cx="1114541" cy="1167790"/>
          </a:xfrm>
        </p:grpSpPr>
        <p:sp>
          <p:nvSpPr>
            <p:cNvPr id="400" name="Rectangle: Top Corners Rounded 10"/>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401" name="Isosceles Triangle 11"/>
            <p:cNvSpPr/>
            <p:nvPr/>
          </p:nvSpPr>
          <p:spPr>
            <a:xfrm rot="5400000">
              <a:off x="445262"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403" name="Oval 12"/>
          <p:cNvSpPr/>
          <p:nvPr/>
        </p:nvSpPr>
        <p:spPr>
          <a:xfrm>
            <a:off x="5271101"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404"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405" name="Oval 14"/>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6" name="Oval 15"/>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7" name="Oval 16"/>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8" name="Oval 17"/>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09" name="Oval 18"/>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10" name="Oval 19"/>
          <p:cNvSpPr/>
          <p:nvPr/>
        </p:nvSpPr>
        <p:spPr>
          <a:xfrm>
            <a:off x="6592598"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411" name="Oval 20"/>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12" name="Oval 21"/>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grpSp>
        <p:nvGrpSpPr>
          <p:cNvPr id="415" name="Group 22"/>
          <p:cNvGrpSpPr/>
          <p:nvPr/>
        </p:nvGrpSpPr>
        <p:grpSpPr>
          <a:xfrm>
            <a:off x="1005607" y="2845101"/>
            <a:ext cx="1114543" cy="1167791"/>
            <a:chOff x="0" y="0"/>
            <a:chExt cx="1114541" cy="1167790"/>
          </a:xfrm>
        </p:grpSpPr>
        <p:sp>
          <p:nvSpPr>
            <p:cNvPr id="413" name="Rectangle: Top Corners Rounded 23"/>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414" name="Isosceles Triangle 24"/>
            <p:cNvSpPr/>
            <p:nvPr/>
          </p:nvSpPr>
          <p:spPr>
            <a:xfrm flipH="1" rot="16200000">
              <a:off x="151484"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Title 3"/>
          <p:cNvSpPr txBox="1"/>
          <p:nvPr>
            <p:ph type="title"/>
          </p:nvPr>
        </p:nvSpPr>
        <p:spPr>
          <a:xfrm>
            <a:off x="83127" y="301537"/>
            <a:ext cx="8853055" cy="383217"/>
          </a:xfrm>
          <a:prstGeom prst="rect">
            <a:avLst/>
          </a:prstGeom>
        </p:spPr>
        <p:txBody>
          <a:bodyPr/>
          <a:lstStyle/>
          <a:p>
            <a:pPr/>
            <a:r>
              <a:t>Partes de un montacargas</a:t>
            </a:r>
          </a:p>
        </p:txBody>
      </p:sp>
      <p:pic>
        <p:nvPicPr>
          <p:cNvPr id="420"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423" name="TextBox 7"/>
          <p:cNvGrpSpPr/>
          <p:nvPr/>
        </p:nvGrpSpPr>
        <p:grpSpPr>
          <a:xfrm>
            <a:off x="2158406" y="1398861"/>
            <a:ext cx="7931892" cy="491246"/>
            <a:chOff x="0" y="0"/>
            <a:chExt cx="7931891" cy="491245"/>
          </a:xfrm>
        </p:grpSpPr>
        <p:sp>
          <p:nvSpPr>
            <p:cNvPr id="421"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422" name="Horquilla"/>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Horquilla</a:t>
              </a:r>
            </a:p>
          </p:txBody>
        </p:sp>
      </p:grpSp>
      <p:pic>
        <p:nvPicPr>
          <p:cNvPr id="424"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425" name="TextBox 8"/>
          <p:cNvSpPr txBox="1"/>
          <p:nvPr/>
        </p:nvSpPr>
        <p:spPr>
          <a:xfrm>
            <a:off x="2725015" y="2921168"/>
            <a:ext cx="2804374" cy="644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Las horquillas son donde se asienta la carga.</a:t>
            </a:r>
          </a:p>
        </p:txBody>
      </p:sp>
      <p:pic>
        <p:nvPicPr>
          <p:cNvPr id="426"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427" name="Picture 4" descr="Picture 4"/>
          <p:cNvPicPr>
            <a:picLocks noChangeAspect="1"/>
          </p:cNvPicPr>
          <p:nvPr/>
        </p:nvPicPr>
        <p:blipFill>
          <a:blip r:embed="rId6">
            <a:extLst/>
          </a:blip>
          <a:stretch>
            <a:fillRect/>
          </a:stretch>
        </p:blipFill>
        <p:spPr>
          <a:xfrm>
            <a:off x="6092457" y="4896291"/>
            <a:ext cx="2206276" cy="243550"/>
          </a:xfrm>
          <a:prstGeom prst="rect">
            <a:avLst/>
          </a:prstGeom>
          <a:ln w="12700">
            <a:miter lim="400000"/>
          </a:ln>
        </p:spPr>
      </p:pic>
      <p:sp>
        <p:nvSpPr>
          <p:cNvPr id="428" name="Oval 10"/>
          <p:cNvSpPr/>
          <p:nvPr/>
        </p:nvSpPr>
        <p:spPr>
          <a:xfrm>
            <a:off x="7078636"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grpSp>
        <p:nvGrpSpPr>
          <p:cNvPr id="431" name="Group 11"/>
          <p:cNvGrpSpPr/>
          <p:nvPr/>
        </p:nvGrpSpPr>
        <p:grpSpPr>
          <a:xfrm>
            <a:off x="10137255" y="2845104"/>
            <a:ext cx="1114542" cy="1167792"/>
            <a:chOff x="0" y="0"/>
            <a:chExt cx="1114541" cy="1167790"/>
          </a:xfrm>
        </p:grpSpPr>
        <p:sp>
          <p:nvSpPr>
            <p:cNvPr id="429" name="Rectangle: Top Corners Rounded 12"/>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430" name="Isosceles Triangle 13"/>
            <p:cNvSpPr/>
            <p:nvPr/>
          </p:nvSpPr>
          <p:spPr>
            <a:xfrm rot="5400000">
              <a:off x="445262"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432" name="Oval 14"/>
          <p:cNvSpPr/>
          <p:nvPr/>
        </p:nvSpPr>
        <p:spPr>
          <a:xfrm>
            <a:off x="5271101"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433" name="Rectangle 15"/>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434" name="Oval 16"/>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35" name="Oval 17"/>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36" name="Oval 18"/>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37" name="Oval 19"/>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38" name="Oval 20"/>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39" name="Oval 21"/>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40" name="Oval 22"/>
          <p:cNvSpPr/>
          <p:nvPr/>
        </p:nvSpPr>
        <p:spPr>
          <a:xfrm>
            <a:off x="6956522"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441" name="Oval 23"/>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grpSp>
        <p:nvGrpSpPr>
          <p:cNvPr id="444" name="Group 1"/>
          <p:cNvGrpSpPr/>
          <p:nvPr/>
        </p:nvGrpSpPr>
        <p:grpSpPr>
          <a:xfrm>
            <a:off x="1005607" y="2845104"/>
            <a:ext cx="1114543" cy="1167792"/>
            <a:chOff x="0" y="0"/>
            <a:chExt cx="1114541" cy="1167790"/>
          </a:xfrm>
        </p:grpSpPr>
        <p:sp>
          <p:nvSpPr>
            <p:cNvPr id="442" name="Rectangle: Top Corners Rounded 9"/>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443" name="Isosceles Triangle 24"/>
            <p:cNvSpPr/>
            <p:nvPr/>
          </p:nvSpPr>
          <p:spPr>
            <a:xfrm flipH="1" rot="16200000">
              <a:off x="151484"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Title 3"/>
          <p:cNvSpPr txBox="1"/>
          <p:nvPr>
            <p:ph type="title"/>
          </p:nvPr>
        </p:nvSpPr>
        <p:spPr>
          <a:xfrm>
            <a:off x="83127" y="301537"/>
            <a:ext cx="8853055" cy="383217"/>
          </a:xfrm>
          <a:prstGeom prst="rect">
            <a:avLst/>
          </a:prstGeom>
        </p:spPr>
        <p:txBody>
          <a:bodyPr/>
          <a:lstStyle/>
          <a:p>
            <a:pPr/>
            <a:r>
              <a:t>Partes de un montacargas</a:t>
            </a:r>
          </a:p>
        </p:txBody>
      </p:sp>
      <p:pic>
        <p:nvPicPr>
          <p:cNvPr id="449"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452" name="TextBox 7"/>
          <p:cNvGrpSpPr/>
          <p:nvPr/>
        </p:nvGrpSpPr>
        <p:grpSpPr>
          <a:xfrm>
            <a:off x="2158406" y="1398861"/>
            <a:ext cx="7931892" cy="491246"/>
            <a:chOff x="0" y="0"/>
            <a:chExt cx="7931891" cy="491245"/>
          </a:xfrm>
        </p:grpSpPr>
        <p:sp>
          <p:nvSpPr>
            <p:cNvPr id="450"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451" name="Respaldo"/>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Respaldo</a:t>
              </a:r>
            </a:p>
          </p:txBody>
        </p:sp>
      </p:grpSp>
      <p:pic>
        <p:nvPicPr>
          <p:cNvPr id="453"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454" name="TextBox 8"/>
          <p:cNvSpPr txBox="1"/>
          <p:nvPr/>
        </p:nvSpPr>
        <p:spPr>
          <a:xfrm>
            <a:off x="2725015" y="2921168"/>
            <a:ext cx="2804374"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El respaldo impide que la carga caiga hacia atrás, fuera de las horquillas. </a:t>
            </a:r>
          </a:p>
        </p:txBody>
      </p:sp>
      <p:pic>
        <p:nvPicPr>
          <p:cNvPr id="455"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456" name="Picture 4" descr="Picture 4"/>
          <p:cNvPicPr>
            <a:picLocks noChangeAspect="1"/>
          </p:cNvPicPr>
          <p:nvPr/>
        </p:nvPicPr>
        <p:blipFill>
          <a:blip r:embed="rId6">
            <a:extLst/>
          </a:blip>
          <a:stretch>
            <a:fillRect/>
          </a:stretch>
        </p:blipFill>
        <p:spPr>
          <a:xfrm>
            <a:off x="6096000" y="3936832"/>
            <a:ext cx="1997149" cy="220465"/>
          </a:xfrm>
          <a:prstGeom prst="rect">
            <a:avLst/>
          </a:prstGeom>
          <a:ln w="12700">
            <a:miter lim="400000"/>
          </a:ln>
        </p:spPr>
      </p:pic>
      <p:sp>
        <p:nvSpPr>
          <p:cNvPr id="457" name="Oval 10"/>
          <p:cNvSpPr/>
          <p:nvPr/>
        </p:nvSpPr>
        <p:spPr>
          <a:xfrm>
            <a:off x="7461408"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458" name="Oval 1"/>
          <p:cNvSpPr/>
          <p:nvPr/>
        </p:nvSpPr>
        <p:spPr>
          <a:xfrm>
            <a:off x="5271101"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459" name="Rectangle 9"/>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460" name="Oval 11"/>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61" name="Oval 12"/>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62" name="Oval 13"/>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63" name="Oval 14"/>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64" name="Oval 15"/>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65" name="Oval 16"/>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66" name="Oval 17"/>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467" name="Oval 18"/>
          <p:cNvSpPr/>
          <p:nvPr/>
        </p:nvSpPr>
        <p:spPr>
          <a:xfrm>
            <a:off x="7320449"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grpSp>
        <p:nvGrpSpPr>
          <p:cNvPr id="470" name="Group 19"/>
          <p:cNvGrpSpPr/>
          <p:nvPr/>
        </p:nvGrpSpPr>
        <p:grpSpPr>
          <a:xfrm>
            <a:off x="1005713" y="2845104"/>
            <a:ext cx="1114543" cy="1167791"/>
            <a:chOff x="0" y="0"/>
            <a:chExt cx="1114541" cy="1167790"/>
          </a:xfrm>
        </p:grpSpPr>
        <p:sp>
          <p:nvSpPr>
            <p:cNvPr id="468" name="Rectangle: Top Corners Rounded 20"/>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469" name="Isosceles Triangle 21"/>
            <p:cNvSpPr/>
            <p:nvPr/>
          </p:nvSpPr>
          <p:spPr>
            <a:xfrm flipH="1" rot="16200000">
              <a:off x="15148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Title 1"/>
          <p:cNvSpPr txBox="1"/>
          <p:nvPr>
            <p:ph type="title"/>
          </p:nvPr>
        </p:nvSpPr>
        <p:spPr>
          <a:xfrm>
            <a:off x="83127" y="301537"/>
            <a:ext cx="8853055" cy="383217"/>
          </a:xfrm>
          <a:prstGeom prst="rect">
            <a:avLst/>
          </a:prstGeom>
        </p:spPr>
        <p:txBody>
          <a:bodyPr/>
          <a:lstStyle/>
          <a:p>
            <a:pPr/>
            <a:r>
              <a:t>Montacargas vs. automóvil</a:t>
            </a:r>
          </a:p>
        </p:txBody>
      </p:sp>
      <p:pic>
        <p:nvPicPr>
          <p:cNvPr id="475" name="Picture 4" descr="Picture 4"/>
          <p:cNvPicPr>
            <a:picLocks noChangeAspect="1"/>
          </p:cNvPicPr>
          <p:nvPr/>
        </p:nvPicPr>
        <p:blipFill>
          <a:blip r:embed="rId3">
            <a:extLst/>
          </a:blip>
          <a:stretch>
            <a:fillRect/>
          </a:stretch>
        </p:blipFill>
        <p:spPr>
          <a:xfrm>
            <a:off x="1968473" y="967563"/>
            <a:ext cx="9872226" cy="5401784"/>
          </a:xfrm>
          <a:prstGeom prst="rect">
            <a:avLst/>
          </a:prstGeom>
          <a:ln w="12700">
            <a:miter lim="400000"/>
          </a:ln>
        </p:spPr>
      </p:pic>
      <p:pic>
        <p:nvPicPr>
          <p:cNvPr id="476" name="Picture 6" descr="Picture 6"/>
          <p:cNvPicPr>
            <a:picLocks noChangeAspect="1"/>
          </p:cNvPicPr>
          <p:nvPr/>
        </p:nvPicPr>
        <p:blipFill>
          <a:blip r:embed="rId4">
            <a:extLst/>
          </a:blip>
          <a:stretch>
            <a:fillRect/>
          </a:stretch>
        </p:blipFill>
        <p:spPr>
          <a:xfrm>
            <a:off x="3664689" y="1499190"/>
            <a:ext cx="4249692" cy="4051005"/>
          </a:xfrm>
          <a:prstGeom prst="rect">
            <a:avLst/>
          </a:prstGeom>
          <a:ln w="12700">
            <a:miter lim="400000"/>
          </a:ln>
        </p:spPr>
      </p:pic>
      <p:sp>
        <p:nvSpPr>
          <p:cNvPr id="477" name="Rectangle 9"/>
          <p:cNvSpPr/>
          <p:nvPr/>
        </p:nvSpPr>
        <p:spPr>
          <a:xfrm>
            <a:off x="7914379" y="1499191"/>
            <a:ext cx="3547519" cy="4051004"/>
          </a:xfrm>
          <a:prstGeom prst="rect">
            <a:avLst/>
          </a:prstGeom>
          <a:solidFill>
            <a:srgbClr val="0086B3">
              <a:alpha val="64999"/>
            </a:srgbClr>
          </a:solidFill>
          <a:ln w="12700">
            <a:miter lim="400000"/>
          </a:ln>
        </p:spPr>
        <p:txBody>
          <a:bodyPr lIns="45719" rIns="45719" anchor="ctr"/>
          <a:lstStyle/>
          <a:p>
            <a:pPr algn="ctr">
              <a:defRPr sz="1000">
                <a:solidFill>
                  <a:srgbClr val="FFFFFF"/>
                </a:solidFill>
              </a:defRPr>
            </a:pPr>
          </a:p>
        </p:txBody>
      </p:sp>
      <p:sp>
        <p:nvSpPr>
          <p:cNvPr id="478" name="TextBox 10"/>
          <p:cNvSpPr txBox="1"/>
          <p:nvPr/>
        </p:nvSpPr>
        <p:spPr>
          <a:xfrm>
            <a:off x="8500482" y="2613392"/>
            <a:ext cx="2375314" cy="15593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Los montacargas se comportan diferentemente a los carros en diversas maneras importantes. </a:t>
            </a:r>
          </a:p>
        </p:txBody>
      </p:sp>
      <p:pic>
        <p:nvPicPr>
          <p:cNvPr id="479" name="Picture 12" descr="Picture 12"/>
          <p:cNvPicPr>
            <a:picLocks noChangeAspect="1"/>
          </p:cNvPicPr>
          <p:nvPr/>
        </p:nvPicPr>
        <p:blipFill>
          <a:blip r:embed="rId5">
            <a:extLst/>
          </a:blip>
          <a:stretch>
            <a:fillRect/>
          </a:stretch>
        </p:blipFill>
        <p:spPr>
          <a:xfrm>
            <a:off x="1572142" y="1499192"/>
            <a:ext cx="2092547" cy="4051004"/>
          </a:xfrm>
          <a:prstGeom prst="rect">
            <a:avLst/>
          </a:prstGeom>
          <a:ln w="12700">
            <a:miter lim="400000"/>
          </a:ln>
        </p:spPr>
      </p:pic>
      <p:pic>
        <p:nvPicPr>
          <p:cNvPr id="480" name="Picture 14" descr="Picture 14"/>
          <p:cNvPicPr>
            <a:picLocks noChangeAspect="1"/>
          </p:cNvPicPr>
          <p:nvPr/>
        </p:nvPicPr>
        <p:blipFill>
          <a:blip r:embed="rId6">
            <a:extLst/>
          </a:blip>
          <a:stretch>
            <a:fillRect/>
          </a:stretch>
        </p:blipFill>
        <p:spPr>
          <a:xfrm>
            <a:off x="638826" y="1698610"/>
            <a:ext cx="2886033" cy="352474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Title 1"/>
          <p:cNvSpPr txBox="1"/>
          <p:nvPr>
            <p:ph type="title"/>
          </p:nvPr>
        </p:nvSpPr>
        <p:spPr>
          <a:xfrm>
            <a:off x="83127" y="301537"/>
            <a:ext cx="8853055" cy="383217"/>
          </a:xfrm>
          <a:prstGeom prst="rect">
            <a:avLst/>
          </a:prstGeom>
        </p:spPr>
        <p:txBody>
          <a:bodyPr/>
          <a:lstStyle/>
          <a:p>
            <a:pPr/>
            <a:r>
              <a:t>Montacargas vs. automóvil</a:t>
            </a:r>
          </a:p>
        </p:txBody>
      </p:sp>
      <p:pic>
        <p:nvPicPr>
          <p:cNvPr id="485" name="Picture 4" descr="Picture 4"/>
          <p:cNvPicPr>
            <a:picLocks noChangeAspect="1"/>
          </p:cNvPicPr>
          <p:nvPr/>
        </p:nvPicPr>
        <p:blipFill>
          <a:blip r:embed="rId3">
            <a:extLst/>
          </a:blip>
          <a:stretch>
            <a:fillRect/>
          </a:stretch>
        </p:blipFill>
        <p:spPr>
          <a:xfrm>
            <a:off x="1968473" y="967563"/>
            <a:ext cx="9872226" cy="5401784"/>
          </a:xfrm>
          <a:prstGeom prst="rect">
            <a:avLst/>
          </a:prstGeom>
          <a:ln w="12700">
            <a:miter lim="400000"/>
          </a:ln>
        </p:spPr>
      </p:pic>
      <p:pic>
        <p:nvPicPr>
          <p:cNvPr id="486" name="Picture 6" descr="Picture 6"/>
          <p:cNvPicPr>
            <a:picLocks noChangeAspect="1"/>
          </p:cNvPicPr>
          <p:nvPr/>
        </p:nvPicPr>
        <p:blipFill>
          <a:blip r:embed="rId4">
            <a:extLst/>
          </a:blip>
          <a:stretch>
            <a:fillRect/>
          </a:stretch>
        </p:blipFill>
        <p:spPr>
          <a:xfrm>
            <a:off x="3470304" y="1499192"/>
            <a:ext cx="4638462" cy="4051004"/>
          </a:xfrm>
          <a:prstGeom prst="rect">
            <a:avLst/>
          </a:prstGeom>
          <a:ln w="12700">
            <a:miter lim="400000"/>
          </a:ln>
        </p:spPr>
      </p:pic>
      <p:sp>
        <p:nvSpPr>
          <p:cNvPr id="487" name="Rectangle 9"/>
          <p:cNvSpPr/>
          <p:nvPr/>
        </p:nvSpPr>
        <p:spPr>
          <a:xfrm>
            <a:off x="8108766" y="1499191"/>
            <a:ext cx="3353133" cy="4051004"/>
          </a:xfrm>
          <a:prstGeom prst="rect">
            <a:avLst/>
          </a:prstGeom>
          <a:solidFill>
            <a:srgbClr val="0086B3">
              <a:alpha val="64999"/>
            </a:srgbClr>
          </a:solidFill>
          <a:ln w="12700">
            <a:miter lim="400000"/>
          </a:ln>
        </p:spPr>
        <p:txBody>
          <a:bodyPr lIns="45719" rIns="45719" anchor="ctr"/>
          <a:lstStyle/>
          <a:p>
            <a:pPr algn="ctr">
              <a:defRPr sz="1000">
                <a:solidFill>
                  <a:srgbClr val="FFFFFF"/>
                </a:solidFill>
              </a:defRPr>
            </a:pPr>
          </a:p>
        </p:txBody>
      </p:sp>
      <p:sp>
        <p:nvSpPr>
          <p:cNvPr id="488" name="TextBox 10"/>
          <p:cNvSpPr txBox="1"/>
          <p:nvPr/>
        </p:nvSpPr>
        <p:spPr>
          <a:xfrm>
            <a:off x="8460042" y="2613392"/>
            <a:ext cx="2650580" cy="15593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A diferencia de un coche, la parte trasera de un montacargas oscila en la dirección opuesta del giro. </a:t>
            </a:r>
          </a:p>
        </p:txBody>
      </p:sp>
      <p:pic>
        <p:nvPicPr>
          <p:cNvPr id="489" name="Picture 12" descr="Picture 12"/>
          <p:cNvPicPr>
            <a:picLocks noChangeAspect="1"/>
          </p:cNvPicPr>
          <p:nvPr/>
        </p:nvPicPr>
        <p:blipFill>
          <a:blip r:embed="rId5">
            <a:extLst/>
          </a:blip>
          <a:stretch>
            <a:fillRect/>
          </a:stretch>
        </p:blipFill>
        <p:spPr>
          <a:xfrm>
            <a:off x="1572142" y="1499192"/>
            <a:ext cx="2092547" cy="4051004"/>
          </a:xfrm>
          <a:prstGeom prst="rect">
            <a:avLst/>
          </a:prstGeom>
          <a:ln w="12700">
            <a:miter lim="400000"/>
          </a:ln>
        </p:spPr>
      </p:pic>
      <p:pic>
        <p:nvPicPr>
          <p:cNvPr id="490" name="Picture 14" descr="Picture 14"/>
          <p:cNvPicPr>
            <a:picLocks noChangeAspect="1"/>
          </p:cNvPicPr>
          <p:nvPr/>
        </p:nvPicPr>
        <p:blipFill>
          <a:blip r:embed="rId6">
            <a:extLst/>
          </a:blip>
          <a:stretch>
            <a:fillRect/>
          </a:stretch>
        </p:blipFill>
        <p:spPr>
          <a:xfrm>
            <a:off x="638826" y="1698610"/>
            <a:ext cx="2886033" cy="3524744"/>
          </a:xfrm>
          <a:prstGeom prst="rect">
            <a:avLst/>
          </a:prstGeom>
          <a:ln w="12700">
            <a:miter lim="400000"/>
          </a:ln>
        </p:spPr>
      </p:pic>
      <p:sp>
        <p:nvSpPr>
          <p:cNvPr id="491" name="Rectangle 2"/>
          <p:cNvSpPr/>
          <p:nvPr/>
        </p:nvSpPr>
        <p:spPr>
          <a:xfrm>
            <a:off x="638826" y="1723662"/>
            <a:ext cx="2886033" cy="756492"/>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492" name="TextBox 8"/>
          <p:cNvSpPr txBox="1"/>
          <p:nvPr/>
        </p:nvSpPr>
        <p:spPr>
          <a:xfrm>
            <a:off x="3900217" y="1033322"/>
            <a:ext cx="6008736"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Dirección de giro</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Title 1"/>
          <p:cNvSpPr txBox="1"/>
          <p:nvPr>
            <p:ph type="title"/>
          </p:nvPr>
        </p:nvSpPr>
        <p:spPr>
          <a:xfrm>
            <a:off x="83127" y="301537"/>
            <a:ext cx="8853055" cy="383217"/>
          </a:xfrm>
          <a:prstGeom prst="rect">
            <a:avLst/>
          </a:prstGeom>
        </p:spPr>
        <p:txBody>
          <a:bodyPr/>
          <a:lstStyle/>
          <a:p>
            <a:pPr/>
            <a:r>
              <a:t>Montacargas vs. automóvil</a:t>
            </a:r>
          </a:p>
        </p:txBody>
      </p:sp>
      <p:pic>
        <p:nvPicPr>
          <p:cNvPr id="497" name="Picture 4" descr="Picture 4"/>
          <p:cNvPicPr>
            <a:picLocks noChangeAspect="1"/>
          </p:cNvPicPr>
          <p:nvPr/>
        </p:nvPicPr>
        <p:blipFill>
          <a:blip r:embed="rId3">
            <a:extLst/>
          </a:blip>
          <a:stretch>
            <a:fillRect/>
          </a:stretch>
        </p:blipFill>
        <p:spPr>
          <a:xfrm>
            <a:off x="1968473" y="967563"/>
            <a:ext cx="9872226" cy="5401784"/>
          </a:xfrm>
          <a:prstGeom prst="rect">
            <a:avLst/>
          </a:prstGeom>
          <a:ln w="12700">
            <a:miter lim="400000"/>
          </a:ln>
        </p:spPr>
      </p:pic>
      <p:pic>
        <p:nvPicPr>
          <p:cNvPr id="498" name="Picture 6" descr="Picture 6"/>
          <p:cNvPicPr>
            <a:picLocks noChangeAspect="1"/>
          </p:cNvPicPr>
          <p:nvPr/>
        </p:nvPicPr>
        <p:blipFill>
          <a:blip r:embed="rId4">
            <a:extLst/>
          </a:blip>
          <a:stretch>
            <a:fillRect/>
          </a:stretch>
        </p:blipFill>
        <p:spPr>
          <a:xfrm>
            <a:off x="3470304" y="1504522"/>
            <a:ext cx="4638462" cy="4040343"/>
          </a:xfrm>
          <a:prstGeom prst="rect">
            <a:avLst/>
          </a:prstGeom>
          <a:ln w="12700">
            <a:miter lim="400000"/>
          </a:ln>
        </p:spPr>
      </p:pic>
      <p:sp>
        <p:nvSpPr>
          <p:cNvPr id="499" name="Rectangle 9"/>
          <p:cNvSpPr/>
          <p:nvPr/>
        </p:nvSpPr>
        <p:spPr>
          <a:xfrm>
            <a:off x="8108766" y="1499191"/>
            <a:ext cx="3353133" cy="4051004"/>
          </a:xfrm>
          <a:prstGeom prst="rect">
            <a:avLst/>
          </a:prstGeom>
          <a:solidFill>
            <a:srgbClr val="0086B3">
              <a:alpha val="64999"/>
            </a:srgbClr>
          </a:solidFill>
          <a:ln w="12700">
            <a:miter lim="400000"/>
          </a:ln>
        </p:spPr>
        <p:txBody>
          <a:bodyPr lIns="45719" rIns="45719" anchor="ctr"/>
          <a:lstStyle/>
          <a:p>
            <a:pPr algn="ctr">
              <a:defRPr sz="1000">
                <a:solidFill>
                  <a:srgbClr val="FFFFFF"/>
                </a:solidFill>
              </a:defRPr>
            </a:pPr>
          </a:p>
        </p:txBody>
      </p:sp>
      <p:sp>
        <p:nvSpPr>
          <p:cNvPr id="500" name="TextBox 10"/>
          <p:cNvSpPr txBox="1"/>
          <p:nvPr/>
        </p:nvSpPr>
        <p:spPr>
          <a:xfrm>
            <a:off x="8404456" y="1785754"/>
            <a:ext cx="2761752" cy="3388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Se magnifica el impacto de un montacargas al golpear otros objetos, en comparación con un auto debido a su mayor masa. Un montacargas golpeando un objeto a 5 millas por hora hace el mismo daño que un carro viajando a 30 millas por hora.</a:t>
            </a:r>
          </a:p>
        </p:txBody>
      </p:sp>
      <p:pic>
        <p:nvPicPr>
          <p:cNvPr id="501" name="Picture 12" descr="Picture 12"/>
          <p:cNvPicPr>
            <a:picLocks noChangeAspect="1"/>
          </p:cNvPicPr>
          <p:nvPr/>
        </p:nvPicPr>
        <p:blipFill>
          <a:blip r:embed="rId5">
            <a:extLst/>
          </a:blip>
          <a:stretch>
            <a:fillRect/>
          </a:stretch>
        </p:blipFill>
        <p:spPr>
          <a:xfrm>
            <a:off x="1572142" y="1499192"/>
            <a:ext cx="2092547" cy="4051004"/>
          </a:xfrm>
          <a:prstGeom prst="rect">
            <a:avLst/>
          </a:prstGeom>
          <a:ln w="12700">
            <a:miter lim="400000"/>
          </a:ln>
        </p:spPr>
      </p:pic>
      <p:pic>
        <p:nvPicPr>
          <p:cNvPr id="502" name="Picture 14" descr="Picture 14"/>
          <p:cNvPicPr>
            <a:picLocks noChangeAspect="1"/>
          </p:cNvPicPr>
          <p:nvPr/>
        </p:nvPicPr>
        <p:blipFill>
          <a:blip r:embed="rId6">
            <a:extLst/>
          </a:blip>
          <a:stretch>
            <a:fillRect/>
          </a:stretch>
        </p:blipFill>
        <p:spPr>
          <a:xfrm>
            <a:off x="638826" y="1698610"/>
            <a:ext cx="2886033" cy="3524744"/>
          </a:xfrm>
          <a:prstGeom prst="rect">
            <a:avLst/>
          </a:prstGeom>
          <a:ln w="12700">
            <a:miter lim="400000"/>
          </a:ln>
        </p:spPr>
      </p:pic>
      <p:sp>
        <p:nvSpPr>
          <p:cNvPr id="503" name="Rectangle 2"/>
          <p:cNvSpPr/>
          <p:nvPr/>
        </p:nvSpPr>
        <p:spPr>
          <a:xfrm>
            <a:off x="629343" y="2634931"/>
            <a:ext cx="2886033" cy="756492"/>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504" name="TextBox 8"/>
          <p:cNvSpPr txBox="1"/>
          <p:nvPr/>
        </p:nvSpPr>
        <p:spPr>
          <a:xfrm>
            <a:off x="3900217" y="1033322"/>
            <a:ext cx="6008736"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Impacto de choque</a:t>
            </a:r>
          </a:p>
        </p:txBody>
      </p:sp>
      <p:sp>
        <p:nvSpPr>
          <p:cNvPr id="505" name="Rectangle 3"/>
          <p:cNvSpPr/>
          <p:nvPr/>
        </p:nvSpPr>
        <p:spPr>
          <a:xfrm>
            <a:off x="638826" y="1698610"/>
            <a:ext cx="2886033" cy="81599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Title 1"/>
          <p:cNvSpPr txBox="1"/>
          <p:nvPr>
            <p:ph type="title"/>
          </p:nvPr>
        </p:nvSpPr>
        <p:spPr>
          <a:xfrm>
            <a:off x="83127" y="301537"/>
            <a:ext cx="8853055" cy="383217"/>
          </a:xfrm>
          <a:prstGeom prst="rect">
            <a:avLst/>
          </a:prstGeom>
        </p:spPr>
        <p:txBody>
          <a:bodyPr/>
          <a:lstStyle/>
          <a:p>
            <a:pPr/>
            <a:r>
              <a:t>Montacargas vs. automóvil</a:t>
            </a:r>
          </a:p>
        </p:txBody>
      </p:sp>
      <p:pic>
        <p:nvPicPr>
          <p:cNvPr id="510" name="Picture 4" descr="Picture 4"/>
          <p:cNvPicPr>
            <a:picLocks noChangeAspect="1"/>
          </p:cNvPicPr>
          <p:nvPr/>
        </p:nvPicPr>
        <p:blipFill>
          <a:blip r:embed="rId3">
            <a:extLst/>
          </a:blip>
          <a:stretch>
            <a:fillRect/>
          </a:stretch>
        </p:blipFill>
        <p:spPr>
          <a:xfrm>
            <a:off x="1968473" y="967563"/>
            <a:ext cx="9872226" cy="5401784"/>
          </a:xfrm>
          <a:prstGeom prst="rect">
            <a:avLst/>
          </a:prstGeom>
          <a:ln w="12700">
            <a:miter lim="400000"/>
          </a:ln>
        </p:spPr>
      </p:pic>
      <p:pic>
        <p:nvPicPr>
          <p:cNvPr id="511" name="Picture 6" descr="Picture 6"/>
          <p:cNvPicPr>
            <a:picLocks noChangeAspect="1"/>
          </p:cNvPicPr>
          <p:nvPr/>
        </p:nvPicPr>
        <p:blipFill>
          <a:blip r:embed="rId4">
            <a:extLst/>
          </a:blip>
          <a:stretch>
            <a:fillRect/>
          </a:stretch>
        </p:blipFill>
        <p:spPr>
          <a:xfrm>
            <a:off x="3470304" y="1504522"/>
            <a:ext cx="4638461" cy="4040343"/>
          </a:xfrm>
          <a:prstGeom prst="rect">
            <a:avLst/>
          </a:prstGeom>
          <a:ln w="12700">
            <a:miter lim="400000"/>
          </a:ln>
        </p:spPr>
      </p:pic>
      <p:sp>
        <p:nvSpPr>
          <p:cNvPr id="512" name="Rectangle 9"/>
          <p:cNvSpPr/>
          <p:nvPr/>
        </p:nvSpPr>
        <p:spPr>
          <a:xfrm>
            <a:off x="8108766" y="1499191"/>
            <a:ext cx="3353133" cy="4051004"/>
          </a:xfrm>
          <a:prstGeom prst="rect">
            <a:avLst/>
          </a:prstGeom>
          <a:solidFill>
            <a:srgbClr val="0086B3">
              <a:alpha val="64999"/>
            </a:srgbClr>
          </a:solidFill>
          <a:ln w="12700">
            <a:miter lim="400000"/>
          </a:ln>
        </p:spPr>
        <p:txBody>
          <a:bodyPr lIns="45719" rIns="45719" anchor="ctr"/>
          <a:lstStyle/>
          <a:p>
            <a:pPr algn="ctr">
              <a:defRPr sz="1000">
                <a:solidFill>
                  <a:srgbClr val="FFFFFF"/>
                </a:solidFill>
              </a:defRPr>
            </a:pPr>
          </a:p>
        </p:txBody>
      </p:sp>
      <p:sp>
        <p:nvSpPr>
          <p:cNvPr id="513" name="TextBox 10"/>
          <p:cNvSpPr txBox="1"/>
          <p:nvPr/>
        </p:nvSpPr>
        <p:spPr>
          <a:xfrm>
            <a:off x="8404456" y="1997838"/>
            <a:ext cx="2761752" cy="27785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Los montacargas a menudo van hacia atrás, especialmente cuando descargan una carga o llevan una carga que obstruye la vista hacia adelante, a diferencia de un auto, donde la marcha atrás es rara.</a:t>
            </a:r>
          </a:p>
        </p:txBody>
      </p:sp>
      <p:pic>
        <p:nvPicPr>
          <p:cNvPr id="514" name="Picture 12" descr="Picture 12"/>
          <p:cNvPicPr>
            <a:picLocks noChangeAspect="1"/>
          </p:cNvPicPr>
          <p:nvPr/>
        </p:nvPicPr>
        <p:blipFill>
          <a:blip r:embed="rId5">
            <a:extLst/>
          </a:blip>
          <a:stretch>
            <a:fillRect/>
          </a:stretch>
        </p:blipFill>
        <p:spPr>
          <a:xfrm>
            <a:off x="1572142" y="1499192"/>
            <a:ext cx="2092547" cy="4051004"/>
          </a:xfrm>
          <a:prstGeom prst="rect">
            <a:avLst/>
          </a:prstGeom>
          <a:ln w="12700">
            <a:miter lim="400000"/>
          </a:ln>
        </p:spPr>
      </p:pic>
      <p:pic>
        <p:nvPicPr>
          <p:cNvPr id="515" name="Picture 14" descr="Picture 14"/>
          <p:cNvPicPr>
            <a:picLocks noChangeAspect="1"/>
          </p:cNvPicPr>
          <p:nvPr/>
        </p:nvPicPr>
        <p:blipFill>
          <a:blip r:embed="rId6">
            <a:extLst/>
          </a:blip>
          <a:stretch>
            <a:fillRect/>
          </a:stretch>
        </p:blipFill>
        <p:spPr>
          <a:xfrm>
            <a:off x="638826" y="1698610"/>
            <a:ext cx="2886033" cy="3524744"/>
          </a:xfrm>
          <a:prstGeom prst="rect">
            <a:avLst/>
          </a:prstGeom>
          <a:ln w="12700">
            <a:miter lim="400000"/>
          </a:ln>
        </p:spPr>
      </p:pic>
      <p:sp>
        <p:nvSpPr>
          <p:cNvPr id="516" name="Rectangle 2"/>
          <p:cNvSpPr/>
          <p:nvPr/>
        </p:nvSpPr>
        <p:spPr>
          <a:xfrm>
            <a:off x="629343" y="3524277"/>
            <a:ext cx="2886033" cy="756492"/>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517" name="TextBox 8"/>
          <p:cNvSpPr txBox="1"/>
          <p:nvPr/>
        </p:nvSpPr>
        <p:spPr>
          <a:xfrm>
            <a:off x="3900217" y="1033322"/>
            <a:ext cx="6008736"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Marcha atrás</a:t>
            </a:r>
          </a:p>
        </p:txBody>
      </p:sp>
      <p:sp>
        <p:nvSpPr>
          <p:cNvPr id="518" name="Rectangle 3"/>
          <p:cNvSpPr/>
          <p:nvPr/>
        </p:nvSpPr>
        <p:spPr>
          <a:xfrm>
            <a:off x="638826" y="1698610"/>
            <a:ext cx="2886033" cy="81599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519" name="Rectangle 5"/>
          <p:cNvSpPr/>
          <p:nvPr/>
        </p:nvSpPr>
        <p:spPr>
          <a:xfrm>
            <a:off x="648309" y="2597322"/>
            <a:ext cx="2886032" cy="81599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Title 1"/>
          <p:cNvSpPr txBox="1"/>
          <p:nvPr>
            <p:ph type="title"/>
          </p:nvPr>
        </p:nvSpPr>
        <p:spPr>
          <a:xfrm>
            <a:off x="83127" y="301537"/>
            <a:ext cx="8853055" cy="383217"/>
          </a:xfrm>
          <a:prstGeom prst="rect">
            <a:avLst/>
          </a:prstGeom>
        </p:spPr>
        <p:txBody>
          <a:bodyPr/>
          <a:lstStyle/>
          <a:p>
            <a:pPr/>
            <a:r>
              <a:t>Montacargas vs. automóvil</a:t>
            </a:r>
          </a:p>
        </p:txBody>
      </p:sp>
      <p:pic>
        <p:nvPicPr>
          <p:cNvPr id="524" name="Picture 4" descr="Picture 4"/>
          <p:cNvPicPr>
            <a:picLocks noChangeAspect="1"/>
          </p:cNvPicPr>
          <p:nvPr/>
        </p:nvPicPr>
        <p:blipFill>
          <a:blip r:embed="rId3">
            <a:extLst/>
          </a:blip>
          <a:stretch>
            <a:fillRect/>
          </a:stretch>
        </p:blipFill>
        <p:spPr>
          <a:xfrm>
            <a:off x="1968473" y="967563"/>
            <a:ext cx="9872226" cy="5401784"/>
          </a:xfrm>
          <a:prstGeom prst="rect">
            <a:avLst/>
          </a:prstGeom>
          <a:ln w="12700">
            <a:miter lim="400000"/>
          </a:ln>
        </p:spPr>
      </p:pic>
      <p:pic>
        <p:nvPicPr>
          <p:cNvPr id="525" name="Picture 6" descr="Picture 6"/>
          <p:cNvPicPr>
            <a:picLocks noChangeAspect="1"/>
          </p:cNvPicPr>
          <p:nvPr/>
        </p:nvPicPr>
        <p:blipFill>
          <a:blip r:embed="rId4">
            <a:extLst/>
          </a:blip>
          <a:stretch>
            <a:fillRect/>
          </a:stretch>
        </p:blipFill>
        <p:spPr>
          <a:xfrm>
            <a:off x="3470304" y="1504522"/>
            <a:ext cx="4638461" cy="4040343"/>
          </a:xfrm>
          <a:prstGeom prst="rect">
            <a:avLst/>
          </a:prstGeom>
          <a:ln w="12700">
            <a:miter lim="400000"/>
          </a:ln>
        </p:spPr>
      </p:pic>
      <p:sp>
        <p:nvSpPr>
          <p:cNvPr id="526" name="Rectangle 9"/>
          <p:cNvSpPr/>
          <p:nvPr/>
        </p:nvSpPr>
        <p:spPr>
          <a:xfrm>
            <a:off x="8108766" y="1499191"/>
            <a:ext cx="3353133" cy="4051004"/>
          </a:xfrm>
          <a:prstGeom prst="rect">
            <a:avLst/>
          </a:prstGeom>
          <a:solidFill>
            <a:srgbClr val="0086B3">
              <a:alpha val="64999"/>
            </a:srgbClr>
          </a:solidFill>
          <a:ln w="12700">
            <a:miter lim="400000"/>
          </a:ln>
        </p:spPr>
        <p:txBody>
          <a:bodyPr lIns="45719" rIns="45719" anchor="ctr"/>
          <a:lstStyle/>
          <a:p>
            <a:pPr algn="ctr">
              <a:defRPr sz="1000">
                <a:solidFill>
                  <a:srgbClr val="FFFFFF"/>
                </a:solidFill>
              </a:defRPr>
            </a:pPr>
          </a:p>
        </p:txBody>
      </p:sp>
      <p:sp>
        <p:nvSpPr>
          <p:cNvPr id="527" name="TextBox 10"/>
          <p:cNvSpPr txBox="1"/>
          <p:nvPr/>
        </p:nvSpPr>
        <p:spPr>
          <a:xfrm>
            <a:off x="8404456" y="2305615"/>
            <a:ext cx="2761752" cy="2168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Los montacargas se operan con una mano en el volante y la otra mano en los controles, mientras que un carro se conduce generalmente con ambas manos.</a:t>
            </a:r>
          </a:p>
        </p:txBody>
      </p:sp>
      <p:pic>
        <p:nvPicPr>
          <p:cNvPr id="528" name="Picture 12" descr="Picture 12"/>
          <p:cNvPicPr>
            <a:picLocks noChangeAspect="1"/>
          </p:cNvPicPr>
          <p:nvPr/>
        </p:nvPicPr>
        <p:blipFill>
          <a:blip r:embed="rId5">
            <a:extLst/>
          </a:blip>
          <a:stretch>
            <a:fillRect/>
          </a:stretch>
        </p:blipFill>
        <p:spPr>
          <a:xfrm>
            <a:off x="1572142" y="1499192"/>
            <a:ext cx="2092547" cy="4051004"/>
          </a:xfrm>
          <a:prstGeom prst="rect">
            <a:avLst/>
          </a:prstGeom>
          <a:ln w="12700">
            <a:miter lim="400000"/>
          </a:ln>
        </p:spPr>
      </p:pic>
      <p:pic>
        <p:nvPicPr>
          <p:cNvPr id="529" name="Picture 14" descr="Picture 14"/>
          <p:cNvPicPr>
            <a:picLocks noChangeAspect="1"/>
          </p:cNvPicPr>
          <p:nvPr/>
        </p:nvPicPr>
        <p:blipFill>
          <a:blip r:embed="rId6">
            <a:extLst/>
          </a:blip>
          <a:stretch>
            <a:fillRect/>
          </a:stretch>
        </p:blipFill>
        <p:spPr>
          <a:xfrm>
            <a:off x="638826" y="1698610"/>
            <a:ext cx="2886033" cy="3524744"/>
          </a:xfrm>
          <a:prstGeom prst="rect">
            <a:avLst/>
          </a:prstGeom>
          <a:ln w="12700">
            <a:miter lim="400000"/>
          </a:ln>
        </p:spPr>
      </p:pic>
      <p:sp>
        <p:nvSpPr>
          <p:cNvPr id="530" name="Rectangle 2"/>
          <p:cNvSpPr/>
          <p:nvPr/>
        </p:nvSpPr>
        <p:spPr>
          <a:xfrm>
            <a:off x="629343" y="4426148"/>
            <a:ext cx="2886033" cy="756492"/>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531" name="TextBox 8"/>
          <p:cNvSpPr txBox="1"/>
          <p:nvPr/>
        </p:nvSpPr>
        <p:spPr>
          <a:xfrm>
            <a:off x="3900217" y="1033322"/>
            <a:ext cx="6008736"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Manejo de una sola mano</a:t>
            </a:r>
          </a:p>
        </p:txBody>
      </p:sp>
      <p:sp>
        <p:nvSpPr>
          <p:cNvPr id="532" name="Rectangle 3"/>
          <p:cNvSpPr/>
          <p:nvPr/>
        </p:nvSpPr>
        <p:spPr>
          <a:xfrm>
            <a:off x="638826" y="1698610"/>
            <a:ext cx="2886033" cy="81599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533" name="Rectangle 5"/>
          <p:cNvSpPr/>
          <p:nvPr/>
        </p:nvSpPr>
        <p:spPr>
          <a:xfrm>
            <a:off x="648309" y="2597322"/>
            <a:ext cx="2886032" cy="81599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534" name="Rectangle 7"/>
          <p:cNvSpPr/>
          <p:nvPr/>
        </p:nvSpPr>
        <p:spPr>
          <a:xfrm>
            <a:off x="616375" y="3510450"/>
            <a:ext cx="2886032" cy="81599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Title 1"/>
          <p:cNvSpPr txBox="1"/>
          <p:nvPr>
            <p:ph type="title"/>
          </p:nvPr>
        </p:nvSpPr>
        <p:spPr>
          <a:xfrm>
            <a:off x="83127" y="301537"/>
            <a:ext cx="8853055" cy="383217"/>
          </a:xfrm>
          <a:prstGeom prst="rect">
            <a:avLst/>
          </a:prstGeom>
        </p:spPr>
        <p:txBody>
          <a:bodyPr/>
          <a:lstStyle/>
          <a:p>
            <a:pPr/>
            <a:r>
              <a:t>Placa de identificación</a:t>
            </a:r>
          </a:p>
        </p:txBody>
      </p:sp>
      <p:pic>
        <p:nvPicPr>
          <p:cNvPr id="539" name="Picture 4" descr="Picture 4"/>
          <p:cNvPicPr>
            <a:picLocks noChangeAspect="1"/>
          </p:cNvPicPr>
          <p:nvPr/>
        </p:nvPicPr>
        <p:blipFill>
          <a:blip r:embed="rId3">
            <a:extLst/>
          </a:blip>
          <a:stretch>
            <a:fillRect/>
          </a:stretch>
        </p:blipFill>
        <p:spPr>
          <a:xfrm>
            <a:off x="3169085" y="722332"/>
            <a:ext cx="9022916" cy="5956634"/>
          </a:xfrm>
          <a:prstGeom prst="rect">
            <a:avLst/>
          </a:prstGeom>
          <a:ln w="12700">
            <a:miter lim="400000"/>
          </a:ln>
        </p:spPr>
      </p:pic>
      <p:pic>
        <p:nvPicPr>
          <p:cNvPr id="540" name="Picture 6" descr="Picture 6"/>
          <p:cNvPicPr>
            <a:picLocks noChangeAspect="1"/>
          </p:cNvPicPr>
          <p:nvPr/>
        </p:nvPicPr>
        <p:blipFill>
          <a:blip r:embed="rId4">
            <a:extLst/>
          </a:blip>
          <a:stretch>
            <a:fillRect/>
          </a:stretch>
        </p:blipFill>
        <p:spPr>
          <a:xfrm>
            <a:off x="20529" y="722332"/>
            <a:ext cx="9041991" cy="5956634"/>
          </a:xfrm>
          <a:prstGeom prst="rect">
            <a:avLst/>
          </a:prstGeom>
          <a:ln w="12700">
            <a:miter lim="400000"/>
          </a:ln>
        </p:spPr>
      </p:pic>
      <p:grpSp>
        <p:nvGrpSpPr>
          <p:cNvPr id="543" name="TextBox 9"/>
          <p:cNvGrpSpPr/>
          <p:nvPr/>
        </p:nvGrpSpPr>
        <p:grpSpPr>
          <a:xfrm>
            <a:off x="0" y="1352811"/>
            <a:ext cx="4672208" cy="713985"/>
            <a:chOff x="0" y="0"/>
            <a:chExt cx="4672207" cy="713983"/>
          </a:xfrm>
        </p:grpSpPr>
        <p:sp>
          <p:nvSpPr>
            <p:cNvPr id="541" name="Rectangle"/>
            <p:cNvSpPr/>
            <p:nvPr/>
          </p:nvSpPr>
          <p:spPr>
            <a:xfrm>
              <a:off x="0" y="0"/>
              <a:ext cx="4672208"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542" name="Tipo y combustible"/>
            <p:cNvSpPr txBox="1"/>
            <p:nvPr/>
          </p:nvSpPr>
          <p:spPr>
            <a:xfrm>
              <a:off x="45720" y="201746"/>
              <a:ext cx="4580768"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Tipo y combustible</a:t>
              </a:r>
            </a:p>
          </p:txBody>
        </p:sp>
      </p:grpSp>
      <p:grpSp>
        <p:nvGrpSpPr>
          <p:cNvPr id="546" name="TextBox 10"/>
          <p:cNvGrpSpPr/>
          <p:nvPr/>
        </p:nvGrpSpPr>
        <p:grpSpPr>
          <a:xfrm>
            <a:off x="0" y="2145594"/>
            <a:ext cx="4672208" cy="713985"/>
            <a:chOff x="0" y="0"/>
            <a:chExt cx="4672207" cy="713983"/>
          </a:xfrm>
        </p:grpSpPr>
        <p:sp>
          <p:nvSpPr>
            <p:cNvPr id="544" name="Rectangle"/>
            <p:cNvSpPr/>
            <p:nvPr/>
          </p:nvSpPr>
          <p:spPr>
            <a:xfrm>
              <a:off x="0" y="0"/>
              <a:ext cx="4672208"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545" name="Accesorios"/>
            <p:cNvSpPr txBox="1"/>
            <p:nvPr/>
          </p:nvSpPr>
          <p:spPr>
            <a:xfrm>
              <a:off x="45720" y="201746"/>
              <a:ext cx="4580768"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Accesorios</a:t>
              </a:r>
            </a:p>
          </p:txBody>
        </p:sp>
      </p:grpSp>
      <p:grpSp>
        <p:nvGrpSpPr>
          <p:cNvPr id="549" name="TextBox 11"/>
          <p:cNvGrpSpPr/>
          <p:nvPr/>
        </p:nvGrpSpPr>
        <p:grpSpPr>
          <a:xfrm>
            <a:off x="0" y="2938377"/>
            <a:ext cx="4672208" cy="713985"/>
            <a:chOff x="0" y="0"/>
            <a:chExt cx="4672207" cy="713983"/>
          </a:xfrm>
        </p:grpSpPr>
        <p:sp>
          <p:nvSpPr>
            <p:cNvPr id="547" name="Rectangle"/>
            <p:cNvSpPr/>
            <p:nvPr/>
          </p:nvSpPr>
          <p:spPr>
            <a:xfrm>
              <a:off x="0" y="0"/>
              <a:ext cx="4672208"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548" name="Neumáticos"/>
            <p:cNvSpPr txBox="1"/>
            <p:nvPr/>
          </p:nvSpPr>
          <p:spPr>
            <a:xfrm>
              <a:off x="45720" y="201746"/>
              <a:ext cx="4580768"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Neumáticos</a:t>
              </a:r>
            </a:p>
          </p:txBody>
        </p:sp>
      </p:grpSp>
      <p:grpSp>
        <p:nvGrpSpPr>
          <p:cNvPr id="552" name="TextBox 12"/>
          <p:cNvGrpSpPr/>
          <p:nvPr/>
        </p:nvGrpSpPr>
        <p:grpSpPr>
          <a:xfrm>
            <a:off x="0" y="3731159"/>
            <a:ext cx="4672208" cy="713985"/>
            <a:chOff x="0" y="0"/>
            <a:chExt cx="4672207" cy="713983"/>
          </a:xfrm>
        </p:grpSpPr>
        <p:sp>
          <p:nvSpPr>
            <p:cNvPr id="550" name="Rectangle"/>
            <p:cNvSpPr/>
            <p:nvPr/>
          </p:nvSpPr>
          <p:spPr>
            <a:xfrm>
              <a:off x="0" y="0"/>
              <a:ext cx="4672208"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551" name="Peso"/>
            <p:cNvSpPr txBox="1"/>
            <p:nvPr/>
          </p:nvSpPr>
          <p:spPr>
            <a:xfrm>
              <a:off x="45720" y="201746"/>
              <a:ext cx="4580768"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Peso</a:t>
              </a:r>
            </a:p>
          </p:txBody>
        </p:sp>
      </p:grpSp>
      <p:grpSp>
        <p:nvGrpSpPr>
          <p:cNvPr id="555" name="TextBox 13"/>
          <p:cNvGrpSpPr/>
          <p:nvPr/>
        </p:nvGrpSpPr>
        <p:grpSpPr>
          <a:xfrm>
            <a:off x="0" y="4523942"/>
            <a:ext cx="4672208" cy="713985"/>
            <a:chOff x="0" y="0"/>
            <a:chExt cx="4672207" cy="713983"/>
          </a:xfrm>
        </p:grpSpPr>
        <p:sp>
          <p:nvSpPr>
            <p:cNvPr id="553" name="Rectangle"/>
            <p:cNvSpPr/>
            <p:nvPr/>
          </p:nvSpPr>
          <p:spPr>
            <a:xfrm>
              <a:off x="0" y="0"/>
              <a:ext cx="4672208"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554" name="Capacidad"/>
            <p:cNvSpPr txBox="1"/>
            <p:nvPr/>
          </p:nvSpPr>
          <p:spPr>
            <a:xfrm>
              <a:off x="45720" y="201746"/>
              <a:ext cx="4580768"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Capacidad</a:t>
              </a:r>
            </a:p>
          </p:txBody>
        </p:sp>
      </p:grpSp>
      <p:grpSp>
        <p:nvGrpSpPr>
          <p:cNvPr id="558" name="TextBox 14"/>
          <p:cNvGrpSpPr/>
          <p:nvPr/>
        </p:nvGrpSpPr>
        <p:grpSpPr>
          <a:xfrm>
            <a:off x="0" y="5316725"/>
            <a:ext cx="4672208" cy="713985"/>
            <a:chOff x="0" y="0"/>
            <a:chExt cx="4672207" cy="713983"/>
          </a:xfrm>
        </p:grpSpPr>
        <p:sp>
          <p:nvSpPr>
            <p:cNvPr id="556" name="Rectangle"/>
            <p:cNvSpPr/>
            <p:nvPr/>
          </p:nvSpPr>
          <p:spPr>
            <a:xfrm>
              <a:off x="0" y="0"/>
              <a:ext cx="4672208"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557" name="Centro de carga"/>
            <p:cNvSpPr txBox="1"/>
            <p:nvPr/>
          </p:nvSpPr>
          <p:spPr>
            <a:xfrm>
              <a:off x="45720" y="201746"/>
              <a:ext cx="4580768"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Centro de carga</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itle 2"/>
          <p:cNvSpPr txBox="1"/>
          <p:nvPr>
            <p:ph type="title"/>
          </p:nvPr>
        </p:nvSpPr>
        <p:spPr>
          <a:xfrm>
            <a:off x="83127" y="301537"/>
            <a:ext cx="8853055" cy="383217"/>
          </a:xfrm>
          <a:prstGeom prst="rect">
            <a:avLst/>
          </a:prstGeom>
        </p:spPr>
        <p:txBody>
          <a:bodyPr/>
          <a:lstStyle/>
          <a:p>
            <a:pPr/>
            <a:r>
              <a:t>Información sobre este módulo</a:t>
            </a:r>
          </a:p>
        </p:txBody>
      </p:sp>
      <p:pic>
        <p:nvPicPr>
          <p:cNvPr id="198" name="Picture 4" descr="Picture 4"/>
          <p:cNvPicPr>
            <a:picLocks noChangeAspect="1"/>
          </p:cNvPicPr>
          <p:nvPr/>
        </p:nvPicPr>
        <p:blipFill>
          <a:blip r:embed="rId2">
            <a:extLst/>
          </a:blip>
          <a:srcRect l="0" t="0" r="40468" b="0"/>
          <a:stretch>
            <a:fillRect/>
          </a:stretch>
        </p:blipFill>
        <p:spPr>
          <a:xfrm>
            <a:off x="8307889" y="778194"/>
            <a:ext cx="4379051" cy="5285234"/>
          </a:xfrm>
          <a:prstGeom prst="rect">
            <a:avLst/>
          </a:prstGeom>
          <a:ln w="12700">
            <a:miter lim="400000"/>
          </a:ln>
        </p:spPr>
      </p:pic>
      <p:sp>
        <p:nvSpPr>
          <p:cNvPr id="199" name="Text Background"/>
          <p:cNvSpPr/>
          <p:nvPr/>
        </p:nvSpPr>
        <p:spPr>
          <a:xfrm>
            <a:off x="228599" y="1132609"/>
            <a:ext cx="8520547" cy="4946073"/>
          </a:xfrm>
          <a:prstGeom prst="rect">
            <a:avLst/>
          </a:prstGeom>
          <a:solidFill>
            <a:srgbClr val="D3E7B2">
              <a:alpha val="70000"/>
            </a:srgbClr>
          </a:solidFill>
          <a:ln w="12700">
            <a:miter lim="400000"/>
          </a:ln>
        </p:spPr>
        <p:txBody>
          <a:bodyPr lIns="45719" rIns="45719" anchor="ctr"/>
          <a:lstStyle/>
          <a:p>
            <a:pPr algn="ctr">
              <a:defRPr sz="1000">
                <a:solidFill>
                  <a:srgbClr val="FFFFFF"/>
                </a:solidFill>
              </a:defRPr>
            </a:pPr>
          </a:p>
        </p:txBody>
      </p:sp>
      <p:sp>
        <p:nvSpPr>
          <p:cNvPr id="200" name="Text"/>
          <p:cNvSpPr txBox="1"/>
          <p:nvPr/>
        </p:nvSpPr>
        <p:spPr>
          <a:xfrm>
            <a:off x="342217" y="1361208"/>
            <a:ext cx="8246907" cy="29248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109627" defTabSz="913554">
              <a:lnSpc>
                <a:spcPts val="1700"/>
              </a:lnSpc>
              <a:spcBef>
                <a:spcPts val="900"/>
              </a:spcBef>
              <a:defRPr sz="1800"/>
            </a:pPr>
            <a:r>
              <a:t>Operar un montacargas es una gran responsabilidad y, por lo tanto, requiere que usted preste atención a la seguridad en todo momento. Los montacargas son útiles para manipular materiales pesados, pero recuerde que son máquinas potentes que pueden ser muy peligrosas si se operan de forma indebida.</a:t>
            </a:r>
            <a:endParaRPr sz="1300">
              <a:latin typeface="Open Sans"/>
              <a:ea typeface="Open Sans"/>
              <a:cs typeface="Open Sans"/>
              <a:sym typeface="Open Sans"/>
            </a:endParaRPr>
          </a:p>
          <a:p>
            <a:pPr indent="109627" defTabSz="913554">
              <a:lnSpc>
                <a:spcPts val="1700"/>
              </a:lnSpc>
              <a:spcBef>
                <a:spcPts val="900"/>
              </a:spcBef>
              <a:defRPr sz="1800"/>
            </a:pPr>
            <a:r>
              <a:t>Este curso está diseñado para ayudarle a ser un operador de montacargas más capaz y seguro. Si es un operador experimentado, este curso podría recordarle hábitos y prácticas de trabajo seguros que podría haber olvidado. Si es un operador nuevo, este curso describe las prácticas operativas que tiene que seguir para ser un buen operador.</a:t>
            </a:r>
            <a:endParaRPr sz="1300">
              <a:latin typeface="Open Sans"/>
              <a:ea typeface="Open Sans"/>
              <a:cs typeface="Open Sans"/>
              <a:sym typeface="Open Sans"/>
            </a:endParaRPr>
          </a:p>
          <a:p>
            <a:pPr indent="109627" defTabSz="913554">
              <a:lnSpc>
                <a:spcPts val="1700"/>
              </a:lnSpc>
              <a:spcBef>
                <a:spcPts val="900"/>
              </a:spcBef>
              <a:defRPr sz="1800"/>
            </a:pPr>
            <a:r>
              <a:t>El solo hecho de tomar este curso no lo convertirá en un buen conductor de montacargas. Es su decisión poner en práctica lo que aprende de manera que pueda convertirse en un operador seguro y responsable. </a:t>
            </a:r>
          </a:p>
        </p:txBody>
      </p:sp>
      <p:sp>
        <p:nvSpPr>
          <p:cNvPr id="201" name="Button Bar"/>
          <p:cNvSpPr/>
          <p:nvPr/>
        </p:nvSpPr>
        <p:spPr>
          <a:xfrm>
            <a:off x="-114300" y="767881"/>
            <a:ext cx="8988134" cy="45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5" y="0"/>
                </a:lnTo>
                <a:lnTo>
                  <a:pt x="21600" y="0"/>
                </a:lnTo>
                <a:lnTo>
                  <a:pt x="21325" y="21600"/>
                </a:lnTo>
                <a:close/>
              </a:path>
            </a:pathLst>
          </a:custGeom>
          <a:solidFill>
            <a:srgbClr val="595959"/>
          </a:solidFill>
          <a:ln w="12700">
            <a:miter lim="400000"/>
          </a:ln>
        </p:spPr>
        <p:txBody>
          <a:bodyPr lIns="45719" rIns="45719" anchor="ctr"/>
          <a:lstStyle/>
          <a:p>
            <a:pPr algn="ctr">
              <a:defRPr sz="1000">
                <a:solidFill>
                  <a:srgbClr val="FFFFFF"/>
                </a:solidFill>
              </a:defRPr>
            </a:pPr>
          </a:p>
        </p:txBody>
      </p:sp>
      <p:grpSp>
        <p:nvGrpSpPr>
          <p:cNvPr id="204" name="Overview Button"/>
          <p:cNvGrpSpPr/>
          <p:nvPr/>
        </p:nvGrpSpPr>
        <p:grpSpPr>
          <a:xfrm>
            <a:off x="228599" y="767881"/>
            <a:ext cx="1444338" cy="458248"/>
            <a:chOff x="0" y="0"/>
            <a:chExt cx="1444336" cy="458246"/>
          </a:xfrm>
        </p:grpSpPr>
        <p:sp>
          <p:nvSpPr>
            <p:cNvPr id="202" name="Rectangle"/>
            <p:cNvSpPr/>
            <p:nvPr/>
          </p:nvSpPr>
          <p:spPr>
            <a:xfrm>
              <a:off x="-1" y="-1"/>
              <a:ext cx="1444338" cy="458248"/>
            </a:xfrm>
            <a:prstGeom prst="rect">
              <a:avLst/>
            </a:prstGeom>
            <a:gradFill flip="none" rotWithShape="1">
              <a:gsLst>
                <a:gs pos="0">
                  <a:srgbClr val="698129"/>
                </a:gs>
                <a:gs pos="50000">
                  <a:srgbClr val="98BA3B"/>
                </a:gs>
                <a:gs pos="100000">
                  <a:srgbClr val="B5DF47"/>
                </a:gs>
              </a:gsLst>
              <a:lin ang="16200000" scaled="0"/>
            </a:gradFill>
            <a:ln w="12700" cap="flat">
              <a:noFill/>
              <a:miter lim="400000"/>
            </a:ln>
            <a:effectLst/>
          </p:spPr>
          <p:txBody>
            <a:bodyPr wrap="square" lIns="45719" tIns="45719" rIns="45719" bIns="45719" numCol="1" anchor="ctr">
              <a:noAutofit/>
            </a:bodyPr>
            <a:lstStyle/>
            <a:p>
              <a:pPr algn="ctr">
                <a:defRPr b="1" sz="1400">
                  <a:solidFill>
                    <a:srgbClr val="FFFFFF"/>
                  </a:solidFill>
                </a:defRPr>
              </a:pPr>
            </a:p>
          </p:txBody>
        </p:sp>
        <p:sp>
          <p:nvSpPr>
            <p:cNvPr id="203" name="DESCRIPCIÓN"/>
            <p:cNvSpPr txBox="1"/>
            <p:nvPr/>
          </p:nvSpPr>
          <p:spPr>
            <a:xfrm>
              <a:off x="45719" y="88723"/>
              <a:ext cx="1352898" cy="280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solidFill>
                    <a:srgbClr val="FFFFFF"/>
                  </a:solidFill>
                </a:defRPr>
              </a:lvl1pPr>
            </a:lstStyle>
            <a:p>
              <a:pPr/>
              <a:r>
                <a:t>DESCRIPCIÓN</a:t>
              </a:r>
            </a:p>
          </p:txBody>
        </p:sp>
      </p:grpSp>
      <p:grpSp>
        <p:nvGrpSpPr>
          <p:cNvPr id="207" name="LO Button"/>
          <p:cNvGrpSpPr/>
          <p:nvPr/>
        </p:nvGrpSpPr>
        <p:grpSpPr>
          <a:xfrm>
            <a:off x="1672936" y="767881"/>
            <a:ext cx="1444337" cy="458248"/>
            <a:chOff x="0" y="0"/>
            <a:chExt cx="1444336" cy="458246"/>
          </a:xfrm>
        </p:grpSpPr>
        <p:sp>
          <p:nvSpPr>
            <p:cNvPr id="205" name="Rectangle"/>
            <p:cNvSpPr/>
            <p:nvPr/>
          </p:nvSpPr>
          <p:spPr>
            <a:xfrm>
              <a:off x="-1" y="-1"/>
              <a:ext cx="1444338" cy="458248"/>
            </a:xfrm>
            <a:prstGeom prst="rect">
              <a:avLst/>
            </a:prstGeom>
            <a:solidFill>
              <a:srgbClr val="3C3C3C"/>
            </a:solidFill>
            <a:ln w="12700" cap="flat">
              <a:noFill/>
              <a:miter lim="400000"/>
            </a:ln>
            <a:effectLst/>
          </p:spPr>
          <p:txBody>
            <a:bodyPr wrap="square" lIns="45719" tIns="45719" rIns="45719" bIns="45719" numCol="1" anchor="ctr">
              <a:noAutofit/>
            </a:bodyPr>
            <a:lstStyle/>
            <a:p>
              <a:pPr algn="ctr">
                <a:lnSpc>
                  <a:spcPts val="1400"/>
                </a:lnSpc>
                <a:defRPr sz="1400">
                  <a:solidFill>
                    <a:srgbClr val="FFFFFF"/>
                  </a:solidFill>
                </a:defRPr>
              </a:pPr>
            </a:p>
          </p:txBody>
        </p:sp>
        <p:sp>
          <p:nvSpPr>
            <p:cNvPr id="206" name="OBJETIVOS DE APRENDIZAJE"/>
            <p:cNvSpPr txBox="1"/>
            <p:nvPr/>
          </p:nvSpPr>
          <p:spPr>
            <a:xfrm>
              <a:off x="45719" y="1157"/>
              <a:ext cx="1352898" cy="455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lnSpc>
                  <a:spcPts val="1400"/>
                </a:lnSpc>
                <a:defRPr sz="1400">
                  <a:solidFill>
                    <a:srgbClr val="FFFFFF"/>
                  </a:solidFill>
                </a:defRPr>
              </a:pPr>
              <a:r>
                <a:t>O</a:t>
              </a:r>
              <a:r>
                <a:t>BJETIVOS DE APRENDIZAJE</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Text Placeholder 1"/>
          <p:cNvSpPr txBox="1"/>
          <p:nvPr>
            <p:ph type="body" sz="half" idx="1"/>
          </p:nvPr>
        </p:nvSpPr>
        <p:spPr>
          <a:xfrm>
            <a:off x="233803" y="1028553"/>
            <a:ext cx="6567011" cy="2708793"/>
          </a:xfrm>
          <a:prstGeom prst="rect">
            <a:avLst/>
          </a:prstGeom>
          <a:solidFill>
            <a:srgbClr val="595959"/>
          </a:solidFill>
        </p:spPr>
        <p:txBody>
          <a:bodyPr anchor="ctr"/>
          <a:lstStyle/>
          <a:p>
            <a:pPr>
              <a:lnSpc>
                <a:spcPct val="100000"/>
              </a:lnSpc>
              <a:defRPr sz="2000">
                <a:solidFill>
                  <a:srgbClr val="FFFFFF"/>
                </a:solidFill>
              </a:defRPr>
            </a:pPr>
            <a:r>
              <a:t>El centro de gravedad es el punto de equilibrio</a:t>
            </a:r>
          </a:p>
          <a:p>
            <a:pPr>
              <a:lnSpc>
                <a:spcPct val="100000"/>
              </a:lnSpc>
              <a:defRPr sz="2000">
                <a:solidFill>
                  <a:srgbClr val="FFFFFF"/>
                </a:solidFill>
              </a:defRPr>
            </a:pPr>
            <a:r>
              <a:t>Las cargas irregulares modifican el centro de gravedad</a:t>
            </a:r>
          </a:p>
          <a:p>
            <a:pPr>
              <a:lnSpc>
                <a:spcPct val="100000"/>
              </a:lnSpc>
              <a:defRPr sz="2000">
                <a:solidFill>
                  <a:srgbClr val="FFFFFF"/>
                </a:solidFill>
              </a:defRPr>
            </a:pPr>
            <a:r>
              <a:t>Levante la carga en el lado más cercano a su centro de gravedad</a:t>
            </a:r>
          </a:p>
        </p:txBody>
      </p:sp>
      <p:sp>
        <p:nvSpPr>
          <p:cNvPr id="563" name="Title 2"/>
          <p:cNvSpPr txBox="1"/>
          <p:nvPr>
            <p:ph type="title"/>
          </p:nvPr>
        </p:nvSpPr>
        <p:spPr>
          <a:xfrm>
            <a:off x="83127" y="301537"/>
            <a:ext cx="8853055" cy="383217"/>
          </a:xfrm>
          <a:prstGeom prst="rect">
            <a:avLst/>
          </a:prstGeom>
        </p:spPr>
        <p:txBody>
          <a:bodyPr/>
          <a:lstStyle/>
          <a:p>
            <a:pPr/>
            <a:r>
              <a:t>Determinar el centro de gravedad de una carga</a:t>
            </a:r>
          </a:p>
        </p:txBody>
      </p:sp>
      <p:pic>
        <p:nvPicPr>
          <p:cNvPr id="564" name="Picture 4" descr="Picture 4"/>
          <p:cNvPicPr>
            <a:picLocks noChangeAspect="1"/>
          </p:cNvPicPr>
          <p:nvPr/>
        </p:nvPicPr>
        <p:blipFill>
          <a:blip r:embed="rId3">
            <a:extLst/>
          </a:blip>
          <a:stretch>
            <a:fillRect/>
          </a:stretch>
        </p:blipFill>
        <p:spPr>
          <a:xfrm>
            <a:off x="6800812" y="1718347"/>
            <a:ext cx="4557937" cy="440600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Title 2"/>
          <p:cNvSpPr txBox="1"/>
          <p:nvPr>
            <p:ph type="title"/>
          </p:nvPr>
        </p:nvSpPr>
        <p:spPr>
          <a:xfrm>
            <a:off x="83127" y="301537"/>
            <a:ext cx="8853055" cy="383217"/>
          </a:xfrm>
          <a:prstGeom prst="rect">
            <a:avLst/>
          </a:prstGeom>
        </p:spPr>
        <p:txBody>
          <a:bodyPr/>
          <a:lstStyle/>
          <a:p>
            <a:pPr/>
            <a:r>
              <a:t>Tri</a:t>
            </a:r>
            <a:r>
              <a:t>ángulo de estabilidad</a:t>
            </a:r>
          </a:p>
        </p:txBody>
      </p:sp>
      <p:pic>
        <p:nvPicPr>
          <p:cNvPr id="569" name="Picture 4" descr="Picture 4"/>
          <p:cNvPicPr>
            <a:picLocks noChangeAspect="1"/>
          </p:cNvPicPr>
          <p:nvPr/>
        </p:nvPicPr>
        <p:blipFill>
          <a:blip r:embed="rId3">
            <a:extLst/>
          </a:blip>
          <a:stretch>
            <a:fillRect/>
          </a:stretch>
        </p:blipFill>
        <p:spPr>
          <a:xfrm>
            <a:off x="2438449" y="1657101"/>
            <a:ext cx="7315101" cy="436092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Title 1"/>
          <p:cNvSpPr txBox="1"/>
          <p:nvPr>
            <p:ph type="title"/>
          </p:nvPr>
        </p:nvSpPr>
        <p:spPr>
          <a:xfrm>
            <a:off x="83127" y="301537"/>
            <a:ext cx="8853055" cy="383217"/>
          </a:xfrm>
          <a:prstGeom prst="rect">
            <a:avLst/>
          </a:prstGeom>
        </p:spPr>
        <p:txBody>
          <a:bodyPr/>
          <a:lstStyle/>
          <a:p>
            <a:pPr/>
            <a:r>
              <a:t>¿Qué puede provocar un vuelco?</a:t>
            </a:r>
          </a:p>
        </p:txBody>
      </p:sp>
      <p:pic>
        <p:nvPicPr>
          <p:cNvPr id="574" name="Picture 4" descr="Picture 4"/>
          <p:cNvPicPr>
            <a:picLocks noChangeAspect="1"/>
          </p:cNvPicPr>
          <p:nvPr/>
        </p:nvPicPr>
        <p:blipFill>
          <a:blip r:embed="rId3">
            <a:extLst/>
          </a:blip>
          <a:stretch>
            <a:fillRect/>
          </a:stretch>
        </p:blipFill>
        <p:spPr>
          <a:xfrm>
            <a:off x="690930" y="1052622"/>
            <a:ext cx="11003865" cy="5305649"/>
          </a:xfrm>
          <a:prstGeom prst="rect">
            <a:avLst/>
          </a:prstGeom>
          <a:ln w="12700">
            <a:miter lim="400000"/>
          </a:ln>
        </p:spPr>
      </p:pic>
      <p:pic>
        <p:nvPicPr>
          <p:cNvPr id="575" name="Picture 6" descr="Picture 6"/>
          <p:cNvPicPr>
            <a:picLocks noChangeAspect="1"/>
          </p:cNvPicPr>
          <p:nvPr/>
        </p:nvPicPr>
        <p:blipFill>
          <a:blip r:embed="rId4">
            <a:extLst/>
          </a:blip>
          <a:stretch>
            <a:fillRect/>
          </a:stretch>
        </p:blipFill>
        <p:spPr>
          <a:xfrm>
            <a:off x="1127333" y="1729812"/>
            <a:ext cx="3189485" cy="381692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Picture 9" descr="Picture 9"/>
          <p:cNvPicPr>
            <a:picLocks noChangeAspect="1"/>
          </p:cNvPicPr>
          <p:nvPr/>
        </p:nvPicPr>
        <p:blipFill>
          <a:blip r:embed="rId3">
            <a:extLst/>
          </a:blip>
          <a:stretch>
            <a:fillRect/>
          </a:stretch>
        </p:blipFill>
        <p:spPr>
          <a:xfrm>
            <a:off x="2237871" y="1019275"/>
            <a:ext cx="9480886" cy="5321367"/>
          </a:xfrm>
          <a:prstGeom prst="rect">
            <a:avLst/>
          </a:prstGeom>
          <a:ln w="12700">
            <a:miter lim="400000"/>
          </a:ln>
        </p:spPr>
      </p:pic>
      <p:sp>
        <p:nvSpPr>
          <p:cNvPr id="580" name="Title 1"/>
          <p:cNvSpPr txBox="1"/>
          <p:nvPr>
            <p:ph type="title"/>
          </p:nvPr>
        </p:nvSpPr>
        <p:spPr>
          <a:xfrm>
            <a:off x="83127" y="301537"/>
            <a:ext cx="8853055" cy="383217"/>
          </a:xfrm>
          <a:prstGeom prst="rect">
            <a:avLst/>
          </a:prstGeom>
        </p:spPr>
        <p:txBody>
          <a:bodyPr/>
          <a:lstStyle/>
          <a:p>
            <a:pPr/>
            <a:r>
              <a:t>¿Qué puede provocar un vuelco?</a:t>
            </a:r>
          </a:p>
        </p:txBody>
      </p:sp>
      <p:pic>
        <p:nvPicPr>
          <p:cNvPr id="581" name="Picture 8" descr="Picture 8"/>
          <p:cNvPicPr>
            <a:picLocks noChangeAspect="1"/>
          </p:cNvPicPr>
          <p:nvPr/>
        </p:nvPicPr>
        <p:blipFill>
          <a:blip r:embed="rId4">
            <a:extLst/>
          </a:blip>
          <a:stretch>
            <a:fillRect/>
          </a:stretch>
        </p:blipFill>
        <p:spPr>
          <a:xfrm>
            <a:off x="0" y="1311262"/>
            <a:ext cx="4954810" cy="4644369"/>
          </a:xfrm>
          <a:prstGeom prst="rect">
            <a:avLst/>
          </a:prstGeom>
          <a:ln w="12700">
            <a:miter lim="400000"/>
          </a:ln>
        </p:spPr>
      </p:pic>
      <p:pic>
        <p:nvPicPr>
          <p:cNvPr id="582" name="Picture 6" descr="Picture 6"/>
          <p:cNvPicPr>
            <a:picLocks noChangeAspect="1"/>
          </p:cNvPicPr>
          <p:nvPr/>
        </p:nvPicPr>
        <p:blipFill>
          <a:blip r:embed="rId5">
            <a:extLst/>
          </a:blip>
          <a:stretch>
            <a:fillRect/>
          </a:stretch>
        </p:blipFill>
        <p:spPr>
          <a:xfrm>
            <a:off x="1127333" y="1729812"/>
            <a:ext cx="3189485" cy="3816926"/>
          </a:xfrm>
          <a:prstGeom prst="rect">
            <a:avLst/>
          </a:prstGeom>
          <a:ln w="12700">
            <a:miter lim="400000"/>
          </a:ln>
        </p:spPr>
      </p:pic>
      <p:sp>
        <p:nvSpPr>
          <p:cNvPr id="583" name="Rectangle 2"/>
          <p:cNvSpPr/>
          <p:nvPr/>
        </p:nvSpPr>
        <p:spPr>
          <a:xfrm>
            <a:off x="1127333" y="1729812"/>
            <a:ext cx="3189486" cy="1205894"/>
          </a:xfrm>
          <a:prstGeom prst="rect">
            <a:avLst/>
          </a:prstGeom>
          <a:ln w="57150">
            <a:solidFill>
              <a:schemeClr val="accent4"/>
            </a:solidFill>
            <a:miter/>
          </a:ln>
        </p:spPr>
        <p:txBody>
          <a:bodyPr lIns="45719" rIns="45719" anchor="ctr"/>
          <a:lstStyle/>
          <a:p>
            <a:pPr algn="ctr">
              <a:defRPr sz="1000">
                <a:solidFill>
                  <a:srgbClr val="FFFFFF"/>
                </a:solidFill>
              </a:defRPr>
            </a:pPr>
          </a:p>
        </p:txBody>
      </p:sp>
      <p:pic>
        <p:nvPicPr>
          <p:cNvPr id="584" name="Picture 11" descr="Picture 11"/>
          <p:cNvPicPr>
            <a:picLocks noChangeAspect="1"/>
          </p:cNvPicPr>
          <p:nvPr/>
        </p:nvPicPr>
        <p:blipFill>
          <a:blip r:embed="rId6">
            <a:extLst/>
          </a:blip>
          <a:stretch>
            <a:fillRect/>
          </a:stretch>
        </p:blipFill>
        <p:spPr>
          <a:xfrm>
            <a:off x="6611757" y="3922295"/>
            <a:ext cx="3224887" cy="1916430"/>
          </a:xfrm>
          <a:prstGeom prst="rect">
            <a:avLst/>
          </a:prstGeom>
          <a:ln w="12700">
            <a:miter lim="400000"/>
          </a:ln>
        </p:spPr>
      </p:pic>
      <p:sp>
        <p:nvSpPr>
          <p:cNvPr id="585" name="TextBox 12"/>
          <p:cNvSpPr txBox="1"/>
          <p:nvPr/>
        </p:nvSpPr>
        <p:spPr>
          <a:xfrm>
            <a:off x="5333029" y="1215189"/>
            <a:ext cx="5976226" cy="16439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pPr>
            <a:r>
              <a:t>Centro de gravedad en el lado</a:t>
            </a:r>
          </a:p>
          <a:p>
            <a:pPr/>
          </a:p>
          <a:p>
            <a:pPr/>
            <a:r>
              <a:t>Una volcadura puede ocurrir si el centro de gravedad está en el lado del triángulo de estabilidad. Esto podría ser causado al girar una esquina, teniendo una carga desequilibrada, manejando en un bache o viajando en una superficie inclinada.</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9" name="Picture 9" descr="Picture 9"/>
          <p:cNvPicPr>
            <a:picLocks noChangeAspect="1"/>
          </p:cNvPicPr>
          <p:nvPr/>
        </p:nvPicPr>
        <p:blipFill>
          <a:blip r:embed="rId3">
            <a:extLst/>
          </a:blip>
          <a:stretch>
            <a:fillRect/>
          </a:stretch>
        </p:blipFill>
        <p:spPr>
          <a:xfrm>
            <a:off x="2237871" y="1019275"/>
            <a:ext cx="9480886" cy="5321367"/>
          </a:xfrm>
          <a:prstGeom prst="rect">
            <a:avLst/>
          </a:prstGeom>
          <a:ln w="12700">
            <a:miter lim="400000"/>
          </a:ln>
        </p:spPr>
      </p:pic>
      <p:sp>
        <p:nvSpPr>
          <p:cNvPr id="590" name="Title 1"/>
          <p:cNvSpPr txBox="1"/>
          <p:nvPr>
            <p:ph type="title"/>
          </p:nvPr>
        </p:nvSpPr>
        <p:spPr>
          <a:xfrm>
            <a:off x="83127" y="301537"/>
            <a:ext cx="8853055" cy="383217"/>
          </a:xfrm>
          <a:prstGeom prst="rect">
            <a:avLst/>
          </a:prstGeom>
        </p:spPr>
        <p:txBody>
          <a:bodyPr/>
          <a:lstStyle/>
          <a:p>
            <a:pPr/>
            <a:r>
              <a:t>¿Qué puede provocar un vuelco?</a:t>
            </a:r>
          </a:p>
        </p:txBody>
      </p:sp>
      <p:pic>
        <p:nvPicPr>
          <p:cNvPr id="591" name="Picture 8" descr="Picture 8"/>
          <p:cNvPicPr>
            <a:picLocks noChangeAspect="1"/>
          </p:cNvPicPr>
          <p:nvPr/>
        </p:nvPicPr>
        <p:blipFill>
          <a:blip r:embed="rId4">
            <a:extLst/>
          </a:blip>
          <a:stretch>
            <a:fillRect/>
          </a:stretch>
        </p:blipFill>
        <p:spPr>
          <a:xfrm>
            <a:off x="0" y="1311262"/>
            <a:ext cx="4954810" cy="4644369"/>
          </a:xfrm>
          <a:prstGeom prst="rect">
            <a:avLst/>
          </a:prstGeom>
          <a:ln w="12700">
            <a:miter lim="400000"/>
          </a:ln>
        </p:spPr>
      </p:pic>
      <p:pic>
        <p:nvPicPr>
          <p:cNvPr id="592" name="Picture 6" descr="Picture 6"/>
          <p:cNvPicPr>
            <a:picLocks noChangeAspect="1"/>
          </p:cNvPicPr>
          <p:nvPr/>
        </p:nvPicPr>
        <p:blipFill>
          <a:blip r:embed="rId5">
            <a:extLst/>
          </a:blip>
          <a:stretch>
            <a:fillRect/>
          </a:stretch>
        </p:blipFill>
        <p:spPr>
          <a:xfrm>
            <a:off x="1127333" y="1729812"/>
            <a:ext cx="3189485" cy="3816926"/>
          </a:xfrm>
          <a:prstGeom prst="rect">
            <a:avLst/>
          </a:prstGeom>
          <a:ln w="12700">
            <a:miter lim="400000"/>
          </a:ln>
        </p:spPr>
      </p:pic>
      <p:sp>
        <p:nvSpPr>
          <p:cNvPr id="593" name="Rectangle 2"/>
          <p:cNvSpPr/>
          <p:nvPr/>
        </p:nvSpPr>
        <p:spPr>
          <a:xfrm>
            <a:off x="1127333" y="3017196"/>
            <a:ext cx="3189486" cy="1205894"/>
          </a:xfrm>
          <a:prstGeom prst="rect">
            <a:avLst/>
          </a:prstGeom>
          <a:ln w="57150">
            <a:solidFill>
              <a:schemeClr val="accent4"/>
            </a:solidFill>
            <a:miter/>
          </a:ln>
        </p:spPr>
        <p:txBody>
          <a:bodyPr lIns="45719" rIns="45719" anchor="ctr"/>
          <a:lstStyle/>
          <a:p>
            <a:pPr algn="ctr">
              <a:defRPr sz="1000">
                <a:solidFill>
                  <a:srgbClr val="FFFFFF"/>
                </a:solidFill>
              </a:defRPr>
            </a:pPr>
          </a:p>
        </p:txBody>
      </p:sp>
      <p:pic>
        <p:nvPicPr>
          <p:cNvPr id="594" name="Picture 11" descr="Picture 11"/>
          <p:cNvPicPr>
            <a:picLocks noChangeAspect="1"/>
          </p:cNvPicPr>
          <p:nvPr/>
        </p:nvPicPr>
        <p:blipFill>
          <a:blip r:embed="rId6">
            <a:extLst/>
          </a:blip>
          <a:stretch>
            <a:fillRect/>
          </a:stretch>
        </p:blipFill>
        <p:spPr>
          <a:xfrm>
            <a:off x="6611757" y="3922295"/>
            <a:ext cx="3224887" cy="1916429"/>
          </a:xfrm>
          <a:prstGeom prst="rect">
            <a:avLst/>
          </a:prstGeom>
          <a:ln w="12700">
            <a:miter lim="400000"/>
          </a:ln>
        </p:spPr>
      </p:pic>
      <p:sp>
        <p:nvSpPr>
          <p:cNvPr id="595" name="TextBox 12"/>
          <p:cNvSpPr txBox="1"/>
          <p:nvPr/>
        </p:nvSpPr>
        <p:spPr>
          <a:xfrm>
            <a:off x="5333029" y="1215188"/>
            <a:ext cx="5976226" cy="24440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pPr>
            <a:r>
              <a:t>Centro de gravedad adelante</a:t>
            </a:r>
          </a:p>
          <a:p>
            <a:pPr/>
          </a:p>
          <a:p>
            <a:pPr/>
            <a:r>
              <a:t>Una volcadura puede ocurrir si el centro de gravedad está cerca de la parte delantera del triángulo de estabilidad. Esto podría ser causado por:</a:t>
            </a:r>
          </a:p>
          <a:p>
            <a:pPr marL="625475" indent="-228600">
              <a:buSzPct val="100000"/>
              <a:buFont typeface="Arial"/>
              <a:buChar char="•"/>
            </a:pPr>
            <a:r>
              <a:t>El montacargas llevando su carga máxima;</a:t>
            </a:r>
          </a:p>
          <a:p>
            <a:pPr marL="625475" indent="-228600">
              <a:buSzPct val="100000"/>
              <a:buFont typeface="Arial"/>
              <a:buChar char="•"/>
            </a:pPr>
            <a:r>
              <a:t>El mástil inclinando hacia delante;</a:t>
            </a:r>
          </a:p>
          <a:p>
            <a:pPr marL="625475" indent="-228600">
              <a:buSzPct val="100000"/>
              <a:buFont typeface="Arial"/>
              <a:buChar char="•"/>
            </a:pPr>
            <a:r>
              <a:t>El montacargas se para bruscamente; </a:t>
            </a:r>
          </a:p>
          <a:p>
            <a:pPr marL="625475" indent="-228600">
              <a:buSzPct val="100000"/>
              <a:buFont typeface="Arial"/>
              <a:buChar char="•"/>
            </a:pPr>
            <a:r>
              <a:t>El montacargas acelera rápidamente en marcha atrás.</a:t>
            </a:r>
          </a:p>
        </p:txBody>
      </p:sp>
      <p:sp>
        <p:nvSpPr>
          <p:cNvPr id="596" name="Rectangle 3"/>
          <p:cNvSpPr/>
          <p:nvPr/>
        </p:nvSpPr>
        <p:spPr>
          <a:xfrm>
            <a:off x="1127333" y="1729812"/>
            <a:ext cx="3189486" cy="1205893"/>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0" name="Picture 9" descr="Picture 9"/>
          <p:cNvPicPr>
            <a:picLocks noChangeAspect="1"/>
          </p:cNvPicPr>
          <p:nvPr/>
        </p:nvPicPr>
        <p:blipFill>
          <a:blip r:embed="rId3">
            <a:extLst/>
          </a:blip>
          <a:stretch>
            <a:fillRect/>
          </a:stretch>
        </p:blipFill>
        <p:spPr>
          <a:xfrm>
            <a:off x="2237871" y="1019275"/>
            <a:ext cx="9480886" cy="5321367"/>
          </a:xfrm>
          <a:prstGeom prst="rect">
            <a:avLst/>
          </a:prstGeom>
          <a:ln w="12700">
            <a:miter lim="400000"/>
          </a:ln>
        </p:spPr>
      </p:pic>
      <p:sp>
        <p:nvSpPr>
          <p:cNvPr id="601" name="Title 1"/>
          <p:cNvSpPr txBox="1"/>
          <p:nvPr>
            <p:ph type="title"/>
          </p:nvPr>
        </p:nvSpPr>
        <p:spPr>
          <a:xfrm>
            <a:off x="83127" y="301537"/>
            <a:ext cx="8853055" cy="383217"/>
          </a:xfrm>
          <a:prstGeom prst="rect">
            <a:avLst/>
          </a:prstGeom>
        </p:spPr>
        <p:txBody>
          <a:bodyPr/>
          <a:lstStyle/>
          <a:p>
            <a:pPr/>
            <a:r>
              <a:t>¿Qué puede provocar un vuelco?</a:t>
            </a:r>
          </a:p>
        </p:txBody>
      </p:sp>
      <p:pic>
        <p:nvPicPr>
          <p:cNvPr id="602" name="Picture 8" descr="Picture 8"/>
          <p:cNvPicPr>
            <a:picLocks noChangeAspect="1"/>
          </p:cNvPicPr>
          <p:nvPr/>
        </p:nvPicPr>
        <p:blipFill>
          <a:blip r:embed="rId4">
            <a:extLst/>
          </a:blip>
          <a:stretch>
            <a:fillRect/>
          </a:stretch>
        </p:blipFill>
        <p:spPr>
          <a:xfrm>
            <a:off x="0" y="1311262"/>
            <a:ext cx="4954810" cy="4644369"/>
          </a:xfrm>
          <a:prstGeom prst="rect">
            <a:avLst/>
          </a:prstGeom>
          <a:ln w="12700">
            <a:miter lim="400000"/>
          </a:ln>
        </p:spPr>
      </p:pic>
      <p:pic>
        <p:nvPicPr>
          <p:cNvPr id="603" name="Picture 6" descr="Picture 6"/>
          <p:cNvPicPr>
            <a:picLocks noChangeAspect="1"/>
          </p:cNvPicPr>
          <p:nvPr/>
        </p:nvPicPr>
        <p:blipFill>
          <a:blip r:embed="rId5">
            <a:extLst/>
          </a:blip>
          <a:stretch>
            <a:fillRect/>
          </a:stretch>
        </p:blipFill>
        <p:spPr>
          <a:xfrm>
            <a:off x="1127333" y="1729812"/>
            <a:ext cx="3189485" cy="3816926"/>
          </a:xfrm>
          <a:prstGeom prst="rect">
            <a:avLst/>
          </a:prstGeom>
          <a:ln w="12700">
            <a:miter lim="400000"/>
          </a:ln>
        </p:spPr>
      </p:pic>
      <p:sp>
        <p:nvSpPr>
          <p:cNvPr id="604" name="Rectangle 2"/>
          <p:cNvSpPr/>
          <p:nvPr/>
        </p:nvSpPr>
        <p:spPr>
          <a:xfrm>
            <a:off x="1127333" y="4352697"/>
            <a:ext cx="3189486" cy="1205894"/>
          </a:xfrm>
          <a:prstGeom prst="rect">
            <a:avLst/>
          </a:prstGeom>
          <a:ln w="57150">
            <a:solidFill>
              <a:schemeClr val="accent4"/>
            </a:solidFill>
            <a:miter/>
          </a:ln>
        </p:spPr>
        <p:txBody>
          <a:bodyPr lIns="45719" rIns="45719" anchor="ctr"/>
          <a:lstStyle/>
          <a:p>
            <a:pPr algn="ctr">
              <a:defRPr sz="1000">
                <a:solidFill>
                  <a:srgbClr val="FFFFFF"/>
                </a:solidFill>
              </a:defRPr>
            </a:pPr>
          </a:p>
        </p:txBody>
      </p:sp>
      <p:pic>
        <p:nvPicPr>
          <p:cNvPr id="605" name="Picture 11" descr="Picture 11"/>
          <p:cNvPicPr>
            <a:picLocks noChangeAspect="1"/>
          </p:cNvPicPr>
          <p:nvPr/>
        </p:nvPicPr>
        <p:blipFill>
          <a:blip r:embed="rId6">
            <a:extLst/>
          </a:blip>
          <a:stretch>
            <a:fillRect/>
          </a:stretch>
        </p:blipFill>
        <p:spPr>
          <a:xfrm>
            <a:off x="6611757" y="3922295"/>
            <a:ext cx="3224886" cy="1916429"/>
          </a:xfrm>
          <a:prstGeom prst="rect">
            <a:avLst/>
          </a:prstGeom>
          <a:ln w="12700">
            <a:miter lim="400000"/>
          </a:ln>
        </p:spPr>
      </p:pic>
      <p:sp>
        <p:nvSpPr>
          <p:cNvPr id="606" name="TextBox 12"/>
          <p:cNvSpPr txBox="1"/>
          <p:nvPr/>
        </p:nvSpPr>
        <p:spPr>
          <a:xfrm>
            <a:off x="5333029" y="1215189"/>
            <a:ext cx="5976226" cy="16439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pPr>
            <a:r>
              <a:t>Centro de gravedad en la parte trasera</a:t>
            </a:r>
          </a:p>
          <a:p>
            <a:pPr/>
          </a:p>
          <a:p>
            <a:pPr/>
            <a:r>
              <a:t>Una volcadura puede ocurrir si el centro de gravedad está cerca de la parte trasera. Esto puede ser causado al inclinar el mástil hacia atrás, deteniéndose de repente cuando se viaja en reversa, aceleración rápida hacia adelante o conduciendo por una rampa.</a:t>
            </a:r>
          </a:p>
        </p:txBody>
      </p:sp>
      <p:sp>
        <p:nvSpPr>
          <p:cNvPr id="607" name="Rectangle 3"/>
          <p:cNvSpPr/>
          <p:nvPr/>
        </p:nvSpPr>
        <p:spPr>
          <a:xfrm>
            <a:off x="1127333" y="1729812"/>
            <a:ext cx="3189486" cy="1205893"/>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608" name="Rectangle 4"/>
          <p:cNvSpPr/>
          <p:nvPr/>
        </p:nvSpPr>
        <p:spPr>
          <a:xfrm>
            <a:off x="1127333" y="3041255"/>
            <a:ext cx="3189486" cy="1205893"/>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2" name="Picture 4" descr="Picture 4"/>
          <p:cNvPicPr>
            <a:picLocks noChangeAspect="1"/>
          </p:cNvPicPr>
          <p:nvPr/>
        </p:nvPicPr>
        <p:blipFill>
          <a:blip r:embed="rId3">
            <a:extLst/>
          </a:blip>
          <a:stretch>
            <a:fillRect/>
          </a:stretch>
        </p:blipFill>
        <p:spPr>
          <a:xfrm>
            <a:off x="308665" y="776396"/>
            <a:ext cx="11883336" cy="5916911"/>
          </a:xfrm>
          <a:prstGeom prst="rect">
            <a:avLst/>
          </a:prstGeom>
          <a:ln w="12700">
            <a:miter lim="400000"/>
          </a:ln>
        </p:spPr>
      </p:pic>
      <p:sp>
        <p:nvSpPr>
          <p:cNvPr id="613" name="Title 1"/>
          <p:cNvSpPr txBox="1"/>
          <p:nvPr>
            <p:ph type="title"/>
          </p:nvPr>
        </p:nvSpPr>
        <p:spPr>
          <a:xfrm>
            <a:off x="83127" y="301537"/>
            <a:ext cx="8853055" cy="383217"/>
          </a:xfrm>
          <a:prstGeom prst="rect">
            <a:avLst/>
          </a:prstGeom>
        </p:spPr>
        <p:txBody>
          <a:bodyPr/>
          <a:lstStyle/>
          <a:p>
            <a:pPr/>
            <a:r>
              <a:t>¿Qué puede provocar un vuelco? (cont.)</a:t>
            </a:r>
          </a:p>
        </p:txBody>
      </p:sp>
      <p:sp>
        <p:nvSpPr>
          <p:cNvPr id="614" name="Text Placeholder 2"/>
          <p:cNvSpPr txBox="1"/>
          <p:nvPr>
            <p:ph type="body" idx="1"/>
          </p:nvPr>
        </p:nvSpPr>
        <p:spPr>
          <a:xfrm>
            <a:off x="308662" y="1289050"/>
            <a:ext cx="6453085" cy="5267412"/>
          </a:xfrm>
          <a:prstGeom prst="rect">
            <a:avLst/>
          </a:prstGeom>
        </p:spPr>
        <p:txBody>
          <a:bodyPr/>
          <a:lstStyle/>
          <a:p>
            <a:pPr>
              <a:defRPr sz="2000"/>
            </a:pPr>
            <a:r>
              <a:t>Hacer un viraje subiendo una rampa</a:t>
            </a:r>
          </a:p>
          <a:p>
            <a:pPr>
              <a:defRPr sz="2000"/>
            </a:pPr>
            <a:r>
              <a:t>Frenar de manera repentina con una carga de capacidad</a:t>
            </a:r>
          </a:p>
          <a:p>
            <a:pPr>
              <a:defRPr sz="2000"/>
            </a:pPr>
            <a:r>
              <a:t>Hacer un viraje con una carga desequilibrada</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20" name="TextBox 5"/>
          <p:cNvGrpSpPr/>
          <p:nvPr/>
        </p:nvGrpSpPr>
        <p:grpSpPr>
          <a:xfrm>
            <a:off x="696036" y="2066794"/>
            <a:ext cx="6312276" cy="713985"/>
            <a:chOff x="0" y="0"/>
            <a:chExt cx="6312275" cy="713983"/>
          </a:xfrm>
        </p:grpSpPr>
        <p:sp>
          <p:nvSpPr>
            <p:cNvPr id="618" name="Rectangle"/>
            <p:cNvSpPr/>
            <p:nvPr/>
          </p:nvSpPr>
          <p:spPr>
            <a:xfrm>
              <a:off x="0" y="0"/>
              <a:ext cx="6312276"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defRPr sz="2000"/>
              </a:pPr>
            </a:p>
          </p:txBody>
        </p:sp>
        <p:sp>
          <p:nvSpPr>
            <p:cNvPr id="619" name="Espacios libres para maniobrar"/>
            <p:cNvSpPr txBox="1"/>
            <p:nvPr/>
          </p:nvSpPr>
          <p:spPr>
            <a:xfrm>
              <a:off x="45720" y="186901"/>
              <a:ext cx="6220836" cy="340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defRPr sz="2000"/>
              </a:pPr>
              <a:r>
                <a:t>Espacios libres para maniobrar</a:t>
              </a:r>
            </a:p>
          </p:txBody>
        </p:sp>
      </p:grpSp>
      <p:grpSp>
        <p:nvGrpSpPr>
          <p:cNvPr id="623" name="TextBox 6"/>
          <p:cNvGrpSpPr/>
          <p:nvPr/>
        </p:nvGrpSpPr>
        <p:grpSpPr>
          <a:xfrm>
            <a:off x="696036" y="2859577"/>
            <a:ext cx="6312276" cy="713985"/>
            <a:chOff x="0" y="0"/>
            <a:chExt cx="6312275" cy="713983"/>
          </a:xfrm>
        </p:grpSpPr>
        <p:sp>
          <p:nvSpPr>
            <p:cNvPr id="621" name="Rectangle"/>
            <p:cNvSpPr/>
            <p:nvPr/>
          </p:nvSpPr>
          <p:spPr>
            <a:xfrm>
              <a:off x="0" y="0"/>
              <a:ext cx="6312276"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defRPr sz="2000"/>
              </a:pPr>
            </a:p>
          </p:txBody>
        </p:sp>
        <p:sp>
          <p:nvSpPr>
            <p:cNvPr id="622" name="Capacidad"/>
            <p:cNvSpPr txBox="1"/>
            <p:nvPr/>
          </p:nvSpPr>
          <p:spPr>
            <a:xfrm>
              <a:off x="45720" y="186901"/>
              <a:ext cx="6220836" cy="340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defRPr sz="2000"/>
              </a:pPr>
              <a:r>
                <a:t>Capacidad</a:t>
              </a:r>
            </a:p>
          </p:txBody>
        </p:sp>
      </p:grpSp>
      <p:grpSp>
        <p:nvGrpSpPr>
          <p:cNvPr id="626" name="TextBox 7"/>
          <p:cNvGrpSpPr/>
          <p:nvPr/>
        </p:nvGrpSpPr>
        <p:grpSpPr>
          <a:xfrm>
            <a:off x="696036" y="3652361"/>
            <a:ext cx="6312276" cy="713985"/>
            <a:chOff x="0" y="0"/>
            <a:chExt cx="6312275" cy="713983"/>
          </a:xfrm>
        </p:grpSpPr>
        <p:sp>
          <p:nvSpPr>
            <p:cNvPr id="624" name="Rectangle"/>
            <p:cNvSpPr/>
            <p:nvPr/>
          </p:nvSpPr>
          <p:spPr>
            <a:xfrm>
              <a:off x="0" y="0"/>
              <a:ext cx="6312276"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defRPr sz="2000"/>
              </a:pPr>
            </a:p>
          </p:txBody>
        </p:sp>
        <p:sp>
          <p:nvSpPr>
            <p:cNvPr id="625" name="Estabilidad y centro de carga"/>
            <p:cNvSpPr txBox="1"/>
            <p:nvPr/>
          </p:nvSpPr>
          <p:spPr>
            <a:xfrm>
              <a:off x="45720" y="186901"/>
              <a:ext cx="6220836" cy="340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defRPr sz="2000"/>
              </a:pPr>
              <a:r>
                <a:t>Estabilidad y centro de carga</a:t>
              </a:r>
            </a:p>
          </p:txBody>
        </p:sp>
      </p:grpSp>
      <p:sp>
        <p:nvSpPr>
          <p:cNvPr id="627" name="Title 2"/>
          <p:cNvSpPr txBox="1"/>
          <p:nvPr>
            <p:ph type="title"/>
          </p:nvPr>
        </p:nvSpPr>
        <p:spPr>
          <a:xfrm>
            <a:off x="83127" y="301537"/>
            <a:ext cx="8853055" cy="383217"/>
          </a:xfrm>
          <a:prstGeom prst="rect">
            <a:avLst/>
          </a:prstGeom>
        </p:spPr>
        <p:txBody>
          <a:bodyPr/>
          <a:lstStyle/>
          <a:p>
            <a:pPr/>
            <a:r>
              <a:t>Accesorios</a:t>
            </a:r>
          </a:p>
        </p:txBody>
      </p:sp>
      <p:pic>
        <p:nvPicPr>
          <p:cNvPr id="628" name="Picture 4" descr="Picture 4"/>
          <p:cNvPicPr>
            <a:picLocks noChangeAspect="1"/>
          </p:cNvPicPr>
          <p:nvPr/>
        </p:nvPicPr>
        <p:blipFill>
          <a:blip r:embed="rId3">
            <a:extLst/>
          </a:blip>
          <a:srcRect l="0" t="0" r="40492" b="0"/>
          <a:stretch>
            <a:fillRect/>
          </a:stretch>
        </p:blipFill>
        <p:spPr>
          <a:xfrm>
            <a:off x="6143716" y="0"/>
            <a:ext cx="6048284" cy="672565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Title 2"/>
          <p:cNvSpPr txBox="1"/>
          <p:nvPr>
            <p:ph type="title"/>
          </p:nvPr>
        </p:nvSpPr>
        <p:spPr>
          <a:xfrm>
            <a:off x="83127" y="301537"/>
            <a:ext cx="8853055" cy="383217"/>
          </a:xfrm>
          <a:prstGeom prst="rect">
            <a:avLst/>
          </a:prstGeom>
        </p:spPr>
        <p:txBody>
          <a:bodyPr/>
          <a:lstStyle/>
          <a:p>
            <a:pPr/>
            <a:r>
              <a:t>Riesgos de operaci</a:t>
            </a:r>
            <a:r>
              <a:t>ón: Peatones</a:t>
            </a:r>
          </a:p>
        </p:txBody>
      </p:sp>
      <p:pic>
        <p:nvPicPr>
          <p:cNvPr id="633"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634" name="Picture 6" descr="Picture 6"/>
          <p:cNvPicPr>
            <a:picLocks noChangeAspect="1"/>
          </p:cNvPicPr>
          <p:nvPr/>
        </p:nvPicPr>
        <p:blipFill>
          <a:blip r:embed="rId4">
            <a:extLst/>
          </a:blip>
          <a:stretch>
            <a:fillRect/>
          </a:stretch>
        </p:blipFill>
        <p:spPr>
          <a:xfrm>
            <a:off x="4790364" y="1654342"/>
            <a:ext cx="4835118" cy="4586155"/>
          </a:xfrm>
          <a:prstGeom prst="rect">
            <a:avLst/>
          </a:prstGeom>
          <a:ln w="12700">
            <a:miter lim="400000"/>
          </a:ln>
        </p:spPr>
      </p:pic>
      <p:sp>
        <p:nvSpPr>
          <p:cNvPr id="635" name="TextBox 10"/>
          <p:cNvSpPr txBox="1"/>
          <p:nvPr/>
        </p:nvSpPr>
        <p:spPr>
          <a:xfrm>
            <a:off x="4293562" y="949023"/>
            <a:ext cx="6009110" cy="6449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lvl1pPr>
          </a:lstStyle>
          <a:p>
            <a:pPr/>
            <a:r>
              <a:t>La mayoría de los accidentes con los montacargas involucra a peatones.</a:t>
            </a:r>
          </a:p>
        </p:txBody>
      </p:sp>
      <p:pic>
        <p:nvPicPr>
          <p:cNvPr id="636" name="Picture 12" descr="Picture 12"/>
          <p:cNvPicPr>
            <a:picLocks noChangeAspect="1"/>
          </p:cNvPicPr>
          <p:nvPr/>
        </p:nvPicPr>
        <p:blipFill>
          <a:blip r:embed="rId5">
            <a:extLst/>
          </a:blip>
          <a:stretch>
            <a:fillRect/>
          </a:stretch>
        </p:blipFill>
        <p:spPr>
          <a:xfrm>
            <a:off x="1" y="1112647"/>
            <a:ext cx="4067455" cy="5127850"/>
          </a:xfrm>
          <a:prstGeom prst="rect">
            <a:avLst/>
          </a:prstGeom>
          <a:ln w="12700">
            <a:miter lim="400000"/>
          </a:ln>
        </p:spPr>
      </p:pic>
      <p:pic>
        <p:nvPicPr>
          <p:cNvPr id="637" name="Picture 16" descr="Picture 16"/>
          <p:cNvPicPr>
            <a:picLocks noChangeAspect="1"/>
          </p:cNvPicPr>
          <p:nvPr/>
        </p:nvPicPr>
        <p:blipFill>
          <a:blip r:embed="rId6">
            <a:extLst/>
          </a:blip>
          <a:stretch>
            <a:fillRect/>
          </a:stretch>
        </p:blipFill>
        <p:spPr>
          <a:xfrm>
            <a:off x="558743" y="1460609"/>
            <a:ext cx="3238452" cy="447334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1" name="Picture 11" descr="Picture 11"/>
          <p:cNvPicPr>
            <a:picLocks noChangeAspect="1"/>
          </p:cNvPicPr>
          <p:nvPr/>
        </p:nvPicPr>
        <p:blipFill>
          <a:blip r:embed="rId3">
            <a:extLst/>
          </a:blip>
          <a:stretch>
            <a:fillRect/>
          </a:stretch>
        </p:blipFill>
        <p:spPr>
          <a:xfrm>
            <a:off x="2359122" y="924043"/>
            <a:ext cx="9832879" cy="5736064"/>
          </a:xfrm>
          <a:prstGeom prst="rect">
            <a:avLst/>
          </a:prstGeom>
          <a:ln w="12700">
            <a:miter lim="400000"/>
          </a:ln>
        </p:spPr>
      </p:pic>
      <p:sp>
        <p:nvSpPr>
          <p:cNvPr id="642" name="Title 2"/>
          <p:cNvSpPr txBox="1"/>
          <p:nvPr>
            <p:ph type="title"/>
          </p:nvPr>
        </p:nvSpPr>
        <p:spPr>
          <a:xfrm>
            <a:off x="83127" y="301537"/>
            <a:ext cx="8853055" cy="383217"/>
          </a:xfrm>
          <a:prstGeom prst="rect">
            <a:avLst/>
          </a:prstGeom>
        </p:spPr>
        <p:txBody>
          <a:bodyPr/>
          <a:lstStyle/>
          <a:p>
            <a:pPr/>
            <a:r>
              <a:t>Riesgos de operaci</a:t>
            </a:r>
            <a:r>
              <a:t>ón: Peatones</a:t>
            </a:r>
          </a:p>
        </p:txBody>
      </p:sp>
      <p:sp>
        <p:nvSpPr>
          <p:cNvPr id="643" name="TextBox 10"/>
          <p:cNvSpPr txBox="1"/>
          <p:nvPr/>
        </p:nvSpPr>
        <p:spPr>
          <a:xfrm>
            <a:off x="4293562" y="1112647"/>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Vista obstruida</a:t>
            </a:r>
          </a:p>
        </p:txBody>
      </p:sp>
      <p:pic>
        <p:nvPicPr>
          <p:cNvPr id="644" name="Picture 12" descr="Picture 12"/>
          <p:cNvPicPr>
            <a:picLocks noChangeAspect="1"/>
          </p:cNvPicPr>
          <p:nvPr/>
        </p:nvPicPr>
        <p:blipFill>
          <a:blip r:embed="rId4">
            <a:extLst/>
          </a:blip>
          <a:stretch>
            <a:fillRect/>
          </a:stretch>
        </p:blipFill>
        <p:spPr>
          <a:xfrm>
            <a:off x="0" y="1112647"/>
            <a:ext cx="3892730" cy="5127850"/>
          </a:xfrm>
          <a:prstGeom prst="rect">
            <a:avLst/>
          </a:prstGeom>
          <a:ln w="12700">
            <a:miter lim="400000"/>
          </a:ln>
        </p:spPr>
      </p:pic>
      <p:pic>
        <p:nvPicPr>
          <p:cNvPr id="645" name="Picture 16" descr="Picture 16"/>
          <p:cNvPicPr>
            <a:picLocks noChangeAspect="1"/>
          </p:cNvPicPr>
          <p:nvPr/>
        </p:nvPicPr>
        <p:blipFill>
          <a:blip r:embed="rId5">
            <a:extLst/>
          </a:blip>
          <a:stretch>
            <a:fillRect/>
          </a:stretch>
        </p:blipFill>
        <p:spPr>
          <a:xfrm>
            <a:off x="558743" y="1460609"/>
            <a:ext cx="3238452" cy="4473347"/>
          </a:xfrm>
          <a:prstGeom prst="rect">
            <a:avLst/>
          </a:prstGeom>
          <a:ln w="12700">
            <a:miter lim="400000"/>
          </a:ln>
        </p:spPr>
      </p:pic>
      <p:pic>
        <p:nvPicPr>
          <p:cNvPr id="646" name="Picture 3" descr="Picture 3"/>
          <p:cNvPicPr>
            <a:picLocks noChangeAspect="1"/>
          </p:cNvPicPr>
          <p:nvPr/>
        </p:nvPicPr>
        <p:blipFill>
          <a:blip r:embed="rId6">
            <a:extLst/>
          </a:blip>
          <a:stretch>
            <a:fillRect/>
          </a:stretch>
        </p:blipFill>
        <p:spPr>
          <a:xfrm>
            <a:off x="3892729" y="1900346"/>
            <a:ext cx="5266450" cy="4010118"/>
          </a:xfrm>
          <a:prstGeom prst="rect">
            <a:avLst/>
          </a:prstGeom>
          <a:ln w="12700">
            <a:miter lim="400000"/>
          </a:ln>
        </p:spPr>
      </p:pic>
      <p:grpSp>
        <p:nvGrpSpPr>
          <p:cNvPr id="649" name="TextBox 7"/>
          <p:cNvGrpSpPr/>
          <p:nvPr/>
        </p:nvGrpSpPr>
        <p:grpSpPr>
          <a:xfrm>
            <a:off x="9159178" y="1898860"/>
            <a:ext cx="3032822" cy="4010117"/>
            <a:chOff x="0" y="0"/>
            <a:chExt cx="3032821" cy="4010116"/>
          </a:xfrm>
        </p:grpSpPr>
        <p:sp>
          <p:nvSpPr>
            <p:cNvPr id="647" name="Rectangle"/>
            <p:cNvSpPr/>
            <p:nvPr/>
          </p:nvSpPr>
          <p:spPr>
            <a:xfrm>
              <a:off x="-1" y="-1"/>
              <a:ext cx="3032823" cy="4010118"/>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000"/>
              </a:pPr>
            </a:p>
          </p:txBody>
        </p:sp>
        <p:sp>
          <p:nvSpPr>
            <p:cNvPr id="648" name="Tener poca visibilidad es un peligro común. El operador no puede ver al peatón debido a una carga o un obstáculo en el camino."/>
            <p:cNvSpPr txBox="1"/>
            <p:nvPr/>
          </p:nvSpPr>
          <p:spPr>
            <a:xfrm>
              <a:off x="45719" y="-1"/>
              <a:ext cx="2941383" cy="1559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solidFill>
                    <a:srgbClr val="FFFFFF"/>
                  </a:solidFill>
                </a:defRPr>
              </a:lvl1pPr>
            </a:lstStyle>
            <a:p>
              <a:pPr/>
              <a:r>
                <a:t>Tener poca visibilidad es un peligro común. El operador no puede ver al peatón debido a una carga o un obstáculo en el camino.</a:t>
              </a:r>
            </a:p>
          </p:txBody>
        </p:sp>
      </p:grpSp>
      <p:sp>
        <p:nvSpPr>
          <p:cNvPr id="650" name="Rectangle 8"/>
          <p:cNvSpPr/>
          <p:nvPr/>
        </p:nvSpPr>
        <p:spPr>
          <a:xfrm>
            <a:off x="574742" y="1460609"/>
            <a:ext cx="3189485"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itle 2"/>
          <p:cNvSpPr txBox="1"/>
          <p:nvPr>
            <p:ph type="title"/>
          </p:nvPr>
        </p:nvSpPr>
        <p:spPr>
          <a:xfrm>
            <a:off x="83127" y="301537"/>
            <a:ext cx="8853055" cy="383217"/>
          </a:xfrm>
          <a:prstGeom prst="rect">
            <a:avLst/>
          </a:prstGeom>
        </p:spPr>
        <p:txBody>
          <a:bodyPr/>
          <a:lstStyle/>
          <a:p>
            <a:pPr/>
            <a:r>
              <a:t>Información sobre este módulo</a:t>
            </a:r>
          </a:p>
        </p:txBody>
      </p:sp>
      <p:pic>
        <p:nvPicPr>
          <p:cNvPr id="210" name="Picture 4" descr="Picture 4"/>
          <p:cNvPicPr>
            <a:picLocks noChangeAspect="1"/>
          </p:cNvPicPr>
          <p:nvPr/>
        </p:nvPicPr>
        <p:blipFill>
          <a:blip r:embed="rId2">
            <a:extLst/>
          </a:blip>
          <a:stretch>
            <a:fillRect/>
          </a:stretch>
        </p:blipFill>
        <p:spPr>
          <a:xfrm>
            <a:off x="8291948" y="767882"/>
            <a:ext cx="4375330" cy="5284922"/>
          </a:xfrm>
          <a:prstGeom prst="rect">
            <a:avLst/>
          </a:prstGeom>
          <a:ln w="12700">
            <a:miter lim="400000"/>
          </a:ln>
        </p:spPr>
      </p:pic>
      <p:sp>
        <p:nvSpPr>
          <p:cNvPr id="211" name="Text Background"/>
          <p:cNvSpPr/>
          <p:nvPr/>
        </p:nvSpPr>
        <p:spPr>
          <a:xfrm>
            <a:off x="228599" y="1132609"/>
            <a:ext cx="8520547" cy="4946073"/>
          </a:xfrm>
          <a:prstGeom prst="rect">
            <a:avLst/>
          </a:prstGeom>
          <a:solidFill>
            <a:srgbClr val="D3E7B2">
              <a:alpha val="70000"/>
            </a:srgbClr>
          </a:solidFill>
          <a:ln w="12700">
            <a:miter lim="400000"/>
          </a:ln>
        </p:spPr>
        <p:txBody>
          <a:bodyPr lIns="45719" rIns="45719" anchor="ctr"/>
          <a:lstStyle/>
          <a:p>
            <a:pPr algn="ctr">
              <a:defRPr sz="1000">
                <a:solidFill>
                  <a:srgbClr val="FFFFFF"/>
                </a:solidFill>
              </a:defRPr>
            </a:pPr>
          </a:p>
        </p:txBody>
      </p:sp>
      <p:sp>
        <p:nvSpPr>
          <p:cNvPr id="212" name="Text"/>
          <p:cNvSpPr txBox="1"/>
          <p:nvPr/>
        </p:nvSpPr>
        <p:spPr>
          <a:xfrm>
            <a:off x="342217" y="1354559"/>
            <a:ext cx="8075098" cy="26962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109627" defTabSz="913554">
              <a:lnSpc>
                <a:spcPts val="1700"/>
              </a:lnSpc>
              <a:spcBef>
                <a:spcPts val="900"/>
              </a:spcBef>
              <a:defRPr sz="1800"/>
            </a:pPr>
            <a:r>
              <a:t>Al finalizar este módulo, el participante será capaz de:</a:t>
            </a:r>
            <a:endParaRPr sz="1300">
              <a:latin typeface="Open Sans"/>
              <a:ea typeface="Open Sans"/>
              <a:cs typeface="Open Sans"/>
              <a:sym typeface="Open Sans"/>
            </a:endParaRPr>
          </a:p>
          <a:p>
            <a:pPr lvl="3" marL="514139" indent="-285750" defTabSz="913554">
              <a:lnSpc>
                <a:spcPts val="1700"/>
              </a:lnSpc>
              <a:spcBef>
                <a:spcPts val="500"/>
              </a:spcBef>
              <a:buSzPct val="100000"/>
              <a:buFont typeface="Arial"/>
              <a:buChar char="•"/>
              <a:defRPr sz="1800"/>
            </a:pPr>
            <a:r>
              <a:t>Comprender cómo funciona un montacargas.</a:t>
            </a:r>
            <a:endParaRPr sz="1300">
              <a:latin typeface="Open Sans"/>
              <a:ea typeface="Open Sans"/>
              <a:cs typeface="Open Sans"/>
              <a:sym typeface="Open Sans"/>
            </a:endParaRPr>
          </a:p>
          <a:p>
            <a:pPr lvl="3" marL="514139" indent="-285750" defTabSz="913554">
              <a:lnSpc>
                <a:spcPts val="1700"/>
              </a:lnSpc>
              <a:spcBef>
                <a:spcPts val="500"/>
              </a:spcBef>
              <a:buSzPct val="100000"/>
              <a:buFont typeface="Arial"/>
              <a:buChar char="•"/>
              <a:defRPr sz="1800"/>
            </a:pPr>
            <a:r>
              <a:t>Reconocer en qué forma operar un montacargas es diferente a conducir un automóvil.</a:t>
            </a:r>
            <a:endParaRPr sz="1300">
              <a:latin typeface="Open Sans"/>
              <a:ea typeface="Open Sans"/>
              <a:cs typeface="Open Sans"/>
              <a:sym typeface="Open Sans"/>
            </a:endParaRPr>
          </a:p>
          <a:p>
            <a:pPr lvl="3" marL="514139" indent="-285750" defTabSz="913554">
              <a:lnSpc>
                <a:spcPts val="1700"/>
              </a:lnSpc>
              <a:spcBef>
                <a:spcPts val="500"/>
              </a:spcBef>
              <a:buSzPct val="100000"/>
              <a:buFont typeface="Arial"/>
              <a:buChar char="•"/>
              <a:defRPr sz="1800"/>
            </a:pPr>
            <a:r>
              <a:t>Comprender los principios básicos de operar un montacargas de manera segura y con habilidad.</a:t>
            </a:r>
            <a:endParaRPr sz="1300">
              <a:latin typeface="Open Sans"/>
              <a:ea typeface="Open Sans"/>
              <a:cs typeface="Open Sans"/>
              <a:sym typeface="Open Sans"/>
            </a:endParaRPr>
          </a:p>
          <a:p>
            <a:pPr lvl="3" marL="514139" indent="-285750" defTabSz="913554">
              <a:lnSpc>
                <a:spcPts val="1700"/>
              </a:lnSpc>
              <a:spcBef>
                <a:spcPts val="500"/>
              </a:spcBef>
              <a:buSzPct val="100000"/>
              <a:buFont typeface="Arial"/>
              <a:buChar char="•"/>
              <a:defRPr sz="1800"/>
            </a:pPr>
            <a:r>
              <a:t>Identificar los peligros de operar un montacargas en el lugar de trabajo.</a:t>
            </a:r>
            <a:endParaRPr sz="1300">
              <a:latin typeface="Open Sans"/>
              <a:ea typeface="Open Sans"/>
              <a:cs typeface="Open Sans"/>
              <a:sym typeface="Open Sans"/>
            </a:endParaRPr>
          </a:p>
          <a:p>
            <a:pPr lvl="3" marL="514139" indent="-285750" defTabSz="913554">
              <a:lnSpc>
                <a:spcPts val="1700"/>
              </a:lnSpc>
              <a:spcBef>
                <a:spcPts val="500"/>
              </a:spcBef>
              <a:buSzPct val="100000"/>
              <a:buFont typeface="Arial"/>
              <a:buChar char="•"/>
              <a:defRPr sz="1800"/>
            </a:pPr>
            <a:r>
              <a:t>Saber cómo inspeccionar y realizar mantenimiento de un montacargas adecuadamente.</a:t>
            </a:r>
          </a:p>
        </p:txBody>
      </p:sp>
      <p:sp>
        <p:nvSpPr>
          <p:cNvPr id="213" name="Button Bar"/>
          <p:cNvSpPr/>
          <p:nvPr/>
        </p:nvSpPr>
        <p:spPr>
          <a:xfrm>
            <a:off x="-114300" y="767881"/>
            <a:ext cx="8988134" cy="458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5" y="0"/>
                </a:lnTo>
                <a:lnTo>
                  <a:pt x="21600" y="0"/>
                </a:lnTo>
                <a:lnTo>
                  <a:pt x="21325" y="21600"/>
                </a:lnTo>
                <a:close/>
              </a:path>
            </a:pathLst>
          </a:custGeom>
          <a:solidFill>
            <a:srgbClr val="595959"/>
          </a:solidFill>
          <a:ln w="12700">
            <a:miter lim="400000"/>
          </a:ln>
        </p:spPr>
        <p:txBody>
          <a:bodyPr lIns="45719" rIns="45719" anchor="ctr"/>
          <a:lstStyle/>
          <a:p>
            <a:pPr algn="ctr">
              <a:defRPr sz="1000">
                <a:solidFill>
                  <a:srgbClr val="FFFFFF"/>
                </a:solidFill>
              </a:defRPr>
            </a:pPr>
          </a:p>
        </p:txBody>
      </p:sp>
      <p:grpSp>
        <p:nvGrpSpPr>
          <p:cNvPr id="216" name="Overview Button"/>
          <p:cNvGrpSpPr/>
          <p:nvPr/>
        </p:nvGrpSpPr>
        <p:grpSpPr>
          <a:xfrm>
            <a:off x="228599" y="767881"/>
            <a:ext cx="1444338" cy="458248"/>
            <a:chOff x="0" y="0"/>
            <a:chExt cx="1444336" cy="458246"/>
          </a:xfrm>
        </p:grpSpPr>
        <p:sp>
          <p:nvSpPr>
            <p:cNvPr id="214" name="Rectangle"/>
            <p:cNvSpPr/>
            <p:nvPr/>
          </p:nvSpPr>
          <p:spPr>
            <a:xfrm>
              <a:off x="-1" y="-1"/>
              <a:ext cx="1444338" cy="458248"/>
            </a:xfrm>
            <a:prstGeom prst="rect">
              <a:avLst/>
            </a:prstGeom>
            <a:solidFill>
              <a:srgbClr val="3C3C3C"/>
            </a:solidFill>
            <a:ln w="12700" cap="flat">
              <a:noFill/>
              <a:miter lim="400000"/>
            </a:ln>
            <a:effectLst/>
          </p:spPr>
          <p:txBody>
            <a:bodyPr wrap="square" lIns="45719" tIns="45719" rIns="45719" bIns="45719" numCol="1" anchor="ctr">
              <a:noAutofit/>
            </a:bodyPr>
            <a:lstStyle/>
            <a:p>
              <a:pPr algn="ctr">
                <a:defRPr sz="1400">
                  <a:solidFill>
                    <a:srgbClr val="FFFFFF"/>
                  </a:solidFill>
                </a:defRPr>
              </a:pPr>
            </a:p>
          </p:txBody>
        </p:sp>
        <p:sp>
          <p:nvSpPr>
            <p:cNvPr id="215" name="DESCRIPCIÓN"/>
            <p:cNvSpPr txBox="1"/>
            <p:nvPr/>
          </p:nvSpPr>
          <p:spPr>
            <a:xfrm>
              <a:off x="45719" y="88723"/>
              <a:ext cx="1352898" cy="280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400">
                  <a:solidFill>
                    <a:srgbClr val="FFFFFF"/>
                  </a:solidFill>
                </a:defRPr>
              </a:lvl1pPr>
            </a:lstStyle>
            <a:p>
              <a:pPr/>
              <a:r>
                <a:t>DESCRIPCIÓN</a:t>
              </a:r>
            </a:p>
          </p:txBody>
        </p:sp>
      </p:grpSp>
      <p:grpSp>
        <p:nvGrpSpPr>
          <p:cNvPr id="219" name="LO Button"/>
          <p:cNvGrpSpPr/>
          <p:nvPr/>
        </p:nvGrpSpPr>
        <p:grpSpPr>
          <a:xfrm>
            <a:off x="1672936" y="767881"/>
            <a:ext cx="1444337" cy="458248"/>
            <a:chOff x="0" y="0"/>
            <a:chExt cx="1444336" cy="458246"/>
          </a:xfrm>
        </p:grpSpPr>
        <p:sp>
          <p:nvSpPr>
            <p:cNvPr id="217" name="Rectangle"/>
            <p:cNvSpPr/>
            <p:nvPr/>
          </p:nvSpPr>
          <p:spPr>
            <a:xfrm>
              <a:off x="-1" y="-1"/>
              <a:ext cx="1444338" cy="458248"/>
            </a:xfrm>
            <a:prstGeom prst="rect">
              <a:avLst/>
            </a:prstGeom>
            <a:gradFill flip="none" rotWithShape="1">
              <a:gsLst>
                <a:gs pos="0">
                  <a:srgbClr val="698129"/>
                </a:gs>
                <a:gs pos="50000">
                  <a:srgbClr val="98BA3B"/>
                </a:gs>
                <a:gs pos="100000">
                  <a:srgbClr val="B5DF47"/>
                </a:gs>
              </a:gsLst>
              <a:lin ang="16200000" scaled="0"/>
            </a:gradFill>
            <a:ln w="12700" cap="flat">
              <a:noFill/>
              <a:miter lim="400000"/>
            </a:ln>
            <a:effectLst/>
          </p:spPr>
          <p:txBody>
            <a:bodyPr wrap="square" lIns="45719" tIns="45719" rIns="45719" bIns="45719" numCol="1" anchor="ctr">
              <a:noAutofit/>
            </a:bodyPr>
            <a:lstStyle/>
            <a:p>
              <a:pPr algn="ctr">
                <a:lnSpc>
                  <a:spcPts val="1400"/>
                </a:lnSpc>
                <a:defRPr b="1" sz="1400">
                  <a:solidFill>
                    <a:srgbClr val="FFFFFF"/>
                  </a:solidFill>
                </a:defRPr>
              </a:pPr>
            </a:p>
          </p:txBody>
        </p:sp>
        <p:sp>
          <p:nvSpPr>
            <p:cNvPr id="218" name="OBJETIVOS DE APRENDIZAJE"/>
            <p:cNvSpPr txBox="1"/>
            <p:nvPr/>
          </p:nvSpPr>
          <p:spPr>
            <a:xfrm>
              <a:off x="45719" y="1157"/>
              <a:ext cx="1352898" cy="455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lnSpc>
                  <a:spcPts val="1400"/>
                </a:lnSpc>
                <a:defRPr b="1" sz="1400">
                  <a:solidFill>
                    <a:srgbClr val="FFFFFF"/>
                  </a:solidFill>
                </a:defRPr>
              </a:pPr>
              <a:r>
                <a:t>O</a:t>
              </a:r>
              <a:r>
                <a:t>BJETIVOS DE APRENDIZAJE</a:t>
              </a:r>
            </a:p>
          </p:txBody>
        </p:sp>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4" name="Picture 5" descr="Picture 5"/>
          <p:cNvPicPr>
            <a:picLocks noChangeAspect="1"/>
          </p:cNvPicPr>
          <p:nvPr/>
        </p:nvPicPr>
        <p:blipFill>
          <a:blip r:embed="rId3">
            <a:extLst/>
          </a:blip>
          <a:stretch>
            <a:fillRect/>
          </a:stretch>
        </p:blipFill>
        <p:spPr>
          <a:xfrm>
            <a:off x="2359122" y="924043"/>
            <a:ext cx="9832879" cy="5736064"/>
          </a:xfrm>
          <a:prstGeom prst="rect">
            <a:avLst/>
          </a:prstGeom>
          <a:ln w="12700">
            <a:miter lim="400000"/>
          </a:ln>
        </p:spPr>
      </p:pic>
      <p:sp>
        <p:nvSpPr>
          <p:cNvPr id="655" name="Title 2"/>
          <p:cNvSpPr txBox="1"/>
          <p:nvPr>
            <p:ph type="title"/>
          </p:nvPr>
        </p:nvSpPr>
        <p:spPr>
          <a:xfrm>
            <a:off x="83127" y="301537"/>
            <a:ext cx="8853055" cy="383217"/>
          </a:xfrm>
          <a:prstGeom prst="rect">
            <a:avLst/>
          </a:prstGeom>
        </p:spPr>
        <p:txBody>
          <a:bodyPr/>
          <a:lstStyle/>
          <a:p>
            <a:pPr/>
            <a:r>
              <a:t>Riesgos de operaci</a:t>
            </a:r>
            <a:r>
              <a:t>ón: Peatones</a:t>
            </a:r>
          </a:p>
        </p:txBody>
      </p:sp>
      <p:sp>
        <p:nvSpPr>
          <p:cNvPr id="656" name="TextBox 10"/>
          <p:cNvSpPr txBox="1"/>
          <p:nvPr/>
        </p:nvSpPr>
        <p:spPr>
          <a:xfrm>
            <a:off x="4293562" y="1112647"/>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Girando</a:t>
            </a:r>
          </a:p>
        </p:txBody>
      </p:sp>
      <p:pic>
        <p:nvPicPr>
          <p:cNvPr id="657" name="Picture 12" descr="Picture 12"/>
          <p:cNvPicPr>
            <a:picLocks noChangeAspect="1"/>
          </p:cNvPicPr>
          <p:nvPr/>
        </p:nvPicPr>
        <p:blipFill>
          <a:blip r:embed="rId4">
            <a:extLst/>
          </a:blip>
          <a:stretch>
            <a:fillRect/>
          </a:stretch>
        </p:blipFill>
        <p:spPr>
          <a:xfrm>
            <a:off x="0" y="1112647"/>
            <a:ext cx="3968116" cy="5127850"/>
          </a:xfrm>
          <a:prstGeom prst="rect">
            <a:avLst/>
          </a:prstGeom>
          <a:ln w="12700">
            <a:miter lim="400000"/>
          </a:ln>
        </p:spPr>
      </p:pic>
      <p:pic>
        <p:nvPicPr>
          <p:cNvPr id="658" name="Picture 16" descr="Picture 16"/>
          <p:cNvPicPr>
            <a:picLocks noChangeAspect="1"/>
          </p:cNvPicPr>
          <p:nvPr/>
        </p:nvPicPr>
        <p:blipFill>
          <a:blip r:embed="rId5">
            <a:extLst/>
          </a:blip>
          <a:stretch>
            <a:fillRect/>
          </a:stretch>
        </p:blipFill>
        <p:spPr>
          <a:xfrm>
            <a:off x="558743" y="1460609"/>
            <a:ext cx="3238452" cy="4473347"/>
          </a:xfrm>
          <a:prstGeom prst="rect">
            <a:avLst/>
          </a:prstGeom>
          <a:ln w="12700">
            <a:miter lim="400000"/>
          </a:ln>
        </p:spPr>
      </p:pic>
      <p:pic>
        <p:nvPicPr>
          <p:cNvPr id="659" name="Picture 3" descr="Picture 3"/>
          <p:cNvPicPr>
            <a:picLocks noChangeAspect="1"/>
          </p:cNvPicPr>
          <p:nvPr/>
        </p:nvPicPr>
        <p:blipFill>
          <a:blip r:embed="rId6">
            <a:extLst/>
          </a:blip>
          <a:srcRect l="0" t="0" r="4651" b="0"/>
          <a:stretch>
            <a:fillRect/>
          </a:stretch>
        </p:blipFill>
        <p:spPr>
          <a:xfrm>
            <a:off x="3968115" y="1899705"/>
            <a:ext cx="5735445" cy="4010118"/>
          </a:xfrm>
          <a:prstGeom prst="rect">
            <a:avLst/>
          </a:prstGeom>
          <a:ln w="12700">
            <a:miter lim="400000"/>
          </a:ln>
        </p:spPr>
      </p:pic>
      <p:grpSp>
        <p:nvGrpSpPr>
          <p:cNvPr id="662" name="TextBox 7"/>
          <p:cNvGrpSpPr/>
          <p:nvPr/>
        </p:nvGrpSpPr>
        <p:grpSpPr>
          <a:xfrm>
            <a:off x="9703558" y="1898860"/>
            <a:ext cx="2488442" cy="4010117"/>
            <a:chOff x="0" y="0"/>
            <a:chExt cx="2488441" cy="4010116"/>
          </a:xfrm>
        </p:grpSpPr>
        <p:sp>
          <p:nvSpPr>
            <p:cNvPr id="660" name="Rectangle"/>
            <p:cNvSpPr/>
            <p:nvPr/>
          </p:nvSpPr>
          <p:spPr>
            <a:xfrm>
              <a:off x="0" y="-1"/>
              <a:ext cx="2488442" cy="4010118"/>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000"/>
              </a:pPr>
            </a:p>
          </p:txBody>
        </p:sp>
        <p:sp>
          <p:nvSpPr>
            <p:cNvPr id="661" name="Girar el montacargas hacia un peatón que está delante o al lado del montacargas crea otro peligro."/>
            <p:cNvSpPr txBox="1"/>
            <p:nvPr/>
          </p:nvSpPr>
          <p:spPr>
            <a:xfrm>
              <a:off x="45720" y="-1"/>
              <a:ext cx="2397002" cy="1559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solidFill>
                    <a:srgbClr val="FFFFFF"/>
                  </a:solidFill>
                </a:defRPr>
              </a:lvl1pPr>
            </a:lstStyle>
            <a:p>
              <a:pPr/>
              <a:r>
                <a:t>Girar el montacargas hacia un peatón que está delante o al lado del montacargas crea otro peligro.</a:t>
              </a:r>
            </a:p>
          </p:txBody>
        </p:sp>
      </p:grpSp>
      <p:sp>
        <p:nvSpPr>
          <p:cNvPr id="663" name="Rectangle 1"/>
          <p:cNvSpPr/>
          <p:nvPr/>
        </p:nvSpPr>
        <p:spPr>
          <a:xfrm>
            <a:off x="574742" y="2375016"/>
            <a:ext cx="3189485"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664" name="Rectangle 4"/>
          <p:cNvSpPr/>
          <p:nvPr/>
        </p:nvSpPr>
        <p:spPr>
          <a:xfrm>
            <a:off x="553306" y="1460609"/>
            <a:ext cx="3238451"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8" name="Picture 6" descr="Picture 6"/>
          <p:cNvPicPr>
            <a:picLocks noChangeAspect="1"/>
          </p:cNvPicPr>
          <p:nvPr/>
        </p:nvPicPr>
        <p:blipFill>
          <a:blip r:embed="rId3">
            <a:extLst/>
          </a:blip>
          <a:stretch>
            <a:fillRect/>
          </a:stretch>
        </p:blipFill>
        <p:spPr>
          <a:xfrm>
            <a:off x="2359122" y="924043"/>
            <a:ext cx="9832879" cy="5736064"/>
          </a:xfrm>
          <a:prstGeom prst="rect">
            <a:avLst/>
          </a:prstGeom>
          <a:ln w="12700">
            <a:miter lim="400000"/>
          </a:ln>
        </p:spPr>
      </p:pic>
      <p:sp>
        <p:nvSpPr>
          <p:cNvPr id="669" name="Title 2"/>
          <p:cNvSpPr txBox="1"/>
          <p:nvPr>
            <p:ph type="title"/>
          </p:nvPr>
        </p:nvSpPr>
        <p:spPr>
          <a:xfrm>
            <a:off x="83127" y="301537"/>
            <a:ext cx="8853055" cy="383217"/>
          </a:xfrm>
          <a:prstGeom prst="rect">
            <a:avLst/>
          </a:prstGeom>
        </p:spPr>
        <p:txBody>
          <a:bodyPr/>
          <a:lstStyle/>
          <a:p>
            <a:pPr/>
            <a:r>
              <a:t>Riesgos de operaci</a:t>
            </a:r>
            <a:r>
              <a:t>ón: Peatones</a:t>
            </a:r>
          </a:p>
        </p:txBody>
      </p:sp>
      <p:sp>
        <p:nvSpPr>
          <p:cNvPr id="670" name="TextBox 10"/>
          <p:cNvSpPr txBox="1"/>
          <p:nvPr/>
        </p:nvSpPr>
        <p:spPr>
          <a:xfrm>
            <a:off x="4293562" y="1112647"/>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000">
                <a:solidFill>
                  <a:srgbClr val="8C5100"/>
                </a:solidFill>
              </a:defRPr>
            </a:pPr>
            <a:r>
              <a:t>E</a:t>
            </a:r>
            <a:r>
              <a:t>xceso de velocidad</a:t>
            </a:r>
          </a:p>
        </p:txBody>
      </p:sp>
      <p:pic>
        <p:nvPicPr>
          <p:cNvPr id="671" name="Picture 12" descr="Picture 12"/>
          <p:cNvPicPr>
            <a:picLocks noChangeAspect="1"/>
          </p:cNvPicPr>
          <p:nvPr/>
        </p:nvPicPr>
        <p:blipFill>
          <a:blip r:embed="rId4">
            <a:extLst/>
          </a:blip>
          <a:stretch>
            <a:fillRect/>
          </a:stretch>
        </p:blipFill>
        <p:spPr>
          <a:xfrm>
            <a:off x="0" y="1112647"/>
            <a:ext cx="3968116" cy="5127850"/>
          </a:xfrm>
          <a:prstGeom prst="rect">
            <a:avLst/>
          </a:prstGeom>
          <a:ln w="12700">
            <a:miter lim="400000"/>
          </a:ln>
        </p:spPr>
      </p:pic>
      <p:pic>
        <p:nvPicPr>
          <p:cNvPr id="672" name="Picture 16" descr="Picture 16"/>
          <p:cNvPicPr>
            <a:picLocks noChangeAspect="1"/>
          </p:cNvPicPr>
          <p:nvPr/>
        </p:nvPicPr>
        <p:blipFill>
          <a:blip r:embed="rId5">
            <a:extLst/>
          </a:blip>
          <a:stretch>
            <a:fillRect/>
          </a:stretch>
        </p:blipFill>
        <p:spPr>
          <a:xfrm>
            <a:off x="558743" y="1460609"/>
            <a:ext cx="3238452" cy="4473347"/>
          </a:xfrm>
          <a:prstGeom prst="rect">
            <a:avLst/>
          </a:prstGeom>
          <a:ln w="12700">
            <a:miter lim="400000"/>
          </a:ln>
        </p:spPr>
      </p:pic>
      <p:pic>
        <p:nvPicPr>
          <p:cNvPr id="673" name="Picture 3" descr="Picture 3"/>
          <p:cNvPicPr>
            <a:picLocks noChangeAspect="1"/>
          </p:cNvPicPr>
          <p:nvPr/>
        </p:nvPicPr>
        <p:blipFill>
          <a:blip r:embed="rId6">
            <a:extLst/>
          </a:blip>
          <a:srcRect l="4447" t="0" r="4447" b="0"/>
          <a:stretch>
            <a:fillRect/>
          </a:stretch>
        </p:blipFill>
        <p:spPr>
          <a:xfrm>
            <a:off x="3968115" y="1899705"/>
            <a:ext cx="5735445" cy="4010118"/>
          </a:xfrm>
          <a:prstGeom prst="rect">
            <a:avLst/>
          </a:prstGeom>
          <a:ln w="12700">
            <a:miter lim="400000"/>
          </a:ln>
        </p:spPr>
      </p:pic>
      <p:grpSp>
        <p:nvGrpSpPr>
          <p:cNvPr id="676" name="TextBox 7"/>
          <p:cNvGrpSpPr/>
          <p:nvPr/>
        </p:nvGrpSpPr>
        <p:grpSpPr>
          <a:xfrm>
            <a:off x="9703558" y="1898860"/>
            <a:ext cx="2488442" cy="4010117"/>
            <a:chOff x="0" y="0"/>
            <a:chExt cx="2488441" cy="4010116"/>
          </a:xfrm>
        </p:grpSpPr>
        <p:sp>
          <p:nvSpPr>
            <p:cNvPr id="674" name="Rectangle"/>
            <p:cNvSpPr/>
            <p:nvPr/>
          </p:nvSpPr>
          <p:spPr>
            <a:xfrm>
              <a:off x="0" y="-1"/>
              <a:ext cx="2488442" cy="4010118"/>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000"/>
              </a:pPr>
            </a:p>
          </p:txBody>
        </p:sp>
        <p:sp>
          <p:nvSpPr>
            <p:cNvPr id="675" name="Acelerar de modo que el montacargas no pueda parar a tiempo para evitar a los peatones a menudo causa accidentes que involucran a peatones."/>
            <p:cNvSpPr txBox="1"/>
            <p:nvPr/>
          </p:nvSpPr>
          <p:spPr>
            <a:xfrm>
              <a:off x="45720" y="-1"/>
              <a:ext cx="2397002" cy="2473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solidFill>
                    <a:srgbClr val="FFFFFF"/>
                  </a:solidFill>
                </a:defRPr>
              </a:lvl1pPr>
            </a:lstStyle>
            <a:p>
              <a:pPr/>
              <a:r>
                <a:t>Acelerar de modo que el montacargas no pueda parar a tiempo para evitar a los peatones a menudo causa accidentes que involucran a peatones.</a:t>
              </a:r>
            </a:p>
          </p:txBody>
        </p:sp>
      </p:grpSp>
      <p:sp>
        <p:nvSpPr>
          <p:cNvPr id="677" name="Rectangle 1"/>
          <p:cNvSpPr/>
          <p:nvPr/>
        </p:nvSpPr>
        <p:spPr>
          <a:xfrm>
            <a:off x="574742" y="3316713"/>
            <a:ext cx="3189485"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678" name="Rectangle 4"/>
          <p:cNvSpPr/>
          <p:nvPr/>
        </p:nvSpPr>
        <p:spPr>
          <a:xfrm>
            <a:off x="553305" y="1460609"/>
            <a:ext cx="3210923"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679" name="Rectangle 5"/>
          <p:cNvSpPr/>
          <p:nvPr/>
        </p:nvSpPr>
        <p:spPr>
          <a:xfrm>
            <a:off x="564181" y="2402308"/>
            <a:ext cx="3200046"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3" name="Picture 6" descr="Picture 6"/>
          <p:cNvPicPr>
            <a:picLocks noChangeAspect="1"/>
          </p:cNvPicPr>
          <p:nvPr/>
        </p:nvPicPr>
        <p:blipFill>
          <a:blip r:embed="rId3">
            <a:extLst/>
          </a:blip>
          <a:stretch>
            <a:fillRect/>
          </a:stretch>
        </p:blipFill>
        <p:spPr>
          <a:xfrm>
            <a:off x="2359122" y="924043"/>
            <a:ext cx="9832879" cy="5736064"/>
          </a:xfrm>
          <a:prstGeom prst="rect">
            <a:avLst/>
          </a:prstGeom>
          <a:ln w="12700">
            <a:miter lim="400000"/>
          </a:ln>
        </p:spPr>
      </p:pic>
      <p:sp>
        <p:nvSpPr>
          <p:cNvPr id="684" name="Title 2"/>
          <p:cNvSpPr txBox="1"/>
          <p:nvPr>
            <p:ph type="title"/>
          </p:nvPr>
        </p:nvSpPr>
        <p:spPr>
          <a:xfrm>
            <a:off x="83127" y="301537"/>
            <a:ext cx="8853055" cy="383217"/>
          </a:xfrm>
          <a:prstGeom prst="rect">
            <a:avLst/>
          </a:prstGeom>
        </p:spPr>
        <p:txBody>
          <a:bodyPr/>
          <a:lstStyle/>
          <a:p>
            <a:pPr/>
            <a:r>
              <a:t>Riesgos de operaci</a:t>
            </a:r>
            <a:r>
              <a:t>ón: Peatones</a:t>
            </a:r>
          </a:p>
        </p:txBody>
      </p:sp>
      <p:sp>
        <p:nvSpPr>
          <p:cNvPr id="685" name="TextBox 10"/>
          <p:cNvSpPr txBox="1"/>
          <p:nvPr/>
        </p:nvSpPr>
        <p:spPr>
          <a:xfrm>
            <a:off x="4293562" y="1112647"/>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Peatones inconscientes</a:t>
            </a:r>
          </a:p>
        </p:txBody>
      </p:sp>
      <p:pic>
        <p:nvPicPr>
          <p:cNvPr id="686" name="Picture 12" descr="Picture 12"/>
          <p:cNvPicPr>
            <a:picLocks noChangeAspect="1"/>
          </p:cNvPicPr>
          <p:nvPr/>
        </p:nvPicPr>
        <p:blipFill>
          <a:blip r:embed="rId4">
            <a:extLst/>
          </a:blip>
          <a:stretch>
            <a:fillRect/>
          </a:stretch>
        </p:blipFill>
        <p:spPr>
          <a:xfrm>
            <a:off x="0" y="1112647"/>
            <a:ext cx="3968116" cy="5127850"/>
          </a:xfrm>
          <a:prstGeom prst="rect">
            <a:avLst/>
          </a:prstGeom>
          <a:ln w="12700">
            <a:miter lim="400000"/>
          </a:ln>
        </p:spPr>
      </p:pic>
      <p:pic>
        <p:nvPicPr>
          <p:cNvPr id="687" name="Picture 16" descr="Picture 16"/>
          <p:cNvPicPr>
            <a:picLocks noChangeAspect="1"/>
          </p:cNvPicPr>
          <p:nvPr/>
        </p:nvPicPr>
        <p:blipFill>
          <a:blip r:embed="rId5">
            <a:extLst/>
          </a:blip>
          <a:stretch>
            <a:fillRect/>
          </a:stretch>
        </p:blipFill>
        <p:spPr>
          <a:xfrm>
            <a:off x="558743" y="1460609"/>
            <a:ext cx="3238452" cy="4473347"/>
          </a:xfrm>
          <a:prstGeom prst="rect">
            <a:avLst/>
          </a:prstGeom>
          <a:ln w="12700">
            <a:miter lim="400000"/>
          </a:ln>
        </p:spPr>
      </p:pic>
      <p:pic>
        <p:nvPicPr>
          <p:cNvPr id="688" name="Picture 3" descr="Picture 3"/>
          <p:cNvPicPr>
            <a:picLocks noChangeAspect="1"/>
          </p:cNvPicPr>
          <p:nvPr/>
        </p:nvPicPr>
        <p:blipFill>
          <a:blip r:embed="rId6">
            <a:extLst/>
          </a:blip>
          <a:srcRect l="2380" t="0" r="2380" b="0"/>
          <a:stretch>
            <a:fillRect/>
          </a:stretch>
        </p:blipFill>
        <p:spPr>
          <a:xfrm>
            <a:off x="3968115" y="1899705"/>
            <a:ext cx="5735445" cy="4010118"/>
          </a:xfrm>
          <a:prstGeom prst="rect">
            <a:avLst/>
          </a:prstGeom>
          <a:ln w="12700">
            <a:miter lim="400000"/>
          </a:ln>
        </p:spPr>
      </p:pic>
      <p:grpSp>
        <p:nvGrpSpPr>
          <p:cNvPr id="691" name="TextBox 7"/>
          <p:cNvGrpSpPr/>
          <p:nvPr/>
        </p:nvGrpSpPr>
        <p:grpSpPr>
          <a:xfrm>
            <a:off x="9703558" y="1898860"/>
            <a:ext cx="2488442" cy="4010117"/>
            <a:chOff x="0" y="0"/>
            <a:chExt cx="2488441" cy="4010116"/>
          </a:xfrm>
        </p:grpSpPr>
        <p:sp>
          <p:nvSpPr>
            <p:cNvPr id="689" name="Rectangle"/>
            <p:cNvSpPr/>
            <p:nvPr/>
          </p:nvSpPr>
          <p:spPr>
            <a:xfrm>
              <a:off x="0" y="-1"/>
              <a:ext cx="2488442" cy="4010118"/>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000"/>
              </a:pPr>
            </a:p>
          </p:txBody>
        </p:sp>
        <p:sp>
          <p:nvSpPr>
            <p:cNvPr id="690" name="Otro peligro surge cuando los peatones no son conscientes de un montacargas cercano."/>
            <p:cNvSpPr txBox="1"/>
            <p:nvPr/>
          </p:nvSpPr>
          <p:spPr>
            <a:xfrm>
              <a:off x="45720" y="-1"/>
              <a:ext cx="2397002" cy="1559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solidFill>
                    <a:srgbClr val="FFFFFF"/>
                  </a:solidFill>
                </a:defRPr>
              </a:lvl1pPr>
            </a:lstStyle>
            <a:p>
              <a:pPr/>
              <a:r>
                <a:t>Otro peligro surge cuando los peatones no son conscientes de un montacargas cercano.</a:t>
              </a:r>
            </a:p>
          </p:txBody>
        </p:sp>
      </p:grpSp>
      <p:sp>
        <p:nvSpPr>
          <p:cNvPr id="692" name="Rectangle 1"/>
          <p:cNvSpPr/>
          <p:nvPr/>
        </p:nvSpPr>
        <p:spPr>
          <a:xfrm>
            <a:off x="574742" y="4203825"/>
            <a:ext cx="3189485"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693" name="Rectangle 4"/>
          <p:cNvSpPr/>
          <p:nvPr/>
        </p:nvSpPr>
        <p:spPr>
          <a:xfrm>
            <a:off x="553305" y="1460609"/>
            <a:ext cx="3210923"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694" name="Rectangle 5"/>
          <p:cNvSpPr/>
          <p:nvPr/>
        </p:nvSpPr>
        <p:spPr>
          <a:xfrm>
            <a:off x="564181" y="2402308"/>
            <a:ext cx="3200046"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695" name="Rectangle 8"/>
          <p:cNvSpPr/>
          <p:nvPr/>
        </p:nvSpPr>
        <p:spPr>
          <a:xfrm>
            <a:off x="566954" y="3292657"/>
            <a:ext cx="3200045"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9" name="Picture 6" descr="Picture 6"/>
          <p:cNvPicPr>
            <a:picLocks noChangeAspect="1"/>
          </p:cNvPicPr>
          <p:nvPr/>
        </p:nvPicPr>
        <p:blipFill>
          <a:blip r:embed="rId3">
            <a:extLst/>
          </a:blip>
          <a:stretch>
            <a:fillRect/>
          </a:stretch>
        </p:blipFill>
        <p:spPr>
          <a:xfrm>
            <a:off x="2359122" y="924043"/>
            <a:ext cx="9832879" cy="5736064"/>
          </a:xfrm>
          <a:prstGeom prst="rect">
            <a:avLst/>
          </a:prstGeom>
          <a:ln w="12700">
            <a:miter lim="400000"/>
          </a:ln>
        </p:spPr>
      </p:pic>
      <p:sp>
        <p:nvSpPr>
          <p:cNvPr id="700" name="Title 2"/>
          <p:cNvSpPr txBox="1"/>
          <p:nvPr>
            <p:ph type="title"/>
          </p:nvPr>
        </p:nvSpPr>
        <p:spPr>
          <a:xfrm>
            <a:off x="83127" y="301537"/>
            <a:ext cx="8853055" cy="383217"/>
          </a:xfrm>
          <a:prstGeom prst="rect">
            <a:avLst/>
          </a:prstGeom>
        </p:spPr>
        <p:txBody>
          <a:bodyPr/>
          <a:lstStyle/>
          <a:p>
            <a:pPr/>
            <a:r>
              <a:t>Riesgos de operaci</a:t>
            </a:r>
            <a:r>
              <a:t>ón: Peatones</a:t>
            </a:r>
          </a:p>
        </p:txBody>
      </p:sp>
      <p:sp>
        <p:nvSpPr>
          <p:cNvPr id="701" name="TextBox 10"/>
          <p:cNvSpPr txBox="1"/>
          <p:nvPr/>
        </p:nvSpPr>
        <p:spPr>
          <a:xfrm>
            <a:off x="4293562" y="1112647"/>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Payasadas</a:t>
            </a:r>
          </a:p>
        </p:txBody>
      </p:sp>
      <p:pic>
        <p:nvPicPr>
          <p:cNvPr id="702" name="Picture 12" descr="Picture 12"/>
          <p:cNvPicPr>
            <a:picLocks noChangeAspect="1"/>
          </p:cNvPicPr>
          <p:nvPr/>
        </p:nvPicPr>
        <p:blipFill>
          <a:blip r:embed="rId4">
            <a:extLst/>
          </a:blip>
          <a:stretch>
            <a:fillRect/>
          </a:stretch>
        </p:blipFill>
        <p:spPr>
          <a:xfrm>
            <a:off x="0" y="1112647"/>
            <a:ext cx="3968116" cy="5127850"/>
          </a:xfrm>
          <a:prstGeom prst="rect">
            <a:avLst/>
          </a:prstGeom>
          <a:ln w="12700">
            <a:miter lim="400000"/>
          </a:ln>
        </p:spPr>
      </p:pic>
      <p:pic>
        <p:nvPicPr>
          <p:cNvPr id="703" name="Picture 16" descr="Picture 16"/>
          <p:cNvPicPr>
            <a:picLocks noChangeAspect="1"/>
          </p:cNvPicPr>
          <p:nvPr/>
        </p:nvPicPr>
        <p:blipFill>
          <a:blip r:embed="rId5">
            <a:extLst/>
          </a:blip>
          <a:stretch>
            <a:fillRect/>
          </a:stretch>
        </p:blipFill>
        <p:spPr>
          <a:xfrm>
            <a:off x="558743" y="1460609"/>
            <a:ext cx="3238452" cy="4473347"/>
          </a:xfrm>
          <a:prstGeom prst="rect">
            <a:avLst/>
          </a:prstGeom>
          <a:ln w="12700">
            <a:miter lim="400000"/>
          </a:ln>
        </p:spPr>
      </p:pic>
      <p:grpSp>
        <p:nvGrpSpPr>
          <p:cNvPr id="706" name="TextBox 7"/>
          <p:cNvGrpSpPr/>
          <p:nvPr/>
        </p:nvGrpSpPr>
        <p:grpSpPr>
          <a:xfrm>
            <a:off x="8529622" y="1898860"/>
            <a:ext cx="3662377" cy="4010117"/>
            <a:chOff x="0" y="0"/>
            <a:chExt cx="3662376" cy="4010116"/>
          </a:xfrm>
        </p:grpSpPr>
        <p:sp>
          <p:nvSpPr>
            <p:cNvPr id="704" name="Rectangle"/>
            <p:cNvSpPr/>
            <p:nvPr/>
          </p:nvSpPr>
          <p:spPr>
            <a:xfrm>
              <a:off x="-1" y="-1"/>
              <a:ext cx="3662378" cy="4010118"/>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000"/>
              </a:pPr>
            </a:p>
          </p:txBody>
        </p:sp>
        <p:sp>
          <p:nvSpPr>
            <p:cNvPr id="705" name="Llevando pasajeros en el montacargas está prohibido, tal como cualquier tipo de payasada en o cerca de un montacargas. Ambas de estas violaciones de seguridad crean peligros peatonales y provocan accidentes."/>
            <p:cNvSpPr txBox="1"/>
            <p:nvPr/>
          </p:nvSpPr>
          <p:spPr>
            <a:xfrm>
              <a:off x="45719" y="-1"/>
              <a:ext cx="3570938" cy="2473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solidFill>
                    <a:srgbClr val="FFFFFF"/>
                  </a:solidFill>
                </a:defRPr>
              </a:lvl1pPr>
            </a:lstStyle>
            <a:p>
              <a:pPr/>
              <a:r>
                <a:t>Llevando pasajeros en el montacargas está prohibido, tal como cualquier tipo de payasada en o cerca de un montacargas. Ambas de estas violaciones de seguridad crean peligros peatonales y provocan accidentes.</a:t>
              </a:r>
            </a:p>
          </p:txBody>
        </p:sp>
      </p:grpSp>
      <p:sp>
        <p:nvSpPr>
          <p:cNvPr id="707" name="Rectangle 1"/>
          <p:cNvSpPr/>
          <p:nvPr/>
        </p:nvSpPr>
        <p:spPr>
          <a:xfrm>
            <a:off x="574742" y="5118229"/>
            <a:ext cx="3189485"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708" name="Rectangle 4"/>
          <p:cNvSpPr/>
          <p:nvPr/>
        </p:nvSpPr>
        <p:spPr>
          <a:xfrm>
            <a:off x="553305" y="1460609"/>
            <a:ext cx="3210923"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09" name="Rectangle 5"/>
          <p:cNvSpPr/>
          <p:nvPr/>
        </p:nvSpPr>
        <p:spPr>
          <a:xfrm>
            <a:off x="564181" y="2402308"/>
            <a:ext cx="3200046"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10" name="Rectangle 8"/>
          <p:cNvSpPr/>
          <p:nvPr/>
        </p:nvSpPr>
        <p:spPr>
          <a:xfrm>
            <a:off x="566954" y="3292657"/>
            <a:ext cx="3200045"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711" name="Picture 11" descr="Picture 11"/>
          <p:cNvPicPr>
            <a:picLocks noChangeAspect="1"/>
          </p:cNvPicPr>
          <p:nvPr/>
        </p:nvPicPr>
        <p:blipFill>
          <a:blip r:embed="rId6">
            <a:extLst/>
          </a:blip>
          <a:stretch>
            <a:fillRect/>
          </a:stretch>
        </p:blipFill>
        <p:spPr>
          <a:xfrm>
            <a:off x="3968115" y="1898860"/>
            <a:ext cx="4561509" cy="4010117"/>
          </a:xfrm>
          <a:prstGeom prst="rect">
            <a:avLst/>
          </a:prstGeom>
          <a:ln w="12700">
            <a:miter lim="400000"/>
          </a:ln>
        </p:spPr>
      </p:pic>
      <p:sp>
        <p:nvSpPr>
          <p:cNvPr id="712" name="Rectangle 13"/>
          <p:cNvSpPr/>
          <p:nvPr/>
        </p:nvSpPr>
        <p:spPr>
          <a:xfrm>
            <a:off x="566954" y="4207061"/>
            <a:ext cx="3200045" cy="80925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717"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718" name="Picture 6" descr="Picture 6"/>
          <p:cNvPicPr>
            <a:picLocks noChangeAspect="1"/>
          </p:cNvPicPr>
          <p:nvPr/>
        </p:nvPicPr>
        <p:blipFill>
          <a:blip r:embed="rId4">
            <a:extLst/>
          </a:blip>
          <a:stretch>
            <a:fillRect/>
          </a:stretch>
        </p:blipFill>
        <p:spPr>
          <a:xfrm>
            <a:off x="5275076" y="1214387"/>
            <a:ext cx="5709304" cy="4916717"/>
          </a:xfrm>
          <a:prstGeom prst="rect">
            <a:avLst/>
          </a:prstGeom>
          <a:ln w="12700">
            <a:miter lim="400000"/>
          </a:ln>
        </p:spPr>
      </p:pic>
      <p:pic>
        <p:nvPicPr>
          <p:cNvPr id="719" name="Picture 12" descr="Picture 12"/>
          <p:cNvPicPr>
            <a:picLocks noChangeAspect="1"/>
          </p:cNvPicPr>
          <p:nvPr/>
        </p:nvPicPr>
        <p:blipFill>
          <a:blip r:embed="rId5">
            <a:extLst/>
          </a:blip>
          <a:stretch>
            <a:fillRect/>
          </a:stretch>
        </p:blipFill>
        <p:spPr>
          <a:xfrm>
            <a:off x="1" y="743095"/>
            <a:ext cx="4067455" cy="5930661"/>
          </a:xfrm>
          <a:prstGeom prst="rect">
            <a:avLst/>
          </a:prstGeom>
          <a:ln w="12700">
            <a:miter lim="400000"/>
          </a:ln>
        </p:spPr>
      </p:pic>
      <p:pic>
        <p:nvPicPr>
          <p:cNvPr id="720" name="Picture 3" descr="Picture 3"/>
          <p:cNvPicPr>
            <a:picLocks noChangeAspect="1"/>
          </p:cNvPicPr>
          <p:nvPr/>
        </p:nvPicPr>
        <p:blipFill>
          <a:blip r:embed="rId6">
            <a:extLst/>
          </a:blip>
          <a:stretch>
            <a:fillRect/>
          </a:stretch>
        </p:blipFill>
        <p:spPr>
          <a:xfrm>
            <a:off x="477140" y="908143"/>
            <a:ext cx="3021097" cy="5497403"/>
          </a:xfrm>
          <a:prstGeom prst="rect">
            <a:avLst/>
          </a:prstGeom>
          <a:ln w="12700">
            <a:miter lim="400000"/>
          </a:ln>
        </p:spPr>
      </p:pic>
      <p:grpSp>
        <p:nvGrpSpPr>
          <p:cNvPr id="723" name="TextBox 8"/>
          <p:cNvGrpSpPr/>
          <p:nvPr/>
        </p:nvGrpSpPr>
        <p:grpSpPr>
          <a:xfrm>
            <a:off x="4067456" y="2866029"/>
            <a:ext cx="8124543" cy="1583141"/>
            <a:chOff x="0" y="0"/>
            <a:chExt cx="8124542" cy="1583139"/>
          </a:xfrm>
        </p:grpSpPr>
        <p:sp>
          <p:nvSpPr>
            <p:cNvPr id="721" name="Rectangle"/>
            <p:cNvSpPr/>
            <p:nvPr/>
          </p:nvSpPr>
          <p:spPr>
            <a:xfrm>
              <a:off x="0" y="0"/>
              <a:ext cx="8124543" cy="1583140"/>
            </a:xfrm>
            <a:prstGeom prst="rect">
              <a:avLst/>
            </a:prstGeom>
            <a:solidFill>
              <a:srgbClr val="A26E25">
                <a:alpha val="80000"/>
              </a:srgbClr>
            </a:solidFill>
            <a:ln w="12700" cap="flat">
              <a:noFill/>
              <a:miter lim="400000"/>
            </a:ln>
            <a:effectLst/>
          </p:spPr>
          <p:txBody>
            <a:bodyPr wrap="square" lIns="45719" tIns="45719" rIns="45719" bIns="45719" numCol="1" anchor="ctr">
              <a:noAutofit/>
            </a:bodyPr>
            <a:lstStyle/>
            <a:p>
              <a:pPr algn="ctr">
                <a:defRPr sz="1800"/>
              </a:pPr>
            </a:p>
          </p:txBody>
        </p:sp>
        <p:sp>
          <p:nvSpPr>
            <p:cNvPr id="722" name="Algunos peligros de montacargas son causados por las condiciones presentes en el ambiente donde el montacargas está en funcionamiento."/>
            <p:cNvSpPr txBox="1"/>
            <p:nvPr/>
          </p:nvSpPr>
          <p:spPr>
            <a:xfrm>
              <a:off x="45720" y="478976"/>
              <a:ext cx="8033103"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800">
                  <a:solidFill>
                    <a:srgbClr val="FFFFFF"/>
                  </a:solidFill>
                </a:defRPr>
              </a:lvl1pPr>
            </a:lstStyle>
            <a:p>
              <a:pPr/>
              <a:r>
                <a:t>Algunos peligros de montacargas son causados por las condiciones presentes en el ambiente donde el montacargas está en funcionamiento. </a:t>
              </a: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728"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729" name="Picture 12" descr="Picture 12"/>
          <p:cNvPicPr>
            <a:picLocks noChangeAspect="1"/>
          </p:cNvPicPr>
          <p:nvPr/>
        </p:nvPicPr>
        <p:blipFill>
          <a:blip r:embed="rId4">
            <a:extLst/>
          </a:blip>
          <a:stretch>
            <a:fillRect/>
          </a:stretch>
        </p:blipFill>
        <p:spPr>
          <a:xfrm>
            <a:off x="1" y="743095"/>
            <a:ext cx="4067455" cy="5930661"/>
          </a:xfrm>
          <a:prstGeom prst="rect">
            <a:avLst/>
          </a:prstGeom>
          <a:ln w="12700">
            <a:miter lim="400000"/>
          </a:ln>
        </p:spPr>
      </p:pic>
      <p:pic>
        <p:nvPicPr>
          <p:cNvPr id="730" name="Picture 3" descr="Picture 3"/>
          <p:cNvPicPr>
            <a:picLocks noChangeAspect="1"/>
          </p:cNvPicPr>
          <p:nvPr/>
        </p:nvPicPr>
        <p:blipFill>
          <a:blip r:embed="rId5">
            <a:extLst/>
          </a:blip>
          <a:stretch>
            <a:fillRect/>
          </a:stretch>
        </p:blipFill>
        <p:spPr>
          <a:xfrm>
            <a:off x="477140" y="908143"/>
            <a:ext cx="3021097" cy="5497403"/>
          </a:xfrm>
          <a:prstGeom prst="rect">
            <a:avLst/>
          </a:prstGeom>
          <a:ln w="12700">
            <a:miter lim="400000"/>
          </a:ln>
        </p:spPr>
      </p:pic>
      <p:pic>
        <p:nvPicPr>
          <p:cNvPr id="731" name="Picture 5" descr="Picture 5"/>
          <p:cNvPicPr>
            <a:picLocks noChangeAspect="1"/>
          </p:cNvPicPr>
          <p:nvPr/>
        </p:nvPicPr>
        <p:blipFill>
          <a:blip r:embed="rId6">
            <a:extLst/>
          </a:blip>
          <a:stretch>
            <a:fillRect/>
          </a:stretch>
        </p:blipFill>
        <p:spPr>
          <a:xfrm>
            <a:off x="4324101" y="1652942"/>
            <a:ext cx="5105832" cy="4007803"/>
          </a:xfrm>
          <a:prstGeom prst="rect">
            <a:avLst/>
          </a:prstGeom>
          <a:ln w="12700">
            <a:miter lim="400000"/>
          </a:ln>
        </p:spPr>
      </p:pic>
      <p:sp>
        <p:nvSpPr>
          <p:cNvPr id="732" name="TextBox 9"/>
          <p:cNvSpPr txBox="1"/>
          <p:nvPr/>
        </p:nvSpPr>
        <p:spPr>
          <a:xfrm>
            <a:off x="4590314" y="1103827"/>
            <a:ext cx="6050054"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Combustible</a:t>
            </a:r>
          </a:p>
        </p:txBody>
      </p:sp>
      <p:sp>
        <p:nvSpPr>
          <p:cNvPr id="733" name="Rectangle 10"/>
          <p:cNvSpPr/>
          <p:nvPr/>
        </p:nvSpPr>
        <p:spPr>
          <a:xfrm>
            <a:off x="477140" y="928394"/>
            <a:ext cx="3021097"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grpSp>
        <p:nvGrpSpPr>
          <p:cNvPr id="736" name="TextBox 11"/>
          <p:cNvGrpSpPr/>
          <p:nvPr/>
        </p:nvGrpSpPr>
        <p:grpSpPr>
          <a:xfrm>
            <a:off x="9429932" y="1652942"/>
            <a:ext cx="2762068" cy="4010117"/>
            <a:chOff x="0" y="0"/>
            <a:chExt cx="2762067" cy="4010116"/>
          </a:xfrm>
        </p:grpSpPr>
        <p:sp>
          <p:nvSpPr>
            <p:cNvPr id="734" name="Rectangle"/>
            <p:cNvSpPr/>
            <p:nvPr/>
          </p:nvSpPr>
          <p:spPr>
            <a:xfrm>
              <a:off x="-1" y="-1"/>
              <a:ext cx="2762069" cy="4010118"/>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000"/>
              </a:pPr>
            </a:p>
          </p:txBody>
        </p:sp>
        <p:sp>
          <p:nvSpPr>
            <p:cNvPr id="735" name="Usando un montacargas accionado por combustible en un área con poca ventilación podría permitir la acumulación de monóxido de carbono o dióxido de carbono del montacargas."/>
            <p:cNvSpPr txBox="1"/>
            <p:nvPr/>
          </p:nvSpPr>
          <p:spPr>
            <a:xfrm>
              <a:off x="45719" y="-1"/>
              <a:ext cx="2670629" cy="27785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solidFill>
                    <a:srgbClr val="FFFFFF"/>
                  </a:solidFill>
                </a:defRPr>
              </a:lvl1pPr>
            </a:lstStyle>
            <a:p>
              <a:pPr/>
              <a:r>
                <a:t>Usando un montacargas accionado por combustible en un área con poca ventilación podría permitir la acumulación de monóxido de carbono o dióxido de carbono del montacargas.</a:t>
              </a:r>
            </a:p>
          </p:txBody>
        </p:sp>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741"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742" name="Picture 12" descr="Picture 12"/>
          <p:cNvPicPr>
            <a:picLocks noChangeAspect="1"/>
          </p:cNvPicPr>
          <p:nvPr/>
        </p:nvPicPr>
        <p:blipFill>
          <a:blip r:embed="rId4">
            <a:extLst/>
          </a:blip>
          <a:stretch>
            <a:fillRect/>
          </a:stretch>
        </p:blipFill>
        <p:spPr>
          <a:xfrm>
            <a:off x="1" y="743095"/>
            <a:ext cx="4067455" cy="5930661"/>
          </a:xfrm>
          <a:prstGeom prst="rect">
            <a:avLst/>
          </a:prstGeom>
          <a:ln w="12700">
            <a:miter lim="400000"/>
          </a:ln>
        </p:spPr>
      </p:pic>
      <p:pic>
        <p:nvPicPr>
          <p:cNvPr id="743" name="Picture 3" descr="Picture 3"/>
          <p:cNvPicPr>
            <a:picLocks noChangeAspect="1"/>
          </p:cNvPicPr>
          <p:nvPr/>
        </p:nvPicPr>
        <p:blipFill>
          <a:blip r:embed="rId5">
            <a:extLst/>
          </a:blip>
          <a:stretch>
            <a:fillRect/>
          </a:stretch>
        </p:blipFill>
        <p:spPr>
          <a:xfrm>
            <a:off x="477140" y="908143"/>
            <a:ext cx="3021097" cy="5497403"/>
          </a:xfrm>
          <a:prstGeom prst="rect">
            <a:avLst/>
          </a:prstGeom>
          <a:ln w="12700">
            <a:miter lim="400000"/>
          </a:ln>
        </p:spPr>
      </p:pic>
      <p:sp>
        <p:nvSpPr>
          <p:cNvPr id="744" name="TextBox 9"/>
          <p:cNvSpPr txBox="1"/>
          <p:nvPr/>
        </p:nvSpPr>
        <p:spPr>
          <a:xfrm>
            <a:off x="4590314" y="1103827"/>
            <a:ext cx="6050054"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Las rampas</a:t>
            </a:r>
          </a:p>
        </p:txBody>
      </p:sp>
      <p:sp>
        <p:nvSpPr>
          <p:cNvPr id="745" name="Rectangle 10"/>
          <p:cNvSpPr/>
          <p:nvPr/>
        </p:nvSpPr>
        <p:spPr>
          <a:xfrm>
            <a:off x="477140" y="1679026"/>
            <a:ext cx="3021097" cy="809248"/>
          </a:xfrm>
          <a:prstGeom prst="rect">
            <a:avLst/>
          </a:prstGeom>
          <a:ln w="57150">
            <a:solidFill>
              <a:schemeClr val="accent4"/>
            </a:solidFill>
            <a:miter/>
          </a:ln>
        </p:spPr>
        <p:txBody>
          <a:bodyPr lIns="45719" rIns="45719" anchor="ctr"/>
          <a:lstStyle/>
          <a:p>
            <a:pPr algn="ctr">
              <a:defRPr sz="1000">
                <a:solidFill>
                  <a:srgbClr val="FFFFFF"/>
                </a:solidFill>
              </a:defRPr>
            </a:pPr>
          </a:p>
        </p:txBody>
      </p:sp>
      <p:grpSp>
        <p:nvGrpSpPr>
          <p:cNvPr id="748" name="TextBox 11"/>
          <p:cNvGrpSpPr/>
          <p:nvPr/>
        </p:nvGrpSpPr>
        <p:grpSpPr>
          <a:xfrm>
            <a:off x="9062112" y="1652942"/>
            <a:ext cx="3129888" cy="3903950"/>
            <a:chOff x="0" y="0"/>
            <a:chExt cx="3129887" cy="3903948"/>
          </a:xfrm>
        </p:grpSpPr>
        <p:sp>
          <p:nvSpPr>
            <p:cNvPr id="746" name="Rectangle"/>
            <p:cNvSpPr/>
            <p:nvPr/>
          </p:nvSpPr>
          <p:spPr>
            <a:xfrm>
              <a:off x="-1" y="0"/>
              <a:ext cx="3129889" cy="3903949"/>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800">
                  <a:latin typeface="Microsoft Sans Serif"/>
                  <a:ea typeface="Microsoft Sans Serif"/>
                  <a:cs typeface="Microsoft Sans Serif"/>
                  <a:sym typeface="Microsoft Sans Serif"/>
                </a:defRPr>
              </a:pPr>
            </a:p>
          </p:txBody>
        </p:sp>
        <p:sp>
          <p:nvSpPr>
            <p:cNvPr id="747" name="Un ambiente de trabajo con rampas puede aumentar la probabilidad de un accidente de montacargas. Por ejemplo, ir hacia arriba o hacia abajo podría desestabilizar el montacargas o el montacargas podría acercarse a un borde y caer."/>
            <p:cNvSpPr txBox="1"/>
            <p:nvPr/>
          </p:nvSpPr>
          <p:spPr>
            <a:xfrm>
              <a:off x="45719" y="0"/>
              <a:ext cx="3038449" cy="288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800">
                  <a:solidFill>
                    <a:srgbClr val="FFFFFF"/>
                  </a:solidFill>
                  <a:latin typeface="Articulate"/>
                  <a:ea typeface="Articulate"/>
                  <a:cs typeface="Articulate"/>
                  <a:sym typeface="Articulate"/>
                </a:defRPr>
              </a:lvl1pPr>
            </a:lstStyle>
            <a:p>
              <a:pPr/>
              <a:r>
                <a:t>Un ambiente de trabajo con rampas puede aumentar la probabilidad de un accidente de montacargas. Por ejemplo, ir hacia arriba o hacia abajo podría desestabilizar el montacargas o el montacargas podría acercarse a un borde y caer.</a:t>
              </a:r>
            </a:p>
          </p:txBody>
        </p:sp>
      </p:grpSp>
      <p:sp>
        <p:nvSpPr>
          <p:cNvPr id="749" name="Rectangle 1"/>
          <p:cNvSpPr/>
          <p:nvPr/>
        </p:nvSpPr>
        <p:spPr>
          <a:xfrm>
            <a:off x="477140" y="924043"/>
            <a:ext cx="3021097" cy="72890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750" name="Picture 7" descr="Picture 7"/>
          <p:cNvPicPr>
            <a:picLocks noChangeAspect="1"/>
          </p:cNvPicPr>
          <p:nvPr/>
        </p:nvPicPr>
        <p:blipFill>
          <a:blip r:embed="rId6">
            <a:extLst/>
          </a:blip>
          <a:stretch>
            <a:fillRect/>
          </a:stretch>
        </p:blipFill>
        <p:spPr>
          <a:xfrm>
            <a:off x="4405076" y="1652941"/>
            <a:ext cx="4663031" cy="388805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755"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756" name="Picture 12" descr="Picture 12"/>
          <p:cNvPicPr>
            <a:picLocks noChangeAspect="1"/>
          </p:cNvPicPr>
          <p:nvPr/>
        </p:nvPicPr>
        <p:blipFill>
          <a:blip r:embed="rId4">
            <a:extLst/>
          </a:blip>
          <a:stretch>
            <a:fillRect/>
          </a:stretch>
        </p:blipFill>
        <p:spPr>
          <a:xfrm>
            <a:off x="1" y="743095"/>
            <a:ext cx="4067455" cy="5930661"/>
          </a:xfrm>
          <a:prstGeom prst="rect">
            <a:avLst/>
          </a:prstGeom>
          <a:ln w="12700">
            <a:miter lim="400000"/>
          </a:ln>
        </p:spPr>
      </p:pic>
      <p:pic>
        <p:nvPicPr>
          <p:cNvPr id="757" name="Picture 3" descr="Picture 3"/>
          <p:cNvPicPr>
            <a:picLocks noChangeAspect="1"/>
          </p:cNvPicPr>
          <p:nvPr/>
        </p:nvPicPr>
        <p:blipFill>
          <a:blip r:embed="rId5">
            <a:extLst/>
          </a:blip>
          <a:stretch>
            <a:fillRect/>
          </a:stretch>
        </p:blipFill>
        <p:spPr>
          <a:xfrm>
            <a:off x="477140" y="908143"/>
            <a:ext cx="3021097" cy="5497403"/>
          </a:xfrm>
          <a:prstGeom prst="rect">
            <a:avLst/>
          </a:prstGeom>
          <a:ln w="12700">
            <a:miter lim="400000"/>
          </a:ln>
        </p:spPr>
      </p:pic>
      <p:sp>
        <p:nvSpPr>
          <p:cNvPr id="758" name="TextBox 9"/>
          <p:cNvSpPr txBox="1"/>
          <p:nvPr/>
        </p:nvSpPr>
        <p:spPr>
          <a:xfrm>
            <a:off x="4590314" y="1103827"/>
            <a:ext cx="6050054"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Vías de ferrocarril</a:t>
            </a:r>
          </a:p>
        </p:txBody>
      </p:sp>
      <p:sp>
        <p:nvSpPr>
          <p:cNvPr id="759" name="Rectangle 10"/>
          <p:cNvSpPr/>
          <p:nvPr/>
        </p:nvSpPr>
        <p:spPr>
          <a:xfrm>
            <a:off x="477140" y="2479007"/>
            <a:ext cx="3021097"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grpSp>
        <p:nvGrpSpPr>
          <p:cNvPr id="762" name="TextBox 11"/>
          <p:cNvGrpSpPr/>
          <p:nvPr/>
        </p:nvGrpSpPr>
        <p:grpSpPr>
          <a:xfrm>
            <a:off x="8278400" y="1652942"/>
            <a:ext cx="3913601" cy="4243512"/>
            <a:chOff x="0" y="0"/>
            <a:chExt cx="3913599" cy="4243511"/>
          </a:xfrm>
        </p:grpSpPr>
        <p:sp>
          <p:nvSpPr>
            <p:cNvPr id="760" name="Rectangle"/>
            <p:cNvSpPr/>
            <p:nvPr/>
          </p:nvSpPr>
          <p:spPr>
            <a:xfrm>
              <a:off x="0" y="-1"/>
              <a:ext cx="3913600" cy="4243513"/>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lgn="ctr">
                <a:defRPr sz="1800">
                  <a:latin typeface="Microsoft Sans Serif"/>
                  <a:ea typeface="Microsoft Sans Serif"/>
                  <a:cs typeface="Microsoft Sans Serif"/>
                  <a:sym typeface="Microsoft Sans Serif"/>
                </a:defRPr>
              </a:pPr>
            </a:p>
          </p:txBody>
        </p:sp>
        <p:sp>
          <p:nvSpPr>
            <p:cNvPr id="761" name="Cruzar vías de ferrocarril podría desequilibrar un montacargas."/>
            <p:cNvSpPr txBox="1"/>
            <p:nvPr/>
          </p:nvSpPr>
          <p:spPr>
            <a:xfrm>
              <a:off x="45720" y="-1"/>
              <a:ext cx="3822160"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800">
                  <a:solidFill>
                    <a:srgbClr val="FFFFFF"/>
                  </a:solidFill>
                  <a:latin typeface="Articulate"/>
                  <a:ea typeface="Articulate"/>
                  <a:cs typeface="Articulate"/>
                  <a:sym typeface="Articulate"/>
                </a:defRPr>
              </a:lvl1pPr>
            </a:lstStyle>
            <a:p>
              <a:pPr/>
              <a:r>
                <a:t>Cruzar vías de ferrocarril podría desequilibrar un montacargas. </a:t>
              </a:r>
            </a:p>
          </p:txBody>
        </p:sp>
      </p:grpSp>
      <p:sp>
        <p:nvSpPr>
          <p:cNvPr id="763" name="Rectangle 1"/>
          <p:cNvSpPr/>
          <p:nvPr/>
        </p:nvSpPr>
        <p:spPr>
          <a:xfrm>
            <a:off x="477140" y="924043"/>
            <a:ext cx="3021097" cy="809249"/>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64" name="Rectangle 5"/>
          <p:cNvSpPr/>
          <p:nvPr/>
        </p:nvSpPr>
        <p:spPr>
          <a:xfrm>
            <a:off x="477140" y="1712628"/>
            <a:ext cx="3021097" cy="75048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765" name="Picture 8" descr="Picture 8"/>
          <p:cNvPicPr>
            <a:picLocks noChangeAspect="1"/>
          </p:cNvPicPr>
          <p:nvPr/>
        </p:nvPicPr>
        <p:blipFill>
          <a:blip r:embed="rId6">
            <a:extLst/>
          </a:blip>
          <a:stretch>
            <a:fillRect/>
          </a:stretch>
        </p:blipFill>
        <p:spPr>
          <a:xfrm>
            <a:off x="4581312" y="1652942"/>
            <a:ext cx="3697089" cy="4243513"/>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770"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771" name="Picture 12" descr="Picture 12"/>
          <p:cNvPicPr>
            <a:picLocks noChangeAspect="1"/>
          </p:cNvPicPr>
          <p:nvPr/>
        </p:nvPicPr>
        <p:blipFill>
          <a:blip r:embed="rId4">
            <a:extLst/>
          </a:blip>
          <a:stretch>
            <a:fillRect/>
          </a:stretch>
        </p:blipFill>
        <p:spPr>
          <a:xfrm>
            <a:off x="1" y="743095"/>
            <a:ext cx="4067455" cy="5930661"/>
          </a:xfrm>
          <a:prstGeom prst="rect">
            <a:avLst/>
          </a:prstGeom>
          <a:ln w="12700">
            <a:miter lim="400000"/>
          </a:ln>
        </p:spPr>
      </p:pic>
      <p:pic>
        <p:nvPicPr>
          <p:cNvPr id="772" name="Picture 3" descr="Picture 3"/>
          <p:cNvPicPr>
            <a:picLocks noChangeAspect="1"/>
          </p:cNvPicPr>
          <p:nvPr/>
        </p:nvPicPr>
        <p:blipFill>
          <a:blip r:embed="rId5">
            <a:extLst/>
          </a:blip>
          <a:stretch>
            <a:fillRect/>
          </a:stretch>
        </p:blipFill>
        <p:spPr>
          <a:xfrm>
            <a:off x="477140" y="908143"/>
            <a:ext cx="3021097" cy="5497403"/>
          </a:xfrm>
          <a:prstGeom prst="rect">
            <a:avLst/>
          </a:prstGeom>
          <a:ln w="12700">
            <a:miter lim="400000"/>
          </a:ln>
        </p:spPr>
      </p:pic>
      <p:sp>
        <p:nvSpPr>
          <p:cNvPr id="773" name="TextBox 9"/>
          <p:cNvSpPr txBox="1"/>
          <p:nvPr/>
        </p:nvSpPr>
        <p:spPr>
          <a:xfrm>
            <a:off x="4590314" y="1103827"/>
            <a:ext cx="6050054"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Suelos resbaladizos</a:t>
            </a:r>
          </a:p>
        </p:txBody>
      </p:sp>
      <p:sp>
        <p:nvSpPr>
          <p:cNvPr id="774" name="Rectangle 10"/>
          <p:cNvSpPr/>
          <p:nvPr/>
        </p:nvSpPr>
        <p:spPr>
          <a:xfrm>
            <a:off x="477140" y="3243286"/>
            <a:ext cx="3021097"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grpSp>
        <p:nvGrpSpPr>
          <p:cNvPr id="777" name="TextBox 11"/>
          <p:cNvGrpSpPr/>
          <p:nvPr/>
        </p:nvGrpSpPr>
        <p:grpSpPr>
          <a:xfrm>
            <a:off x="9805386" y="1652944"/>
            <a:ext cx="2386615" cy="3398983"/>
            <a:chOff x="0" y="0"/>
            <a:chExt cx="2386614" cy="3398982"/>
          </a:xfrm>
        </p:grpSpPr>
        <p:sp>
          <p:nvSpPr>
            <p:cNvPr id="775" name="Rectangle"/>
            <p:cNvSpPr/>
            <p:nvPr/>
          </p:nvSpPr>
          <p:spPr>
            <a:xfrm>
              <a:off x="-1" y="-1"/>
              <a:ext cx="2386616" cy="3398984"/>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800">
                  <a:latin typeface="Microsoft Sans Serif"/>
                  <a:ea typeface="Microsoft Sans Serif"/>
                  <a:cs typeface="Microsoft Sans Serif"/>
                  <a:sym typeface="Microsoft Sans Serif"/>
                </a:defRPr>
              </a:pPr>
            </a:p>
          </p:txBody>
        </p:sp>
        <p:sp>
          <p:nvSpPr>
            <p:cNvPr id="776" name="Manejando y frenado en pisos resbaladizos podría causar un resbalón, resultando en accidente."/>
            <p:cNvSpPr txBox="1"/>
            <p:nvPr/>
          </p:nvSpPr>
          <p:spPr>
            <a:xfrm>
              <a:off x="45719" y="-1"/>
              <a:ext cx="2295176" cy="1488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800">
                  <a:solidFill>
                    <a:srgbClr val="FFFFFF"/>
                  </a:solidFill>
                  <a:latin typeface="Articulate"/>
                  <a:ea typeface="Articulate"/>
                  <a:cs typeface="Articulate"/>
                  <a:sym typeface="Articulate"/>
                </a:defRPr>
              </a:lvl1pPr>
            </a:lstStyle>
            <a:p>
              <a:pPr/>
              <a:r>
                <a:t>Manejando y frenado en pisos resbaladizos podría causar un resbalón, resultando en accidente. </a:t>
              </a:r>
            </a:p>
          </p:txBody>
        </p:sp>
      </p:grpSp>
      <p:sp>
        <p:nvSpPr>
          <p:cNvPr id="778" name="Rectangle 1"/>
          <p:cNvSpPr/>
          <p:nvPr/>
        </p:nvSpPr>
        <p:spPr>
          <a:xfrm>
            <a:off x="477140" y="924043"/>
            <a:ext cx="3021097" cy="809249"/>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79" name="Rectangle 5"/>
          <p:cNvSpPr/>
          <p:nvPr/>
        </p:nvSpPr>
        <p:spPr>
          <a:xfrm>
            <a:off x="477140" y="1712628"/>
            <a:ext cx="3021097" cy="75048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80" name="Rectangle 6"/>
          <p:cNvSpPr/>
          <p:nvPr/>
        </p:nvSpPr>
        <p:spPr>
          <a:xfrm>
            <a:off x="477139" y="2449989"/>
            <a:ext cx="3021097" cy="777396"/>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781" name="Picture 13" descr="Picture 13"/>
          <p:cNvPicPr>
            <a:picLocks noChangeAspect="1"/>
          </p:cNvPicPr>
          <p:nvPr/>
        </p:nvPicPr>
        <p:blipFill>
          <a:blip r:embed="rId6">
            <a:extLst/>
          </a:blip>
          <a:stretch>
            <a:fillRect/>
          </a:stretch>
        </p:blipFill>
        <p:spPr>
          <a:xfrm>
            <a:off x="4565886" y="1652942"/>
            <a:ext cx="5239502" cy="3383083"/>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786"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787" name="Picture 12" descr="Picture 12"/>
          <p:cNvPicPr>
            <a:picLocks noChangeAspect="1"/>
          </p:cNvPicPr>
          <p:nvPr/>
        </p:nvPicPr>
        <p:blipFill>
          <a:blip r:embed="rId4">
            <a:extLst/>
          </a:blip>
          <a:stretch>
            <a:fillRect/>
          </a:stretch>
        </p:blipFill>
        <p:spPr>
          <a:xfrm>
            <a:off x="1" y="743095"/>
            <a:ext cx="4067455" cy="5930661"/>
          </a:xfrm>
          <a:prstGeom prst="rect">
            <a:avLst/>
          </a:prstGeom>
          <a:ln w="12700">
            <a:miter lim="400000"/>
          </a:ln>
        </p:spPr>
      </p:pic>
      <p:pic>
        <p:nvPicPr>
          <p:cNvPr id="788" name="Picture 3" descr="Picture 3"/>
          <p:cNvPicPr>
            <a:picLocks noChangeAspect="1"/>
          </p:cNvPicPr>
          <p:nvPr/>
        </p:nvPicPr>
        <p:blipFill>
          <a:blip r:embed="rId5">
            <a:extLst/>
          </a:blip>
          <a:stretch>
            <a:fillRect/>
          </a:stretch>
        </p:blipFill>
        <p:spPr>
          <a:xfrm>
            <a:off x="477140" y="908143"/>
            <a:ext cx="3021097" cy="5497403"/>
          </a:xfrm>
          <a:prstGeom prst="rect">
            <a:avLst/>
          </a:prstGeom>
          <a:ln w="12700">
            <a:miter lim="400000"/>
          </a:ln>
        </p:spPr>
      </p:pic>
      <p:sp>
        <p:nvSpPr>
          <p:cNvPr id="789" name="TextBox 9"/>
          <p:cNvSpPr txBox="1"/>
          <p:nvPr/>
        </p:nvSpPr>
        <p:spPr>
          <a:xfrm>
            <a:off x="4590314" y="1103827"/>
            <a:ext cx="6050054"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Tierra/Grava</a:t>
            </a:r>
          </a:p>
        </p:txBody>
      </p:sp>
      <p:sp>
        <p:nvSpPr>
          <p:cNvPr id="790" name="Rectangle 10"/>
          <p:cNvSpPr/>
          <p:nvPr/>
        </p:nvSpPr>
        <p:spPr>
          <a:xfrm>
            <a:off x="477138" y="4029702"/>
            <a:ext cx="3021097"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grpSp>
        <p:nvGrpSpPr>
          <p:cNvPr id="793" name="TextBox 11"/>
          <p:cNvGrpSpPr/>
          <p:nvPr/>
        </p:nvGrpSpPr>
        <p:grpSpPr>
          <a:xfrm>
            <a:off x="9678858" y="1652944"/>
            <a:ext cx="2513143" cy="3710626"/>
            <a:chOff x="0" y="0"/>
            <a:chExt cx="2513142" cy="3710625"/>
          </a:xfrm>
        </p:grpSpPr>
        <p:sp>
          <p:nvSpPr>
            <p:cNvPr id="791" name="Rectangle"/>
            <p:cNvSpPr/>
            <p:nvPr/>
          </p:nvSpPr>
          <p:spPr>
            <a:xfrm>
              <a:off x="0" y="-1"/>
              <a:ext cx="2513143" cy="3710627"/>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800">
                  <a:latin typeface="Microsoft Sans Serif"/>
                  <a:ea typeface="Microsoft Sans Serif"/>
                  <a:cs typeface="Microsoft Sans Serif"/>
                  <a:sym typeface="Microsoft Sans Serif"/>
                </a:defRPr>
              </a:pPr>
            </a:p>
          </p:txBody>
        </p:sp>
        <p:sp>
          <p:nvSpPr>
            <p:cNvPr id="792" name="Manejando en tierra y grava puede ser peligroso y ocasionar accidentes."/>
            <p:cNvSpPr txBox="1"/>
            <p:nvPr/>
          </p:nvSpPr>
          <p:spPr>
            <a:xfrm>
              <a:off x="45720" y="-1"/>
              <a:ext cx="2421703"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800">
                  <a:solidFill>
                    <a:srgbClr val="FFFFFF"/>
                  </a:solidFill>
                  <a:latin typeface="Articulate"/>
                  <a:ea typeface="Articulate"/>
                  <a:cs typeface="Articulate"/>
                  <a:sym typeface="Articulate"/>
                </a:defRPr>
              </a:lvl1pPr>
            </a:lstStyle>
            <a:p>
              <a:pPr/>
              <a:r>
                <a:t>Manejando en tierra y grava puede ser peligroso y ocasionar accidentes.</a:t>
              </a:r>
            </a:p>
          </p:txBody>
        </p:sp>
      </p:grpSp>
      <p:sp>
        <p:nvSpPr>
          <p:cNvPr id="794" name="Rectangle 1"/>
          <p:cNvSpPr/>
          <p:nvPr/>
        </p:nvSpPr>
        <p:spPr>
          <a:xfrm>
            <a:off x="477140" y="924044"/>
            <a:ext cx="3021097" cy="772685"/>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95" name="Rectangle 5"/>
          <p:cNvSpPr/>
          <p:nvPr/>
        </p:nvSpPr>
        <p:spPr>
          <a:xfrm>
            <a:off x="477140" y="1712628"/>
            <a:ext cx="3021097" cy="75048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96" name="Rectangle 6"/>
          <p:cNvSpPr/>
          <p:nvPr/>
        </p:nvSpPr>
        <p:spPr>
          <a:xfrm>
            <a:off x="477139" y="2449989"/>
            <a:ext cx="3021097" cy="777396"/>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797" name="Rectangle 7"/>
          <p:cNvSpPr/>
          <p:nvPr/>
        </p:nvSpPr>
        <p:spPr>
          <a:xfrm>
            <a:off x="477140" y="3223136"/>
            <a:ext cx="3021097" cy="777396"/>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798" name="Picture 14" descr="Picture 14"/>
          <p:cNvPicPr>
            <a:picLocks noChangeAspect="1"/>
          </p:cNvPicPr>
          <p:nvPr/>
        </p:nvPicPr>
        <p:blipFill>
          <a:blip r:embed="rId6">
            <a:extLst/>
          </a:blip>
          <a:stretch>
            <a:fillRect/>
          </a:stretch>
        </p:blipFill>
        <p:spPr>
          <a:xfrm>
            <a:off x="4509653" y="1652944"/>
            <a:ext cx="5169206" cy="371062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3"/>
          <p:cNvSpPr txBox="1"/>
          <p:nvPr>
            <p:ph type="title"/>
          </p:nvPr>
        </p:nvSpPr>
        <p:spPr>
          <a:xfrm>
            <a:off x="83127" y="301537"/>
            <a:ext cx="8853055" cy="383217"/>
          </a:xfrm>
          <a:prstGeom prst="rect">
            <a:avLst/>
          </a:prstGeom>
        </p:spPr>
        <p:txBody>
          <a:bodyPr/>
          <a:lstStyle/>
          <a:p>
            <a:pPr/>
            <a:r>
              <a:t>¿Por qué es necesaria la capacitación sobre montacargas?</a:t>
            </a:r>
          </a:p>
        </p:txBody>
      </p:sp>
      <p:pic>
        <p:nvPicPr>
          <p:cNvPr id="222" name="Picture 2" descr="Picture 2"/>
          <p:cNvPicPr>
            <a:picLocks noChangeAspect="1"/>
          </p:cNvPicPr>
          <p:nvPr/>
        </p:nvPicPr>
        <p:blipFill>
          <a:blip r:embed="rId3">
            <a:extLst/>
          </a:blip>
          <a:srcRect l="4627" t="0" r="0" b="0"/>
          <a:stretch>
            <a:fillRect/>
          </a:stretch>
        </p:blipFill>
        <p:spPr>
          <a:xfrm>
            <a:off x="-2" y="771896"/>
            <a:ext cx="12192002" cy="5905244"/>
          </a:xfrm>
          <a:prstGeom prst="rect">
            <a:avLst/>
          </a:prstGeom>
          <a:ln w="12700">
            <a:miter lim="400000"/>
          </a:ln>
        </p:spPr>
      </p:pic>
      <p:pic>
        <p:nvPicPr>
          <p:cNvPr id="223" name="Picture 6" descr="Picture 6"/>
          <p:cNvPicPr>
            <a:picLocks noChangeAspect="1"/>
          </p:cNvPicPr>
          <p:nvPr/>
        </p:nvPicPr>
        <p:blipFill>
          <a:blip r:embed="rId4">
            <a:extLst/>
          </a:blip>
          <a:stretch>
            <a:fillRect/>
          </a:stretch>
        </p:blipFill>
        <p:spPr>
          <a:xfrm>
            <a:off x="0" y="1498742"/>
            <a:ext cx="9126225" cy="2981742"/>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803"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804" name="Picture 12" descr="Picture 12"/>
          <p:cNvPicPr>
            <a:picLocks noChangeAspect="1"/>
          </p:cNvPicPr>
          <p:nvPr/>
        </p:nvPicPr>
        <p:blipFill>
          <a:blip r:embed="rId4">
            <a:extLst/>
          </a:blip>
          <a:stretch>
            <a:fillRect/>
          </a:stretch>
        </p:blipFill>
        <p:spPr>
          <a:xfrm>
            <a:off x="1" y="743095"/>
            <a:ext cx="4067455" cy="5930661"/>
          </a:xfrm>
          <a:prstGeom prst="rect">
            <a:avLst/>
          </a:prstGeom>
          <a:ln w="12700">
            <a:miter lim="400000"/>
          </a:ln>
        </p:spPr>
      </p:pic>
      <p:pic>
        <p:nvPicPr>
          <p:cNvPr id="805" name="Picture 3" descr="Picture 3"/>
          <p:cNvPicPr>
            <a:picLocks noChangeAspect="1"/>
          </p:cNvPicPr>
          <p:nvPr/>
        </p:nvPicPr>
        <p:blipFill>
          <a:blip r:embed="rId5">
            <a:extLst/>
          </a:blip>
          <a:stretch>
            <a:fillRect/>
          </a:stretch>
        </p:blipFill>
        <p:spPr>
          <a:xfrm>
            <a:off x="477140" y="908143"/>
            <a:ext cx="3021097" cy="5497403"/>
          </a:xfrm>
          <a:prstGeom prst="rect">
            <a:avLst/>
          </a:prstGeom>
          <a:ln w="12700">
            <a:miter lim="400000"/>
          </a:ln>
        </p:spPr>
      </p:pic>
      <p:sp>
        <p:nvSpPr>
          <p:cNvPr id="806" name="TextBox 9"/>
          <p:cNvSpPr txBox="1"/>
          <p:nvPr/>
        </p:nvSpPr>
        <p:spPr>
          <a:xfrm>
            <a:off x="4590314" y="1103827"/>
            <a:ext cx="6050054"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Mala iluminación</a:t>
            </a:r>
          </a:p>
        </p:txBody>
      </p:sp>
      <p:sp>
        <p:nvSpPr>
          <p:cNvPr id="807" name="Rectangle 10"/>
          <p:cNvSpPr/>
          <p:nvPr/>
        </p:nvSpPr>
        <p:spPr>
          <a:xfrm>
            <a:off x="485962" y="4798414"/>
            <a:ext cx="3021097"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grpSp>
        <p:nvGrpSpPr>
          <p:cNvPr id="810" name="TextBox 11"/>
          <p:cNvGrpSpPr/>
          <p:nvPr/>
        </p:nvGrpSpPr>
        <p:grpSpPr>
          <a:xfrm>
            <a:off x="9574145" y="1652944"/>
            <a:ext cx="2617856" cy="3488780"/>
            <a:chOff x="0" y="0"/>
            <a:chExt cx="2617855" cy="3488778"/>
          </a:xfrm>
        </p:grpSpPr>
        <p:sp>
          <p:nvSpPr>
            <p:cNvPr id="808" name="Rectangle"/>
            <p:cNvSpPr/>
            <p:nvPr/>
          </p:nvSpPr>
          <p:spPr>
            <a:xfrm>
              <a:off x="-1" y="0"/>
              <a:ext cx="2617857" cy="3488779"/>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800">
                  <a:latin typeface="Microsoft Sans Serif"/>
                  <a:ea typeface="Microsoft Sans Serif"/>
                  <a:cs typeface="Microsoft Sans Serif"/>
                  <a:sym typeface="Microsoft Sans Serif"/>
                </a:defRPr>
              </a:pPr>
            </a:p>
          </p:txBody>
        </p:sp>
        <p:sp>
          <p:nvSpPr>
            <p:cNvPr id="809" name="La mala iluminación puede dificultarle ver obstáculos o peatones en su camino."/>
            <p:cNvSpPr txBox="1"/>
            <p:nvPr/>
          </p:nvSpPr>
          <p:spPr>
            <a:xfrm>
              <a:off x="45719" y="0"/>
              <a:ext cx="2526417"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800">
                  <a:solidFill>
                    <a:srgbClr val="FFFFFF"/>
                  </a:solidFill>
                  <a:latin typeface="Articulate"/>
                  <a:ea typeface="Articulate"/>
                  <a:cs typeface="Articulate"/>
                  <a:sym typeface="Articulate"/>
                </a:defRPr>
              </a:lvl1pPr>
            </a:lstStyle>
            <a:p>
              <a:pPr/>
              <a:r>
                <a:t>La mala iluminación puede dificultarle ver obstáculos o peatones en su camino. </a:t>
              </a:r>
            </a:p>
          </p:txBody>
        </p:sp>
      </p:grpSp>
      <p:sp>
        <p:nvSpPr>
          <p:cNvPr id="811" name="Rectangle 1"/>
          <p:cNvSpPr/>
          <p:nvPr/>
        </p:nvSpPr>
        <p:spPr>
          <a:xfrm>
            <a:off x="477140" y="924043"/>
            <a:ext cx="3021097" cy="769009"/>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12" name="Rectangle 5"/>
          <p:cNvSpPr/>
          <p:nvPr/>
        </p:nvSpPr>
        <p:spPr>
          <a:xfrm>
            <a:off x="477140" y="1712628"/>
            <a:ext cx="3021097" cy="75048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13" name="Rectangle 6"/>
          <p:cNvSpPr/>
          <p:nvPr/>
        </p:nvSpPr>
        <p:spPr>
          <a:xfrm>
            <a:off x="477139" y="2449989"/>
            <a:ext cx="3021097" cy="811826"/>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14" name="Rectangle 7"/>
          <p:cNvSpPr/>
          <p:nvPr/>
        </p:nvSpPr>
        <p:spPr>
          <a:xfrm>
            <a:off x="477140" y="3248168"/>
            <a:ext cx="3021097" cy="77966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15" name="Rectangle 8"/>
          <p:cNvSpPr/>
          <p:nvPr/>
        </p:nvSpPr>
        <p:spPr>
          <a:xfrm>
            <a:off x="485962" y="4018753"/>
            <a:ext cx="3021097" cy="77966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816" name="Picture 15" descr="Picture 15"/>
          <p:cNvPicPr>
            <a:picLocks noChangeAspect="1"/>
          </p:cNvPicPr>
          <p:nvPr/>
        </p:nvPicPr>
        <p:blipFill>
          <a:blip r:embed="rId6">
            <a:extLst/>
          </a:blip>
          <a:stretch>
            <a:fillRect/>
          </a:stretch>
        </p:blipFill>
        <p:spPr>
          <a:xfrm>
            <a:off x="4334940" y="1656425"/>
            <a:ext cx="5239206" cy="3488779"/>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Title 2"/>
          <p:cNvSpPr txBox="1"/>
          <p:nvPr>
            <p:ph type="title"/>
          </p:nvPr>
        </p:nvSpPr>
        <p:spPr>
          <a:xfrm>
            <a:off x="83127" y="301537"/>
            <a:ext cx="8853055" cy="383217"/>
          </a:xfrm>
          <a:prstGeom prst="rect">
            <a:avLst/>
          </a:prstGeom>
        </p:spPr>
        <p:txBody>
          <a:bodyPr/>
          <a:lstStyle/>
          <a:p>
            <a:pPr/>
            <a:r>
              <a:t>Riesgos de operaci</a:t>
            </a:r>
            <a:r>
              <a:t>ón: Condiciones ambientales</a:t>
            </a:r>
          </a:p>
        </p:txBody>
      </p:sp>
      <p:pic>
        <p:nvPicPr>
          <p:cNvPr id="821" name="Picture 4" descr="Picture 4"/>
          <p:cNvPicPr>
            <a:picLocks noChangeAspect="1"/>
          </p:cNvPicPr>
          <p:nvPr/>
        </p:nvPicPr>
        <p:blipFill>
          <a:blip r:embed="rId3">
            <a:extLst/>
          </a:blip>
          <a:stretch>
            <a:fillRect/>
          </a:stretch>
        </p:blipFill>
        <p:spPr>
          <a:xfrm>
            <a:off x="2404234" y="924043"/>
            <a:ext cx="9787767" cy="5497404"/>
          </a:xfrm>
          <a:prstGeom prst="rect">
            <a:avLst/>
          </a:prstGeom>
          <a:ln w="12700">
            <a:miter lim="400000"/>
          </a:ln>
        </p:spPr>
      </p:pic>
      <p:pic>
        <p:nvPicPr>
          <p:cNvPr id="822" name="Picture 12" descr="Picture 12"/>
          <p:cNvPicPr>
            <a:picLocks noChangeAspect="1"/>
          </p:cNvPicPr>
          <p:nvPr/>
        </p:nvPicPr>
        <p:blipFill>
          <a:blip r:embed="rId4">
            <a:extLst/>
          </a:blip>
          <a:stretch>
            <a:fillRect/>
          </a:stretch>
        </p:blipFill>
        <p:spPr>
          <a:xfrm>
            <a:off x="1" y="743095"/>
            <a:ext cx="4067455" cy="5930661"/>
          </a:xfrm>
          <a:prstGeom prst="rect">
            <a:avLst/>
          </a:prstGeom>
          <a:ln w="12700">
            <a:miter lim="400000"/>
          </a:ln>
        </p:spPr>
      </p:pic>
      <p:pic>
        <p:nvPicPr>
          <p:cNvPr id="823" name="Picture 3" descr="Picture 3"/>
          <p:cNvPicPr>
            <a:picLocks noChangeAspect="1"/>
          </p:cNvPicPr>
          <p:nvPr/>
        </p:nvPicPr>
        <p:blipFill>
          <a:blip r:embed="rId5">
            <a:extLst/>
          </a:blip>
          <a:stretch>
            <a:fillRect/>
          </a:stretch>
        </p:blipFill>
        <p:spPr>
          <a:xfrm>
            <a:off x="477140" y="908143"/>
            <a:ext cx="3021097" cy="5497403"/>
          </a:xfrm>
          <a:prstGeom prst="rect">
            <a:avLst/>
          </a:prstGeom>
          <a:ln w="12700">
            <a:miter lim="400000"/>
          </a:ln>
        </p:spPr>
      </p:pic>
      <p:sp>
        <p:nvSpPr>
          <p:cNvPr id="824" name="TextBox 9"/>
          <p:cNvSpPr txBox="1"/>
          <p:nvPr/>
        </p:nvSpPr>
        <p:spPr>
          <a:xfrm>
            <a:off x="4590314" y="1103827"/>
            <a:ext cx="6050054"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Otros peligros</a:t>
            </a:r>
          </a:p>
        </p:txBody>
      </p:sp>
      <p:grpSp>
        <p:nvGrpSpPr>
          <p:cNvPr id="827" name="TextBox 11"/>
          <p:cNvGrpSpPr/>
          <p:nvPr/>
        </p:nvGrpSpPr>
        <p:grpSpPr>
          <a:xfrm>
            <a:off x="8447964" y="1652944"/>
            <a:ext cx="3744039" cy="3688670"/>
            <a:chOff x="0" y="0"/>
            <a:chExt cx="3744038" cy="3688669"/>
          </a:xfrm>
        </p:grpSpPr>
        <p:sp>
          <p:nvSpPr>
            <p:cNvPr id="825" name="Rectangle"/>
            <p:cNvSpPr/>
            <p:nvPr/>
          </p:nvSpPr>
          <p:spPr>
            <a:xfrm>
              <a:off x="-1" y="-1"/>
              <a:ext cx="3744040" cy="3688671"/>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sz="1800">
                  <a:latin typeface="Microsoft Sans Serif"/>
                  <a:ea typeface="Microsoft Sans Serif"/>
                  <a:cs typeface="Microsoft Sans Serif"/>
                  <a:sym typeface="Microsoft Sans Serif"/>
                </a:defRPr>
              </a:pPr>
            </a:p>
          </p:txBody>
        </p:sp>
        <p:sp>
          <p:nvSpPr>
            <p:cNvPr id="826" name="Podría haber otros peligros de un entorno de trabajo particular que podría causar un accidente de montacargas. Por ejemplo:…"/>
            <p:cNvSpPr txBox="1"/>
            <p:nvPr/>
          </p:nvSpPr>
          <p:spPr>
            <a:xfrm>
              <a:off x="45719" y="-1"/>
              <a:ext cx="3652600" cy="288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800">
                  <a:solidFill>
                    <a:srgbClr val="FFFFFF"/>
                  </a:solidFill>
                  <a:latin typeface="Articulate"/>
                  <a:ea typeface="Articulate"/>
                  <a:cs typeface="Articulate"/>
                  <a:sym typeface="Articulate"/>
                </a:defRPr>
              </a:pPr>
              <a:r>
                <a:t>Podría haber otros peligros de un entorno de trabajo particular que podría causar un accidente de montacargas. Por ejemplo:</a:t>
              </a:r>
            </a:p>
            <a:p>
              <a:pPr lvl="1" marL="627062" indent="-231775">
                <a:buSzPct val="100000"/>
                <a:buFont typeface="Arial"/>
                <a:buChar char="•"/>
                <a:defRPr sz="1800">
                  <a:solidFill>
                    <a:srgbClr val="FFFFFF"/>
                  </a:solidFill>
                  <a:latin typeface="Articulate"/>
                  <a:ea typeface="Articulate"/>
                  <a:cs typeface="Articulate"/>
                  <a:sym typeface="Articulate"/>
                </a:defRPr>
              </a:pPr>
              <a:r>
                <a:t>Hoyos o aberturas en el piso;</a:t>
              </a:r>
            </a:p>
            <a:p>
              <a:pPr lvl="1" marL="627062" indent="-231775">
                <a:buSzPct val="100000"/>
                <a:buFont typeface="Arial"/>
                <a:buChar char="•"/>
                <a:defRPr sz="1800">
                  <a:solidFill>
                    <a:srgbClr val="FFFFFF"/>
                  </a:solidFill>
                  <a:latin typeface="Articulate"/>
                  <a:ea typeface="Articulate"/>
                  <a:cs typeface="Articulate"/>
                  <a:sym typeface="Articulate"/>
                </a:defRPr>
              </a:pPr>
              <a:r>
                <a:t>Áreas de trabajo congestionadas o estrechas; </a:t>
              </a:r>
            </a:p>
            <a:p>
              <a:pPr lvl="1" marL="627062" indent="-231775">
                <a:buSzPct val="100000"/>
                <a:buFont typeface="Arial"/>
                <a:buChar char="•"/>
                <a:defRPr sz="1800">
                  <a:solidFill>
                    <a:srgbClr val="FFFFFF"/>
                  </a:solidFill>
                  <a:latin typeface="Articulate"/>
                  <a:ea typeface="Articulate"/>
                  <a:cs typeface="Articulate"/>
                  <a:sym typeface="Articulate"/>
                </a:defRPr>
              </a:pPr>
              <a:r>
                <a:t>La presencia de material inflamable o combustible.</a:t>
              </a:r>
            </a:p>
          </p:txBody>
        </p:sp>
      </p:grpSp>
      <p:sp>
        <p:nvSpPr>
          <p:cNvPr id="828" name="Rectangle 1"/>
          <p:cNvSpPr/>
          <p:nvPr/>
        </p:nvSpPr>
        <p:spPr>
          <a:xfrm>
            <a:off x="477140" y="924043"/>
            <a:ext cx="3021097" cy="775612"/>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29" name="Rectangle 5"/>
          <p:cNvSpPr/>
          <p:nvPr/>
        </p:nvSpPr>
        <p:spPr>
          <a:xfrm>
            <a:off x="477140" y="1712628"/>
            <a:ext cx="3021097" cy="750480"/>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30" name="Rectangle 6"/>
          <p:cNvSpPr/>
          <p:nvPr/>
        </p:nvSpPr>
        <p:spPr>
          <a:xfrm>
            <a:off x="477139" y="2449989"/>
            <a:ext cx="3021097" cy="811826"/>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31" name="Rectangle 7"/>
          <p:cNvSpPr/>
          <p:nvPr/>
        </p:nvSpPr>
        <p:spPr>
          <a:xfrm>
            <a:off x="477140" y="3248168"/>
            <a:ext cx="3021097" cy="77966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32" name="Rectangle 8"/>
          <p:cNvSpPr/>
          <p:nvPr/>
        </p:nvSpPr>
        <p:spPr>
          <a:xfrm>
            <a:off x="485962" y="4018753"/>
            <a:ext cx="3021097" cy="779661"/>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33" name="Rectangle 13"/>
          <p:cNvSpPr/>
          <p:nvPr/>
        </p:nvSpPr>
        <p:spPr>
          <a:xfrm>
            <a:off x="485962" y="4812889"/>
            <a:ext cx="3021097" cy="809249"/>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34" name="Rectangle 10"/>
          <p:cNvSpPr/>
          <p:nvPr/>
        </p:nvSpPr>
        <p:spPr>
          <a:xfrm>
            <a:off x="485962" y="5576341"/>
            <a:ext cx="3021097" cy="809249"/>
          </a:xfrm>
          <a:prstGeom prst="rect">
            <a:avLst/>
          </a:prstGeom>
          <a:ln w="57150">
            <a:solidFill>
              <a:schemeClr val="accent4"/>
            </a:solidFill>
            <a:miter/>
          </a:ln>
        </p:spPr>
        <p:txBody>
          <a:bodyPr lIns="45719" rIns="45719" anchor="ctr"/>
          <a:lstStyle/>
          <a:p>
            <a:pPr algn="ctr">
              <a:defRPr sz="1000">
                <a:solidFill>
                  <a:srgbClr val="FFFFFF"/>
                </a:solidFill>
              </a:defRPr>
            </a:pPr>
          </a:p>
        </p:txBody>
      </p:sp>
      <p:pic>
        <p:nvPicPr>
          <p:cNvPr id="835" name="Picture 16" descr="Picture 16"/>
          <p:cNvPicPr>
            <a:picLocks noChangeAspect="1"/>
          </p:cNvPicPr>
          <p:nvPr/>
        </p:nvPicPr>
        <p:blipFill>
          <a:blip r:embed="rId6">
            <a:extLst/>
          </a:blip>
          <a:stretch>
            <a:fillRect/>
          </a:stretch>
        </p:blipFill>
        <p:spPr>
          <a:xfrm>
            <a:off x="4354705" y="1668465"/>
            <a:ext cx="4075508" cy="3673148"/>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Title 1"/>
          <p:cNvSpPr txBox="1"/>
          <p:nvPr>
            <p:ph type="title"/>
          </p:nvPr>
        </p:nvSpPr>
        <p:spPr>
          <a:xfrm>
            <a:off x="83127" y="301537"/>
            <a:ext cx="8853055" cy="383217"/>
          </a:xfrm>
          <a:prstGeom prst="rect">
            <a:avLst/>
          </a:prstGeom>
        </p:spPr>
        <p:txBody>
          <a:bodyPr/>
          <a:lstStyle/>
          <a:p>
            <a:pPr/>
            <a:r>
              <a:t>Riesgos de operación: Transporte de cargas</a:t>
            </a:r>
          </a:p>
        </p:txBody>
      </p:sp>
      <p:pic>
        <p:nvPicPr>
          <p:cNvPr id="840" name="Picture 4" descr="Picture 4"/>
          <p:cNvPicPr>
            <a:picLocks noChangeAspect="1"/>
          </p:cNvPicPr>
          <p:nvPr/>
        </p:nvPicPr>
        <p:blipFill>
          <a:blip r:embed="rId3">
            <a:extLst/>
          </a:blip>
          <a:srcRect l="0" t="0" r="0" b="2991"/>
          <a:stretch>
            <a:fillRect/>
          </a:stretch>
        </p:blipFill>
        <p:spPr>
          <a:xfrm>
            <a:off x="-178742" y="698401"/>
            <a:ext cx="12370742" cy="5975355"/>
          </a:xfrm>
          <a:prstGeom prst="rect">
            <a:avLst/>
          </a:prstGeom>
          <a:ln w="12700">
            <a:miter lim="400000"/>
          </a:ln>
        </p:spPr>
      </p:pic>
      <p:sp>
        <p:nvSpPr>
          <p:cNvPr id="841" name="TextBox 8"/>
          <p:cNvSpPr txBox="1"/>
          <p:nvPr/>
        </p:nvSpPr>
        <p:spPr>
          <a:xfrm>
            <a:off x="397507" y="1460934"/>
            <a:ext cx="4646132" cy="17117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spcBef>
                <a:spcPts val="600"/>
              </a:spcBef>
              <a:buSzPct val="100000"/>
              <a:buFont typeface="Arial"/>
              <a:buChar char="•"/>
              <a:defRPr sz="2000"/>
            </a:pPr>
            <a:r>
              <a:t>Trabajar cerca de las plataformas de carga</a:t>
            </a:r>
          </a:p>
          <a:p>
            <a:pPr marL="342900" indent="-342900">
              <a:spcBef>
                <a:spcPts val="600"/>
              </a:spcBef>
              <a:buSzPct val="100000"/>
              <a:buFont typeface="Arial"/>
              <a:buChar char="•"/>
              <a:defRPr sz="2000"/>
            </a:pPr>
            <a:r>
              <a:t>Cargas que bloquean la vista hacia adelante</a:t>
            </a:r>
          </a:p>
          <a:p>
            <a:pPr marL="342900" indent="-342900">
              <a:spcBef>
                <a:spcPts val="600"/>
              </a:spcBef>
              <a:buSzPct val="100000"/>
              <a:buFont typeface="Arial"/>
              <a:buChar char="•"/>
              <a:defRPr sz="2000"/>
            </a:pPr>
            <a:r>
              <a:t>Apilar y desapilar sobre los estantes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Title 1"/>
          <p:cNvSpPr txBox="1"/>
          <p:nvPr>
            <p:ph type="title"/>
          </p:nvPr>
        </p:nvSpPr>
        <p:spPr>
          <a:xfrm>
            <a:off x="83127" y="301537"/>
            <a:ext cx="8853055" cy="383217"/>
          </a:xfrm>
          <a:prstGeom prst="rect">
            <a:avLst/>
          </a:prstGeom>
        </p:spPr>
        <p:txBody>
          <a:bodyPr/>
          <a:lstStyle/>
          <a:p>
            <a:pPr/>
            <a:r>
              <a:t>Inspección preoperativa: Recorrido</a:t>
            </a:r>
          </a:p>
        </p:txBody>
      </p:sp>
      <p:pic>
        <p:nvPicPr>
          <p:cNvPr id="846"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847"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pic>
        <p:nvPicPr>
          <p:cNvPr id="848" name="Picture 8" descr="Picture 8"/>
          <p:cNvPicPr>
            <a:picLocks noChangeAspect="1"/>
          </p:cNvPicPr>
          <p:nvPr/>
        </p:nvPicPr>
        <p:blipFill>
          <a:blip r:embed="rId5">
            <a:extLst/>
          </a:blip>
          <a:stretch>
            <a:fillRect/>
          </a:stretch>
        </p:blipFill>
        <p:spPr>
          <a:xfrm>
            <a:off x="4855502" y="1744480"/>
            <a:ext cx="6193692" cy="4410660"/>
          </a:xfrm>
          <a:prstGeom prst="rect">
            <a:avLst/>
          </a:prstGeom>
          <a:ln w="12700">
            <a:miter lim="400000"/>
          </a:ln>
        </p:spPr>
      </p:pic>
      <p:sp>
        <p:nvSpPr>
          <p:cNvPr id="849" name="TextBox 12"/>
          <p:cNvSpPr txBox="1"/>
          <p:nvPr/>
        </p:nvSpPr>
        <p:spPr>
          <a:xfrm>
            <a:off x="5104490" y="1047228"/>
            <a:ext cx="6009110" cy="577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Realizar una inspección preoperativa es esencial para la operación segura del montacargas. </a:t>
            </a:r>
          </a:p>
        </p:txBody>
      </p:sp>
      <p:pic>
        <p:nvPicPr>
          <p:cNvPr id="850" name="Picture 14" descr="Picture 14"/>
          <p:cNvPicPr>
            <a:picLocks noChangeAspect="1"/>
          </p:cNvPicPr>
          <p:nvPr/>
        </p:nvPicPr>
        <p:blipFill>
          <a:blip r:embed="rId6">
            <a:extLst/>
          </a:blip>
          <a:stretch>
            <a:fillRect/>
          </a:stretch>
        </p:blipFill>
        <p:spPr>
          <a:xfrm>
            <a:off x="349019" y="1693302"/>
            <a:ext cx="3264248" cy="387774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Title 1"/>
          <p:cNvSpPr txBox="1"/>
          <p:nvPr>
            <p:ph type="title"/>
          </p:nvPr>
        </p:nvSpPr>
        <p:spPr>
          <a:xfrm>
            <a:off x="83127" y="301537"/>
            <a:ext cx="8853055" cy="383217"/>
          </a:xfrm>
          <a:prstGeom prst="rect">
            <a:avLst/>
          </a:prstGeom>
        </p:spPr>
        <p:txBody>
          <a:bodyPr/>
          <a:lstStyle/>
          <a:p>
            <a:pPr/>
            <a:r>
              <a:t>Inspección preoperativa: Recorrido</a:t>
            </a:r>
          </a:p>
        </p:txBody>
      </p:sp>
      <p:pic>
        <p:nvPicPr>
          <p:cNvPr id="855"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856"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sp>
        <p:nvSpPr>
          <p:cNvPr id="857" name="TextBox 12"/>
          <p:cNvSpPr txBox="1"/>
          <p:nvPr/>
        </p:nvSpPr>
        <p:spPr>
          <a:xfrm>
            <a:off x="5104490" y="1047228"/>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Comienzo de cada turno</a:t>
            </a:r>
          </a:p>
        </p:txBody>
      </p:sp>
      <p:pic>
        <p:nvPicPr>
          <p:cNvPr id="858" name="Picture 14" descr="Picture 14"/>
          <p:cNvPicPr>
            <a:picLocks noChangeAspect="1"/>
          </p:cNvPicPr>
          <p:nvPr/>
        </p:nvPicPr>
        <p:blipFill>
          <a:blip r:embed="rId5">
            <a:extLst/>
          </a:blip>
          <a:stretch>
            <a:fillRect/>
          </a:stretch>
        </p:blipFill>
        <p:spPr>
          <a:xfrm>
            <a:off x="349019" y="1693302"/>
            <a:ext cx="3264248" cy="3877741"/>
          </a:xfrm>
          <a:prstGeom prst="rect">
            <a:avLst/>
          </a:prstGeom>
          <a:ln w="12700">
            <a:miter lim="400000"/>
          </a:ln>
        </p:spPr>
      </p:pic>
      <p:pic>
        <p:nvPicPr>
          <p:cNvPr id="859" name="Picture 7" descr="Picture 7"/>
          <p:cNvPicPr>
            <a:picLocks noChangeAspect="1"/>
          </p:cNvPicPr>
          <p:nvPr/>
        </p:nvPicPr>
        <p:blipFill>
          <a:blip r:embed="rId6">
            <a:extLst/>
          </a:blip>
          <a:stretch>
            <a:fillRect/>
          </a:stretch>
        </p:blipFill>
        <p:spPr>
          <a:xfrm>
            <a:off x="4293699" y="1531132"/>
            <a:ext cx="7898301" cy="4637656"/>
          </a:xfrm>
          <a:prstGeom prst="rect">
            <a:avLst/>
          </a:prstGeom>
          <a:ln w="12700">
            <a:miter lim="400000"/>
          </a:ln>
        </p:spPr>
      </p:pic>
      <p:grpSp>
        <p:nvGrpSpPr>
          <p:cNvPr id="862" name="TextBox 11"/>
          <p:cNvGrpSpPr/>
          <p:nvPr/>
        </p:nvGrpSpPr>
        <p:grpSpPr>
          <a:xfrm>
            <a:off x="4306473" y="1518296"/>
            <a:ext cx="2997576" cy="4637656"/>
            <a:chOff x="0" y="0"/>
            <a:chExt cx="2997574" cy="4637654"/>
          </a:xfrm>
        </p:grpSpPr>
        <p:sp>
          <p:nvSpPr>
            <p:cNvPr id="860" name="Rectangle"/>
            <p:cNvSpPr/>
            <p:nvPr/>
          </p:nvSpPr>
          <p:spPr>
            <a:xfrm>
              <a:off x="0" y="-1"/>
              <a:ext cx="2997575" cy="4637656"/>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861" name="Realice una inspección preoperacional de recorrido al comienzo de cada turno de trabajo para garantizar que el montacargas funciona correctamente y para identificar problemas de mantenimiento antes de que causen un accidente."/>
            <p:cNvSpPr txBox="1"/>
            <p:nvPr/>
          </p:nvSpPr>
          <p:spPr>
            <a:xfrm>
              <a:off x="45720" y="-1"/>
              <a:ext cx="2906135" cy="24440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a:r>
                <a:t>Realice una inspección preoperacional de recorrido al comienzo de cada turno de trabajo para garantizar que el montacargas funciona correctamente y para identificar problemas de mantenimiento antes de que causen un accidente.</a:t>
              </a:r>
            </a:p>
          </p:txBody>
        </p:sp>
      </p:grpSp>
      <p:sp>
        <p:nvSpPr>
          <p:cNvPr id="863" name="Rectangle 13"/>
          <p:cNvSpPr/>
          <p:nvPr/>
        </p:nvSpPr>
        <p:spPr>
          <a:xfrm>
            <a:off x="349020" y="1693300"/>
            <a:ext cx="3264247" cy="916084"/>
          </a:xfrm>
          <a:prstGeom prst="rect">
            <a:avLst/>
          </a:prstGeom>
          <a:ln w="57150">
            <a:solidFill>
              <a:schemeClr val="accent4"/>
            </a:solidFill>
            <a:miter/>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Title 1"/>
          <p:cNvSpPr txBox="1"/>
          <p:nvPr>
            <p:ph type="title"/>
          </p:nvPr>
        </p:nvSpPr>
        <p:spPr>
          <a:xfrm>
            <a:off x="83127" y="301537"/>
            <a:ext cx="8853055" cy="383217"/>
          </a:xfrm>
          <a:prstGeom prst="rect">
            <a:avLst/>
          </a:prstGeom>
        </p:spPr>
        <p:txBody>
          <a:bodyPr/>
          <a:lstStyle/>
          <a:p>
            <a:pPr/>
            <a:r>
              <a:t>Inspección preoperativa: Recorrido</a:t>
            </a:r>
          </a:p>
        </p:txBody>
      </p:sp>
      <p:pic>
        <p:nvPicPr>
          <p:cNvPr id="868"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869"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sp>
        <p:nvSpPr>
          <p:cNvPr id="870" name="TextBox 12"/>
          <p:cNvSpPr txBox="1"/>
          <p:nvPr/>
        </p:nvSpPr>
        <p:spPr>
          <a:xfrm>
            <a:off x="5104490" y="1047228"/>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Montacargas desconectado</a:t>
            </a:r>
          </a:p>
        </p:txBody>
      </p:sp>
      <p:pic>
        <p:nvPicPr>
          <p:cNvPr id="871" name="Picture 14" descr="Picture 14"/>
          <p:cNvPicPr>
            <a:picLocks noChangeAspect="1"/>
          </p:cNvPicPr>
          <p:nvPr/>
        </p:nvPicPr>
        <p:blipFill>
          <a:blip r:embed="rId5">
            <a:extLst/>
          </a:blip>
          <a:stretch>
            <a:fillRect/>
          </a:stretch>
        </p:blipFill>
        <p:spPr>
          <a:xfrm>
            <a:off x="349019" y="1693302"/>
            <a:ext cx="3264248" cy="3877741"/>
          </a:xfrm>
          <a:prstGeom prst="rect">
            <a:avLst/>
          </a:prstGeom>
          <a:ln w="12700">
            <a:miter lim="400000"/>
          </a:ln>
        </p:spPr>
      </p:pic>
      <p:pic>
        <p:nvPicPr>
          <p:cNvPr id="872" name="Picture 7" descr="Picture 7"/>
          <p:cNvPicPr>
            <a:picLocks noChangeAspect="1"/>
          </p:cNvPicPr>
          <p:nvPr/>
        </p:nvPicPr>
        <p:blipFill>
          <a:blip r:embed="rId6">
            <a:extLst/>
          </a:blip>
          <a:stretch>
            <a:fillRect/>
          </a:stretch>
        </p:blipFill>
        <p:spPr>
          <a:xfrm>
            <a:off x="4293699" y="1531132"/>
            <a:ext cx="8239173" cy="4624820"/>
          </a:xfrm>
          <a:prstGeom prst="rect">
            <a:avLst/>
          </a:prstGeom>
          <a:ln w="12700">
            <a:miter lim="400000"/>
          </a:ln>
        </p:spPr>
      </p:pic>
      <p:grpSp>
        <p:nvGrpSpPr>
          <p:cNvPr id="875" name="TextBox 11"/>
          <p:cNvGrpSpPr/>
          <p:nvPr/>
        </p:nvGrpSpPr>
        <p:grpSpPr>
          <a:xfrm>
            <a:off x="4306473" y="1518296"/>
            <a:ext cx="3354414" cy="4637656"/>
            <a:chOff x="0" y="0"/>
            <a:chExt cx="3354413" cy="4637654"/>
          </a:xfrm>
        </p:grpSpPr>
        <p:sp>
          <p:nvSpPr>
            <p:cNvPr id="873" name="Rectangle"/>
            <p:cNvSpPr/>
            <p:nvPr/>
          </p:nvSpPr>
          <p:spPr>
            <a:xfrm>
              <a:off x="-1" y="-1"/>
              <a:ext cx="3354415" cy="4637656"/>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874" name="Asegúrese de que el montacargas esté desenganchado correctamente con las horquillas bajadas, la llave en apagado, la marcha en posición neutral y el freno de mano puesto."/>
            <p:cNvSpPr txBox="1"/>
            <p:nvPr/>
          </p:nvSpPr>
          <p:spPr>
            <a:xfrm>
              <a:off x="45719" y="-1"/>
              <a:ext cx="3262975" cy="13772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a:r>
                <a:t>Asegúrese de que el montacargas esté desenganchado correctamente con las horquillas bajadas, la llave en apagado, la marcha en posición neutral y el freno de mano puesto. </a:t>
              </a:r>
            </a:p>
          </p:txBody>
        </p:sp>
      </p:grpSp>
      <p:sp>
        <p:nvSpPr>
          <p:cNvPr id="876" name="Rectangle 13"/>
          <p:cNvSpPr/>
          <p:nvPr/>
        </p:nvSpPr>
        <p:spPr>
          <a:xfrm>
            <a:off x="349020" y="2663456"/>
            <a:ext cx="3264247" cy="916084"/>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877" name="Rectangle 2"/>
          <p:cNvSpPr/>
          <p:nvPr/>
        </p:nvSpPr>
        <p:spPr>
          <a:xfrm>
            <a:off x="349019" y="1692444"/>
            <a:ext cx="3229578" cy="916084"/>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Title 1"/>
          <p:cNvSpPr txBox="1"/>
          <p:nvPr>
            <p:ph type="title"/>
          </p:nvPr>
        </p:nvSpPr>
        <p:spPr>
          <a:xfrm>
            <a:off x="83127" y="301537"/>
            <a:ext cx="8853055" cy="383217"/>
          </a:xfrm>
          <a:prstGeom prst="rect">
            <a:avLst/>
          </a:prstGeom>
        </p:spPr>
        <p:txBody>
          <a:bodyPr/>
          <a:lstStyle/>
          <a:p>
            <a:pPr/>
            <a:r>
              <a:t>Inspección preoperativa: Recorrido</a:t>
            </a:r>
          </a:p>
        </p:txBody>
      </p:sp>
      <p:pic>
        <p:nvPicPr>
          <p:cNvPr id="882"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883"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sp>
        <p:nvSpPr>
          <p:cNvPr id="884" name="TextBox 12"/>
          <p:cNvSpPr txBox="1"/>
          <p:nvPr/>
        </p:nvSpPr>
        <p:spPr>
          <a:xfrm>
            <a:off x="5104490" y="1047228"/>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Lista de verificación</a:t>
            </a:r>
          </a:p>
        </p:txBody>
      </p:sp>
      <p:pic>
        <p:nvPicPr>
          <p:cNvPr id="885" name="Picture 14" descr="Picture 14"/>
          <p:cNvPicPr>
            <a:picLocks noChangeAspect="1"/>
          </p:cNvPicPr>
          <p:nvPr/>
        </p:nvPicPr>
        <p:blipFill>
          <a:blip r:embed="rId5">
            <a:extLst/>
          </a:blip>
          <a:stretch>
            <a:fillRect/>
          </a:stretch>
        </p:blipFill>
        <p:spPr>
          <a:xfrm>
            <a:off x="349019" y="1693302"/>
            <a:ext cx="3264248" cy="3877741"/>
          </a:xfrm>
          <a:prstGeom prst="rect">
            <a:avLst/>
          </a:prstGeom>
          <a:ln w="12700">
            <a:miter lim="400000"/>
          </a:ln>
        </p:spPr>
      </p:pic>
      <p:pic>
        <p:nvPicPr>
          <p:cNvPr id="886" name="Picture 7" descr="Picture 7"/>
          <p:cNvPicPr>
            <a:picLocks noChangeAspect="1"/>
          </p:cNvPicPr>
          <p:nvPr/>
        </p:nvPicPr>
        <p:blipFill>
          <a:blip r:embed="rId6">
            <a:extLst/>
          </a:blip>
          <a:stretch>
            <a:fillRect/>
          </a:stretch>
        </p:blipFill>
        <p:spPr>
          <a:xfrm>
            <a:off x="4393288" y="1531132"/>
            <a:ext cx="7798714" cy="4624820"/>
          </a:xfrm>
          <a:prstGeom prst="rect">
            <a:avLst/>
          </a:prstGeom>
          <a:ln w="12700">
            <a:miter lim="400000"/>
          </a:ln>
        </p:spPr>
      </p:pic>
      <p:grpSp>
        <p:nvGrpSpPr>
          <p:cNvPr id="889" name="TextBox 11"/>
          <p:cNvGrpSpPr/>
          <p:nvPr/>
        </p:nvGrpSpPr>
        <p:grpSpPr>
          <a:xfrm>
            <a:off x="4393288" y="1518296"/>
            <a:ext cx="3524078" cy="4637656"/>
            <a:chOff x="0" y="0"/>
            <a:chExt cx="3524077" cy="4637654"/>
          </a:xfrm>
        </p:grpSpPr>
        <p:sp>
          <p:nvSpPr>
            <p:cNvPr id="887" name="Rectangle"/>
            <p:cNvSpPr/>
            <p:nvPr/>
          </p:nvSpPr>
          <p:spPr>
            <a:xfrm>
              <a:off x="-1" y="-1"/>
              <a:ext cx="3524079" cy="4637656"/>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888" name="Siga la lista de verificación de inspección preoperacional requerida. No saltee ningún paso. Cuando haya terminado, complete y firme la lista de verificación."/>
            <p:cNvSpPr txBox="1"/>
            <p:nvPr/>
          </p:nvSpPr>
          <p:spPr>
            <a:xfrm>
              <a:off x="45719" y="-1"/>
              <a:ext cx="3432639" cy="13772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pPr/>
              <a:r>
                <a:t>Siga la lista de verificación de inspección preoperacional requerida. No saltee ningún paso. Cuando haya terminado, complete y firme la lista de verificación.</a:t>
              </a:r>
            </a:p>
          </p:txBody>
        </p:sp>
      </p:grpSp>
      <p:sp>
        <p:nvSpPr>
          <p:cNvPr id="890" name="Rectangle 13"/>
          <p:cNvSpPr/>
          <p:nvPr/>
        </p:nvSpPr>
        <p:spPr>
          <a:xfrm>
            <a:off x="349020" y="3678209"/>
            <a:ext cx="3264247" cy="916085"/>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891" name="Rectangle 2"/>
          <p:cNvSpPr/>
          <p:nvPr/>
        </p:nvSpPr>
        <p:spPr>
          <a:xfrm>
            <a:off x="349019" y="1692444"/>
            <a:ext cx="3229578" cy="916084"/>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892" name="Rectangle 3"/>
          <p:cNvSpPr/>
          <p:nvPr/>
        </p:nvSpPr>
        <p:spPr>
          <a:xfrm>
            <a:off x="383690" y="2669662"/>
            <a:ext cx="3229578" cy="916084"/>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Title 1"/>
          <p:cNvSpPr txBox="1"/>
          <p:nvPr>
            <p:ph type="title"/>
          </p:nvPr>
        </p:nvSpPr>
        <p:spPr>
          <a:xfrm>
            <a:off x="83127" y="301537"/>
            <a:ext cx="8853055" cy="383217"/>
          </a:xfrm>
          <a:prstGeom prst="rect">
            <a:avLst/>
          </a:prstGeom>
        </p:spPr>
        <p:txBody>
          <a:bodyPr/>
          <a:lstStyle/>
          <a:p>
            <a:pPr/>
            <a:r>
              <a:t>Inspección preoperativa: Recorrido</a:t>
            </a:r>
          </a:p>
        </p:txBody>
      </p:sp>
      <p:pic>
        <p:nvPicPr>
          <p:cNvPr id="897"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898"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sp>
        <p:nvSpPr>
          <p:cNvPr id="899" name="TextBox 12"/>
          <p:cNvSpPr txBox="1"/>
          <p:nvPr/>
        </p:nvSpPr>
        <p:spPr>
          <a:xfrm>
            <a:off x="5104490" y="1047228"/>
            <a:ext cx="6009110"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8C5100"/>
                </a:solidFill>
              </a:defRPr>
            </a:lvl1pPr>
          </a:lstStyle>
          <a:p>
            <a:pPr/>
            <a:r>
              <a:t>Neumáticos, eje y protector de arriba</a:t>
            </a:r>
          </a:p>
        </p:txBody>
      </p:sp>
      <p:pic>
        <p:nvPicPr>
          <p:cNvPr id="900" name="Picture 14" descr="Picture 14"/>
          <p:cNvPicPr>
            <a:picLocks noChangeAspect="1"/>
          </p:cNvPicPr>
          <p:nvPr/>
        </p:nvPicPr>
        <p:blipFill>
          <a:blip r:embed="rId5">
            <a:extLst/>
          </a:blip>
          <a:stretch>
            <a:fillRect/>
          </a:stretch>
        </p:blipFill>
        <p:spPr>
          <a:xfrm>
            <a:off x="349019" y="1693302"/>
            <a:ext cx="3264248" cy="3877741"/>
          </a:xfrm>
          <a:prstGeom prst="rect">
            <a:avLst/>
          </a:prstGeom>
          <a:ln w="12700">
            <a:miter lim="400000"/>
          </a:ln>
        </p:spPr>
      </p:pic>
      <p:pic>
        <p:nvPicPr>
          <p:cNvPr id="901" name="Picture 7" descr="Picture 7"/>
          <p:cNvPicPr>
            <a:picLocks noChangeAspect="1"/>
          </p:cNvPicPr>
          <p:nvPr/>
        </p:nvPicPr>
        <p:blipFill>
          <a:blip r:embed="rId6">
            <a:extLst/>
          </a:blip>
          <a:stretch>
            <a:fillRect/>
          </a:stretch>
        </p:blipFill>
        <p:spPr>
          <a:xfrm>
            <a:off x="4393288" y="1531132"/>
            <a:ext cx="7798714" cy="4624818"/>
          </a:xfrm>
          <a:prstGeom prst="rect">
            <a:avLst/>
          </a:prstGeom>
          <a:ln w="12700">
            <a:miter lim="400000"/>
          </a:ln>
        </p:spPr>
      </p:pic>
      <p:grpSp>
        <p:nvGrpSpPr>
          <p:cNvPr id="904" name="TextBox 11"/>
          <p:cNvGrpSpPr/>
          <p:nvPr/>
        </p:nvGrpSpPr>
        <p:grpSpPr>
          <a:xfrm>
            <a:off x="4393289" y="1518296"/>
            <a:ext cx="3312204" cy="4637655"/>
            <a:chOff x="0" y="0"/>
            <a:chExt cx="3312202" cy="4637654"/>
          </a:xfrm>
        </p:grpSpPr>
        <p:sp>
          <p:nvSpPr>
            <p:cNvPr id="902" name="Rectangle"/>
            <p:cNvSpPr/>
            <p:nvPr/>
          </p:nvSpPr>
          <p:spPr>
            <a:xfrm>
              <a:off x="-1" y="-1"/>
              <a:ext cx="3312204" cy="4637656"/>
            </a:xfrm>
            <a:prstGeom prst="rect">
              <a:avLst/>
            </a:prstGeom>
            <a:gradFill flip="none" rotWithShape="1">
              <a:gsLst>
                <a:gs pos="0">
                  <a:srgbClr val="FC9E1E">
                    <a:alpha val="23000"/>
                  </a:srgbClr>
                </a:gs>
                <a:gs pos="23000">
                  <a:srgbClr val="BD6D03">
                    <a:alpha val="42000"/>
                  </a:srgbClr>
                </a:gs>
                <a:gs pos="100000">
                  <a:srgbClr val="BD6D03"/>
                </a:gs>
              </a:gsLst>
              <a:lin ang="16200000" scaled="0"/>
            </a:gradFill>
            <a:ln w="12700" cap="flat">
              <a:noFill/>
              <a:miter lim="400000"/>
            </a:ln>
            <a:effectLst/>
          </p:spPr>
          <p:txBody>
            <a:bodyPr wrap="square" lIns="45719" tIns="45719" rIns="45719" bIns="45719" numCol="1" anchor="t">
              <a:noAutofit/>
            </a:bodyPr>
            <a:lstStyle/>
            <a:p>
              <a:pPr>
                <a:spcBef>
                  <a:spcPts val="600"/>
                </a:spcBef>
                <a:defRPr>
                  <a:solidFill>
                    <a:srgbClr val="FFFFFF"/>
                  </a:solidFill>
                </a:defRPr>
              </a:pPr>
            </a:p>
          </p:txBody>
        </p:sp>
        <p:sp>
          <p:nvSpPr>
            <p:cNvPr id="903" name="Camine hacia cualquier lado del montacargas y compruebe:…"/>
            <p:cNvSpPr txBox="1"/>
            <p:nvPr/>
          </p:nvSpPr>
          <p:spPr>
            <a:xfrm>
              <a:off x="45719" y="-1"/>
              <a:ext cx="3220764" cy="4082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600"/>
                </a:spcBef>
                <a:defRPr>
                  <a:solidFill>
                    <a:srgbClr val="FFFFFF"/>
                  </a:solidFill>
                </a:defRPr>
              </a:pPr>
              <a:r>
                <a:t>Camine hacia cualquier lado del montacargas y compruebe:</a:t>
              </a:r>
            </a:p>
            <a:p>
              <a:pPr marL="285750" indent="-285750">
                <a:spcBef>
                  <a:spcPts val="600"/>
                </a:spcBef>
                <a:buSzPct val="100000"/>
                <a:buFont typeface="Arial"/>
                <a:buChar char="•"/>
                <a:defRPr>
                  <a:solidFill>
                    <a:srgbClr val="FFFFFF"/>
                  </a:solidFill>
                </a:defRPr>
              </a:pPr>
              <a:r>
                <a:t>Los neumáticos, asegurando que no existen gubias, roturas ni metal incrustada y que las llantas estén correctamente infladas</a:t>
              </a:r>
            </a:p>
            <a:p>
              <a:pPr marL="285750" indent="-285750">
                <a:spcBef>
                  <a:spcPts val="600"/>
                </a:spcBef>
                <a:buSzPct val="100000"/>
                <a:buFont typeface="Arial"/>
                <a:buChar char="•"/>
                <a:defRPr>
                  <a:solidFill>
                    <a:srgbClr val="FFFFFF"/>
                  </a:solidFill>
                </a:defRPr>
              </a:pPr>
              <a:r>
                <a:t>Tuercas de las ruedas</a:t>
              </a:r>
            </a:p>
            <a:p>
              <a:pPr marL="285750" indent="-285750">
                <a:spcBef>
                  <a:spcPts val="600"/>
                </a:spcBef>
                <a:buSzPct val="100000"/>
                <a:buFont typeface="Arial"/>
                <a:buChar char="•"/>
                <a:defRPr>
                  <a:solidFill>
                    <a:srgbClr val="FFFFFF"/>
                  </a:solidFill>
                </a:defRPr>
              </a:pPr>
              <a:r>
                <a:t>El eje para asegurarse de que está engrasado</a:t>
              </a:r>
            </a:p>
            <a:p>
              <a:pPr marL="285750" indent="-285750">
                <a:spcBef>
                  <a:spcPts val="600"/>
                </a:spcBef>
                <a:buSzPct val="100000"/>
                <a:buFont typeface="Arial"/>
                <a:buChar char="•"/>
                <a:defRPr>
                  <a:solidFill>
                    <a:srgbClr val="FFFFFF"/>
                  </a:solidFill>
                </a:defRPr>
              </a:pPr>
              <a:r>
                <a:t>El protector de arriba para asegurar que no haya ninguna suciedad alojada detrás del mástil</a:t>
              </a:r>
            </a:p>
          </p:txBody>
        </p:sp>
      </p:grpSp>
      <p:sp>
        <p:nvSpPr>
          <p:cNvPr id="905" name="Rectangle 13"/>
          <p:cNvSpPr/>
          <p:nvPr/>
        </p:nvSpPr>
        <p:spPr>
          <a:xfrm>
            <a:off x="349020" y="4670666"/>
            <a:ext cx="3264247" cy="916084"/>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906" name="Rectangle 2"/>
          <p:cNvSpPr/>
          <p:nvPr/>
        </p:nvSpPr>
        <p:spPr>
          <a:xfrm>
            <a:off x="349019" y="1692444"/>
            <a:ext cx="3229578" cy="916084"/>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907" name="Rectangle 3"/>
          <p:cNvSpPr/>
          <p:nvPr/>
        </p:nvSpPr>
        <p:spPr>
          <a:xfrm>
            <a:off x="383690" y="2669662"/>
            <a:ext cx="3229578" cy="916084"/>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908" name="Rectangle 5"/>
          <p:cNvSpPr/>
          <p:nvPr/>
        </p:nvSpPr>
        <p:spPr>
          <a:xfrm>
            <a:off x="366354" y="3688941"/>
            <a:ext cx="3229578" cy="916084"/>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Title 1"/>
          <p:cNvSpPr txBox="1"/>
          <p:nvPr>
            <p:ph type="title"/>
          </p:nvPr>
        </p:nvSpPr>
        <p:spPr>
          <a:xfrm>
            <a:off x="83127" y="301537"/>
            <a:ext cx="8853055" cy="383217"/>
          </a:xfrm>
          <a:prstGeom prst="rect">
            <a:avLst/>
          </a:prstGeom>
        </p:spPr>
        <p:txBody>
          <a:bodyPr/>
          <a:lstStyle/>
          <a:p>
            <a:pPr/>
            <a:r>
              <a:t>Inspección preoperativa: Recorrido (cont.)</a:t>
            </a:r>
          </a:p>
        </p:txBody>
      </p:sp>
      <p:pic>
        <p:nvPicPr>
          <p:cNvPr id="913"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914"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pic>
        <p:nvPicPr>
          <p:cNvPr id="915" name="Picture 3" descr="Picture 3"/>
          <p:cNvPicPr>
            <a:picLocks noChangeAspect="1"/>
          </p:cNvPicPr>
          <p:nvPr/>
        </p:nvPicPr>
        <p:blipFill>
          <a:blip r:embed="rId5">
            <a:extLst/>
          </a:blip>
          <a:stretch>
            <a:fillRect/>
          </a:stretch>
        </p:blipFill>
        <p:spPr>
          <a:xfrm>
            <a:off x="4922551" y="1328444"/>
            <a:ext cx="6486721" cy="4840343"/>
          </a:xfrm>
          <a:prstGeom prst="rect">
            <a:avLst/>
          </a:prstGeom>
          <a:ln w="12700">
            <a:miter lim="400000"/>
          </a:ln>
        </p:spPr>
      </p:pic>
      <p:pic>
        <p:nvPicPr>
          <p:cNvPr id="916" name="Picture 8" descr="Picture 8"/>
          <p:cNvPicPr>
            <a:picLocks noChangeAspect="1"/>
          </p:cNvPicPr>
          <p:nvPr/>
        </p:nvPicPr>
        <p:blipFill>
          <a:blip r:embed="rId6">
            <a:extLst/>
          </a:blip>
          <a:stretch>
            <a:fillRect/>
          </a:stretch>
        </p:blipFill>
        <p:spPr>
          <a:xfrm>
            <a:off x="682294" y="1585878"/>
            <a:ext cx="2773932" cy="4308689"/>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Title 1"/>
          <p:cNvSpPr txBox="1"/>
          <p:nvPr>
            <p:ph type="title"/>
          </p:nvPr>
        </p:nvSpPr>
        <p:spPr>
          <a:xfrm>
            <a:off x="83127" y="301537"/>
            <a:ext cx="8853055" cy="383217"/>
          </a:xfrm>
          <a:prstGeom prst="rect">
            <a:avLst/>
          </a:prstGeom>
        </p:spPr>
        <p:txBody>
          <a:bodyPr/>
          <a:lstStyle/>
          <a:p>
            <a:pPr/>
            <a:r>
              <a:t>Inspección preoperativa: Recorrido (cont.)</a:t>
            </a:r>
          </a:p>
        </p:txBody>
      </p:sp>
      <p:pic>
        <p:nvPicPr>
          <p:cNvPr id="921"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922"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pic>
        <p:nvPicPr>
          <p:cNvPr id="923" name="Picture 8" descr="Picture 8"/>
          <p:cNvPicPr>
            <a:picLocks noChangeAspect="1"/>
          </p:cNvPicPr>
          <p:nvPr/>
        </p:nvPicPr>
        <p:blipFill>
          <a:blip r:embed="rId5">
            <a:extLst/>
          </a:blip>
          <a:stretch>
            <a:fillRect/>
          </a:stretch>
        </p:blipFill>
        <p:spPr>
          <a:xfrm>
            <a:off x="682294" y="1585878"/>
            <a:ext cx="2773932" cy="4308689"/>
          </a:xfrm>
          <a:prstGeom prst="rect">
            <a:avLst/>
          </a:prstGeom>
          <a:ln w="12700">
            <a:miter lim="400000"/>
          </a:ln>
        </p:spPr>
      </p:pic>
      <p:pic>
        <p:nvPicPr>
          <p:cNvPr id="924" name="Picture 5" descr="Picture 5"/>
          <p:cNvPicPr>
            <a:picLocks noChangeAspect="1"/>
          </p:cNvPicPr>
          <p:nvPr/>
        </p:nvPicPr>
        <p:blipFill>
          <a:blip r:embed="rId6">
            <a:extLst/>
          </a:blip>
          <a:stretch>
            <a:fillRect/>
          </a:stretch>
        </p:blipFill>
        <p:spPr>
          <a:xfrm>
            <a:off x="6177029" y="3523784"/>
            <a:ext cx="4140680" cy="2890665"/>
          </a:xfrm>
          <a:prstGeom prst="rect">
            <a:avLst/>
          </a:prstGeom>
          <a:ln w="12700">
            <a:miter lim="400000"/>
          </a:ln>
        </p:spPr>
      </p:pic>
      <p:sp>
        <p:nvSpPr>
          <p:cNvPr id="925" name="TextBox 9"/>
          <p:cNvSpPr txBox="1"/>
          <p:nvPr/>
        </p:nvSpPr>
        <p:spPr>
          <a:xfrm>
            <a:off x="5159150" y="1268321"/>
            <a:ext cx="6176438" cy="1793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pPr>
            <a:r>
              <a:t>Verificación de la parte delantera del montacargas:</a:t>
            </a:r>
          </a:p>
          <a:p>
            <a:pPr lvl="1" marL="742887" indent="-285750">
              <a:buSzPct val="100000"/>
              <a:buFont typeface="Arial"/>
              <a:buChar char="•"/>
              <a:defRPr sz="1800"/>
            </a:pPr>
            <a:r>
              <a:t>Las horquillas no deben estar deformadas o dobladas.</a:t>
            </a:r>
          </a:p>
          <a:p>
            <a:pPr lvl="1" marL="742887" indent="-285750">
              <a:buSzPct val="100000"/>
              <a:buFont typeface="Arial"/>
              <a:buChar char="•"/>
              <a:defRPr sz="1800"/>
            </a:pPr>
            <a:r>
              <a:t>Los pasadores de horquilla deben estar en su lugar.</a:t>
            </a:r>
          </a:p>
          <a:p>
            <a:pPr lvl="1" marL="742887" indent="-285750">
              <a:buSzPct val="100000"/>
              <a:buFont typeface="Arial"/>
              <a:buChar char="•"/>
              <a:defRPr sz="1800"/>
            </a:pPr>
            <a:r>
              <a:t>El respaldo debe ser sólido.</a:t>
            </a:r>
          </a:p>
          <a:p>
            <a:pPr lvl="1" marL="742887" indent="-285750">
              <a:buSzPct val="100000"/>
              <a:buFont typeface="Arial"/>
              <a:buChar char="•"/>
              <a:defRPr sz="1800"/>
            </a:pPr>
            <a:r>
              <a:t>El mástil y las cadenas deben estar engrasadas. Todas las mangueras deben estar libres de fugas o podredumbre.</a:t>
            </a:r>
          </a:p>
        </p:txBody>
      </p:sp>
      <p:sp>
        <p:nvSpPr>
          <p:cNvPr id="926" name="Rectangle 10"/>
          <p:cNvSpPr/>
          <p:nvPr/>
        </p:nvSpPr>
        <p:spPr>
          <a:xfrm>
            <a:off x="682293" y="1585866"/>
            <a:ext cx="2773933" cy="1023518"/>
          </a:xfrm>
          <a:prstGeom prst="rect">
            <a:avLst/>
          </a:prstGeom>
          <a:ln w="57150">
            <a:solidFill>
              <a:schemeClr val="accent4"/>
            </a:solidFill>
            <a:miter/>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3"/>
          <p:cNvSpPr txBox="1"/>
          <p:nvPr>
            <p:ph type="title"/>
          </p:nvPr>
        </p:nvSpPr>
        <p:spPr>
          <a:xfrm>
            <a:off x="83127" y="301537"/>
            <a:ext cx="8853055" cy="383217"/>
          </a:xfrm>
          <a:prstGeom prst="rect">
            <a:avLst/>
          </a:prstGeom>
        </p:spPr>
        <p:txBody>
          <a:bodyPr/>
          <a:lstStyle/>
          <a:p>
            <a:pPr/>
            <a:r>
              <a:t>Partes de un montacargas</a:t>
            </a:r>
          </a:p>
        </p:txBody>
      </p:sp>
      <p:pic>
        <p:nvPicPr>
          <p:cNvPr id="228"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231" name="TextBox 7"/>
          <p:cNvGrpSpPr/>
          <p:nvPr/>
        </p:nvGrpSpPr>
        <p:grpSpPr>
          <a:xfrm>
            <a:off x="2158406" y="1398861"/>
            <a:ext cx="7931892" cy="491246"/>
            <a:chOff x="0" y="0"/>
            <a:chExt cx="7931891" cy="491245"/>
          </a:xfrm>
        </p:grpSpPr>
        <p:sp>
          <p:nvSpPr>
            <p:cNvPr id="229"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230" name="Introducción"/>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Introducción</a:t>
              </a:r>
            </a:p>
          </p:txBody>
        </p:sp>
      </p:grpSp>
      <p:sp>
        <p:nvSpPr>
          <p:cNvPr id="232" name="TextBox 8"/>
          <p:cNvSpPr txBox="1"/>
          <p:nvPr/>
        </p:nvSpPr>
        <p:spPr>
          <a:xfrm>
            <a:off x="3558004" y="3105962"/>
            <a:ext cx="5029914" cy="6449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Primero, echemos un vistazo a las partes de un montacargas.</a:t>
            </a:r>
          </a:p>
        </p:txBody>
      </p:sp>
      <p:grpSp>
        <p:nvGrpSpPr>
          <p:cNvPr id="235" name="Group 14"/>
          <p:cNvGrpSpPr/>
          <p:nvPr/>
        </p:nvGrpSpPr>
        <p:grpSpPr>
          <a:xfrm>
            <a:off x="10168097" y="2845104"/>
            <a:ext cx="1114542" cy="1167792"/>
            <a:chOff x="0" y="0"/>
            <a:chExt cx="1114541" cy="1167790"/>
          </a:xfrm>
        </p:grpSpPr>
        <p:sp>
          <p:nvSpPr>
            <p:cNvPr id="233" name="Rectangle: Top Corners Rounded 15"/>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234" name="Isosceles Triangle 16"/>
            <p:cNvSpPr/>
            <p:nvPr/>
          </p:nvSpPr>
          <p:spPr>
            <a:xfrm rot="5400000">
              <a:off x="445262"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236" name="Rectangle 17"/>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237" name="Oval 18"/>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38" name="Oval 19"/>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39" name="Oval 20"/>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40" name="Oval 21"/>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41" name="Oval 22"/>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42" name="Oval 23"/>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43" name="Oval 24"/>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44" name="Oval 25"/>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Title 1"/>
          <p:cNvSpPr txBox="1"/>
          <p:nvPr>
            <p:ph type="title"/>
          </p:nvPr>
        </p:nvSpPr>
        <p:spPr>
          <a:xfrm>
            <a:off x="83127" y="301537"/>
            <a:ext cx="8853055" cy="383217"/>
          </a:xfrm>
          <a:prstGeom prst="rect">
            <a:avLst/>
          </a:prstGeom>
        </p:spPr>
        <p:txBody>
          <a:bodyPr/>
          <a:lstStyle/>
          <a:p>
            <a:pPr/>
            <a:r>
              <a:t>Inspección preoperativa: Recorrido (cont.)</a:t>
            </a:r>
          </a:p>
        </p:txBody>
      </p:sp>
      <p:pic>
        <p:nvPicPr>
          <p:cNvPr id="931"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932"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pic>
        <p:nvPicPr>
          <p:cNvPr id="933" name="Picture 8" descr="Picture 8"/>
          <p:cNvPicPr>
            <a:picLocks noChangeAspect="1"/>
          </p:cNvPicPr>
          <p:nvPr/>
        </p:nvPicPr>
        <p:blipFill>
          <a:blip r:embed="rId5">
            <a:extLst/>
          </a:blip>
          <a:stretch>
            <a:fillRect/>
          </a:stretch>
        </p:blipFill>
        <p:spPr>
          <a:xfrm>
            <a:off x="682294" y="1585878"/>
            <a:ext cx="2773932" cy="4308689"/>
          </a:xfrm>
          <a:prstGeom prst="rect">
            <a:avLst/>
          </a:prstGeom>
          <a:ln w="12700">
            <a:miter lim="400000"/>
          </a:ln>
        </p:spPr>
      </p:pic>
      <p:sp>
        <p:nvSpPr>
          <p:cNvPr id="934" name="TextBox 9"/>
          <p:cNvSpPr txBox="1"/>
          <p:nvPr/>
        </p:nvSpPr>
        <p:spPr>
          <a:xfrm>
            <a:off x="5857931" y="1286957"/>
            <a:ext cx="4354223" cy="15014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lvl1pPr>
          </a:lstStyle>
          <a:p>
            <a:pPr/>
            <a:r>
              <a:t>Camine hacia la parte de atrás del montacargas y compruebe que el tornillo del contrapeso esté apretado, y el radiador esté libre de escombros. Observe el piso alrededor del montacargas para fugas de aceite o agua.</a:t>
            </a:r>
          </a:p>
        </p:txBody>
      </p:sp>
      <p:sp>
        <p:nvSpPr>
          <p:cNvPr id="935" name="Rectangle 10"/>
          <p:cNvSpPr/>
          <p:nvPr/>
        </p:nvSpPr>
        <p:spPr>
          <a:xfrm>
            <a:off x="682293" y="2689837"/>
            <a:ext cx="2773933" cy="1023518"/>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936" name="Rectangle 2"/>
          <p:cNvSpPr/>
          <p:nvPr/>
        </p:nvSpPr>
        <p:spPr>
          <a:xfrm>
            <a:off x="682292" y="1585878"/>
            <a:ext cx="2773933" cy="1023517"/>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937" name="Picture 7" descr="Picture 7"/>
          <p:cNvPicPr>
            <a:picLocks noChangeAspect="1"/>
          </p:cNvPicPr>
          <p:nvPr/>
        </p:nvPicPr>
        <p:blipFill>
          <a:blip r:embed="rId6">
            <a:extLst/>
          </a:blip>
          <a:stretch>
            <a:fillRect/>
          </a:stretch>
        </p:blipFill>
        <p:spPr>
          <a:xfrm>
            <a:off x="5721753" y="3305802"/>
            <a:ext cx="4626579" cy="3108646"/>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Title 1"/>
          <p:cNvSpPr txBox="1"/>
          <p:nvPr>
            <p:ph type="title"/>
          </p:nvPr>
        </p:nvSpPr>
        <p:spPr>
          <a:xfrm>
            <a:off x="83127" y="301537"/>
            <a:ext cx="8853055" cy="383217"/>
          </a:xfrm>
          <a:prstGeom prst="rect">
            <a:avLst/>
          </a:prstGeom>
        </p:spPr>
        <p:txBody>
          <a:bodyPr/>
          <a:lstStyle/>
          <a:p>
            <a:pPr/>
            <a:r>
              <a:t>Inspección preoperativa: Recorrido (cont.)</a:t>
            </a:r>
          </a:p>
        </p:txBody>
      </p:sp>
      <p:pic>
        <p:nvPicPr>
          <p:cNvPr id="942"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943"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pic>
        <p:nvPicPr>
          <p:cNvPr id="944" name="Picture 8" descr="Picture 8"/>
          <p:cNvPicPr>
            <a:picLocks noChangeAspect="1"/>
          </p:cNvPicPr>
          <p:nvPr/>
        </p:nvPicPr>
        <p:blipFill>
          <a:blip r:embed="rId5">
            <a:extLst/>
          </a:blip>
          <a:stretch>
            <a:fillRect/>
          </a:stretch>
        </p:blipFill>
        <p:spPr>
          <a:xfrm>
            <a:off x="682294" y="1585878"/>
            <a:ext cx="2773932" cy="4308689"/>
          </a:xfrm>
          <a:prstGeom prst="rect">
            <a:avLst/>
          </a:prstGeom>
          <a:ln w="12700">
            <a:miter lim="400000"/>
          </a:ln>
        </p:spPr>
      </p:pic>
      <p:sp>
        <p:nvSpPr>
          <p:cNvPr id="945" name="TextBox 9"/>
          <p:cNvSpPr txBox="1"/>
          <p:nvPr/>
        </p:nvSpPr>
        <p:spPr>
          <a:xfrm>
            <a:off x="5584102" y="1286957"/>
            <a:ext cx="4901882" cy="1793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pPr>
            <a:r>
              <a:t>Para un montacargas de propano, levante la campana e inspeccione el motor. Verifique:</a:t>
            </a:r>
          </a:p>
          <a:p>
            <a:pPr lvl="1" marL="742887" indent="-285750">
              <a:buSzPct val="100000"/>
              <a:buFont typeface="Arial"/>
              <a:buChar char="•"/>
              <a:defRPr sz="1800"/>
            </a:pPr>
            <a:r>
              <a:t>Niveles de aceite y líquido;</a:t>
            </a:r>
          </a:p>
          <a:p>
            <a:pPr lvl="1" marL="742887" indent="-285750">
              <a:buSzPct val="100000"/>
              <a:buFont typeface="Arial"/>
              <a:buChar char="•"/>
              <a:defRPr sz="1800"/>
            </a:pPr>
            <a:r>
              <a:t>Los cables;</a:t>
            </a:r>
          </a:p>
          <a:p>
            <a:pPr lvl="1" marL="742887" indent="-285750">
              <a:buSzPct val="100000"/>
              <a:buFont typeface="Arial"/>
              <a:buChar char="•"/>
              <a:defRPr sz="1800"/>
            </a:pPr>
            <a:r>
              <a:t>Correa de ventilador, ventilador y radiador;</a:t>
            </a:r>
          </a:p>
          <a:p>
            <a:pPr lvl="1" marL="742887" indent="-285750">
              <a:buSzPct val="100000"/>
              <a:buFont typeface="Arial"/>
              <a:buChar char="•"/>
              <a:defRPr sz="1800"/>
            </a:pPr>
            <a:r>
              <a:t>Accesorios de tanque y manguera.</a:t>
            </a:r>
          </a:p>
        </p:txBody>
      </p:sp>
      <p:sp>
        <p:nvSpPr>
          <p:cNvPr id="946" name="Rectangle 10"/>
          <p:cNvSpPr/>
          <p:nvPr/>
        </p:nvSpPr>
        <p:spPr>
          <a:xfrm>
            <a:off x="682293" y="3760354"/>
            <a:ext cx="2773933" cy="1023518"/>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947" name="Rectangle 2"/>
          <p:cNvSpPr/>
          <p:nvPr/>
        </p:nvSpPr>
        <p:spPr>
          <a:xfrm>
            <a:off x="682292" y="1585878"/>
            <a:ext cx="2773933" cy="1023517"/>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948" name="Rectangle 3"/>
          <p:cNvSpPr/>
          <p:nvPr/>
        </p:nvSpPr>
        <p:spPr>
          <a:xfrm>
            <a:off x="682293" y="2665422"/>
            <a:ext cx="2773933" cy="1023518"/>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949" name="Picture 11" descr="Picture 11"/>
          <p:cNvPicPr>
            <a:picLocks noChangeAspect="1"/>
          </p:cNvPicPr>
          <p:nvPr/>
        </p:nvPicPr>
        <p:blipFill>
          <a:blip r:embed="rId6">
            <a:extLst/>
          </a:blip>
          <a:stretch>
            <a:fillRect/>
          </a:stretch>
        </p:blipFill>
        <p:spPr>
          <a:xfrm>
            <a:off x="5729563" y="3177182"/>
            <a:ext cx="4610959" cy="3247503"/>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Title 1"/>
          <p:cNvSpPr txBox="1"/>
          <p:nvPr>
            <p:ph type="title"/>
          </p:nvPr>
        </p:nvSpPr>
        <p:spPr>
          <a:xfrm>
            <a:off x="83127" y="301537"/>
            <a:ext cx="8853055" cy="383217"/>
          </a:xfrm>
          <a:prstGeom prst="rect">
            <a:avLst/>
          </a:prstGeom>
        </p:spPr>
        <p:txBody>
          <a:bodyPr/>
          <a:lstStyle/>
          <a:p>
            <a:pPr/>
            <a:r>
              <a:t>Inspección preoperativa: Recorrido (cont.)</a:t>
            </a:r>
          </a:p>
        </p:txBody>
      </p:sp>
      <p:pic>
        <p:nvPicPr>
          <p:cNvPr id="954" name="Picture 4" descr="Picture 4"/>
          <p:cNvPicPr>
            <a:picLocks noChangeAspect="1"/>
          </p:cNvPicPr>
          <p:nvPr/>
        </p:nvPicPr>
        <p:blipFill>
          <a:blip r:embed="rId3">
            <a:extLst/>
          </a:blip>
          <a:stretch>
            <a:fillRect/>
          </a:stretch>
        </p:blipFill>
        <p:spPr>
          <a:xfrm>
            <a:off x="2265528" y="963434"/>
            <a:ext cx="9926473" cy="5451015"/>
          </a:xfrm>
          <a:prstGeom prst="rect">
            <a:avLst/>
          </a:prstGeom>
          <a:ln w="12700">
            <a:miter lim="400000"/>
          </a:ln>
        </p:spPr>
      </p:pic>
      <p:pic>
        <p:nvPicPr>
          <p:cNvPr id="955" name="Picture 6" descr="Picture 6"/>
          <p:cNvPicPr>
            <a:picLocks noChangeAspect="1"/>
          </p:cNvPicPr>
          <p:nvPr/>
        </p:nvPicPr>
        <p:blipFill>
          <a:blip r:embed="rId4">
            <a:extLst/>
          </a:blip>
          <a:stretch>
            <a:fillRect/>
          </a:stretch>
        </p:blipFill>
        <p:spPr>
          <a:xfrm>
            <a:off x="0" y="1286957"/>
            <a:ext cx="4026090" cy="4881831"/>
          </a:xfrm>
          <a:prstGeom prst="rect">
            <a:avLst/>
          </a:prstGeom>
          <a:ln w="12700">
            <a:miter lim="400000"/>
          </a:ln>
        </p:spPr>
      </p:pic>
      <p:pic>
        <p:nvPicPr>
          <p:cNvPr id="956" name="Picture 8" descr="Picture 8"/>
          <p:cNvPicPr>
            <a:picLocks noChangeAspect="1"/>
          </p:cNvPicPr>
          <p:nvPr/>
        </p:nvPicPr>
        <p:blipFill>
          <a:blip r:embed="rId5">
            <a:extLst/>
          </a:blip>
          <a:stretch>
            <a:fillRect/>
          </a:stretch>
        </p:blipFill>
        <p:spPr>
          <a:xfrm>
            <a:off x="682294" y="1585878"/>
            <a:ext cx="2773932" cy="4308689"/>
          </a:xfrm>
          <a:prstGeom prst="rect">
            <a:avLst/>
          </a:prstGeom>
          <a:ln w="12700">
            <a:miter lim="400000"/>
          </a:ln>
        </p:spPr>
      </p:pic>
      <p:sp>
        <p:nvSpPr>
          <p:cNvPr id="957" name="TextBox 9"/>
          <p:cNvSpPr txBox="1"/>
          <p:nvPr/>
        </p:nvSpPr>
        <p:spPr>
          <a:xfrm>
            <a:off x="5584102" y="1286957"/>
            <a:ext cx="4901882"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800"/>
            </a:lvl1pPr>
          </a:lstStyle>
          <a:p>
            <a:pPr/>
            <a:r>
              <a:t>Para montacargas eléctricos, compruebe el estado de la batería.</a:t>
            </a:r>
          </a:p>
        </p:txBody>
      </p:sp>
      <p:sp>
        <p:nvSpPr>
          <p:cNvPr id="958" name="Rectangle 10"/>
          <p:cNvSpPr/>
          <p:nvPr/>
        </p:nvSpPr>
        <p:spPr>
          <a:xfrm>
            <a:off x="682293" y="4853171"/>
            <a:ext cx="2773933" cy="1023518"/>
          </a:xfrm>
          <a:prstGeom prst="rect">
            <a:avLst/>
          </a:prstGeom>
          <a:ln w="57150">
            <a:solidFill>
              <a:schemeClr val="accent4"/>
            </a:solidFill>
            <a:miter/>
          </a:ln>
        </p:spPr>
        <p:txBody>
          <a:bodyPr lIns="45719" rIns="45719" anchor="ctr"/>
          <a:lstStyle/>
          <a:p>
            <a:pPr algn="ctr">
              <a:defRPr sz="1000">
                <a:solidFill>
                  <a:srgbClr val="FFFFFF"/>
                </a:solidFill>
              </a:defRPr>
            </a:pPr>
          </a:p>
        </p:txBody>
      </p:sp>
      <p:sp>
        <p:nvSpPr>
          <p:cNvPr id="959" name="Rectangle 2"/>
          <p:cNvSpPr/>
          <p:nvPr/>
        </p:nvSpPr>
        <p:spPr>
          <a:xfrm>
            <a:off x="682292" y="1585878"/>
            <a:ext cx="2773933" cy="1023517"/>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
        <p:nvSpPr>
          <p:cNvPr id="960" name="Rectangle 3"/>
          <p:cNvSpPr/>
          <p:nvPr/>
        </p:nvSpPr>
        <p:spPr>
          <a:xfrm>
            <a:off x="682293" y="2665422"/>
            <a:ext cx="2773933" cy="1023518"/>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pic>
        <p:nvPicPr>
          <p:cNvPr id="961" name="Picture 7" descr="Picture 7"/>
          <p:cNvPicPr>
            <a:picLocks noChangeAspect="1"/>
          </p:cNvPicPr>
          <p:nvPr/>
        </p:nvPicPr>
        <p:blipFill>
          <a:blip r:embed="rId6">
            <a:extLst/>
          </a:blip>
          <a:stretch>
            <a:fillRect/>
          </a:stretch>
        </p:blipFill>
        <p:spPr>
          <a:xfrm>
            <a:off x="5125001" y="2489561"/>
            <a:ext cx="5820082" cy="3924888"/>
          </a:xfrm>
          <a:prstGeom prst="rect">
            <a:avLst/>
          </a:prstGeom>
          <a:ln w="12700">
            <a:miter lim="400000"/>
          </a:ln>
        </p:spPr>
      </p:pic>
      <p:sp>
        <p:nvSpPr>
          <p:cNvPr id="962" name="Rectangle 12"/>
          <p:cNvSpPr/>
          <p:nvPr/>
        </p:nvSpPr>
        <p:spPr>
          <a:xfrm>
            <a:off x="682293" y="3779385"/>
            <a:ext cx="2773933" cy="1023518"/>
          </a:xfrm>
          <a:prstGeom prst="rect">
            <a:avLst/>
          </a:prstGeom>
          <a:solidFill>
            <a:srgbClr val="595959">
              <a:alpha val="22000"/>
            </a:srgbClr>
          </a:solidFill>
          <a:ln w="12700">
            <a:miter lim="400000"/>
          </a:ln>
        </p:spPr>
        <p:txBody>
          <a:bodyPr lIns="45719" rIns="45719" anchor="ctr"/>
          <a:lstStyle/>
          <a:p>
            <a:pPr algn="ctr">
              <a:defRPr sz="1000">
                <a:solidFill>
                  <a:srgbClr val="FFFFFF"/>
                </a:solidFill>
              </a:defRPr>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Title 2"/>
          <p:cNvSpPr txBox="1"/>
          <p:nvPr>
            <p:ph type="title"/>
          </p:nvPr>
        </p:nvSpPr>
        <p:spPr>
          <a:xfrm>
            <a:off x="83127" y="301537"/>
            <a:ext cx="8853055" cy="383217"/>
          </a:xfrm>
          <a:prstGeom prst="rect">
            <a:avLst/>
          </a:prstGeom>
        </p:spPr>
        <p:txBody>
          <a:bodyPr/>
          <a:lstStyle/>
          <a:p>
            <a:pPr/>
            <a:r>
              <a:t>Inspección preoperativa: en el asiente del operador</a:t>
            </a:r>
          </a:p>
        </p:txBody>
      </p:sp>
      <p:pic>
        <p:nvPicPr>
          <p:cNvPr id="967" name="Picture 4" descr="Picture 4"/>
          <p:cNvPicPr>
            <a:picLocks noChangeAspect="1"/>
          </p:cNvPicPr>
          <p:nvPr/>
        </p:nvPicPr>
        <p:blipFill>
          <a:blip r:embed="rId3">
            <a:extLst/>
          </a:blip>
          <a:stretch>
            <a:fillRect/>
          </a:stretch>
        </p:blipFill>
        <p:spPr>
          <a:xfrm>
            <a:off x="3992136" y="753418"/>
            <a:ext cx="8199864" cy="5903403"/>
          </a:xfrm>
          <a:prstGeom prst="rect">
            <a:avLst/>
          </a:prstGeom>
          <a:ln w="12700">
            <a:miter lim="400000"/>
          </a:ln>
        </p:spPr>
      </p:pic>
      <p:pic>
        <p:nvPicPr>
          <p:cNvPr id="968" name="Picture 6" descr="Picture 6"/>
          <p:cNvPicPr>
            <a:picLocks noChangeAspect="1"/>
          </p:cNvPicPr>
          <p:nvPr/>
        </p:nvPicPr>
        <p:blipFill>
          <a:blip r:embed="rId4">
            <a:extLst/>
          </a:blip>
          <a:stretch>
            <a:fillRect/>
          </a:stretch>
        </p:blipFill>
        <p:spPr>
          <a:xfrm>
            <a:off x="-333655" y="753418"/>
            <a:ext cx="6429656" cy="5903404"/>
          </a:xfrm>
          <a:prstGeom prst="rect">
            <a:avLst/>
          </a:prstGeom>
          <a:ln w="12700">
            <a:miter lim="400000"/>
          </a:ln>
        </p:spPr>
      </p:pic>
      <p:sp>
        <p:nvSpPr>
          <p:cNvPr id="969" name="Parallelogram 7"/>
          <p:cNvSpPr/>
          <p:nvPr/>
        </p:nvSpPr>
        <p:spPr>
          <a:xfrm flipH="1">
            <a:off x="4984595" y="936703"/>
            <a:ext cx="7504769" cy="1025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99" y="0"/>
                </a:lnTo>
                <a:lnTo>
                  <a:pt x="21600" y="0"/>
                </a:lnTo>
                <a:lnTo>
                  <a:pt x="20701" y="21600"/>
                </a:lnTo>
                <a:close/>
              </a:path>
            </a:pathLst>
          </a:custGeom>
          <a:solidFill>
            <a:srgbClr val="FC9E1E">
              <a:alpha val="80000"/>
            </a:srgbClr>
          </a:solidFill>
          <a:ln w="12700">
            <a:miter lim="400000"/>
          </a:ln>
        </p:spPr>
        <p:txBody>
          <a:bodyPr lIns="45719" rIns="45719" anchor="ctr"/>
          <a:lstStyle/>
          <a:p>
            <a:pPr algn="ctr">
              <a:defRPr sz="1000">
                <a:solidFill>
                  <a:srgbClr val="FFFFFF"/>
                </a:solidFill>
              </a:defRPr>
            </a:pPr>
          </a:p>
        </p:txBody>
      </p:sp>
      <p:sp>
        <p:nvSpPr>
          <p:cNvPr id="970" name="TextBox 8"/>
          <p:cNvSpPr txBox="1"/>
          <p:nvPr/>
        </p:nvSpPr>
        <p:spPr>
          <a:xfrm>
            <a:off x="5888957" y="1103970"/>
            <a:ext cx="5718346" cy="644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La inspección previa a la operación debe continuar cuando usted se sienta en el asiento del operador.</a:t>
            </a:r>
          </a:p>
        </p:txBody>
      </p:sp>
      <p:pic>
        <p:nvPicPr>
          <p:cNvPr id="971" name="Picture 3" descr="Picture 3"/>
          <p:cNvPicPr>
            <a:picLocks noChangeAspect="1"/>
          </p:cNvPicPr>
          <p:nvPr/>
        </p:nvPicPr>
        <p:blipFill>
          <a:blip r:embed="rId5">
            <a:extLst/>
          </a:blip>
          <a:stretch>
            <a:fillRect/>
          </a:stretch>
        </p:blipFill>
        <p:spPr>
          <a:xfrm>
            <a:off x="-1301891" y="753418"/>
            <a:ext cx="7397892" cy="5903403"/>
          </a:xfrm>
          <a:prstGeom prst="rect">
            <a:avLst/>
          </a:prstGeom>
          <a:ln w="12700">
            <a:miter lim="400000"/>
          </a:ln>
        </p:spPr>
      </p:pic>
      <p:pic>
        <p:nvPicPr>
          <p:cNvPr id="972" name="Picture 14" descr="Picture 14"/>
          <p:cNvPicPr>
            <a:picLocks noChangeAspect="1"/>
          </p:cNvPicPr>
          <p:nvPr/>
        </p:nvPicPr>
        <p:blipFill>
          <a:blip r:embed="rId6">
            <a:extLst/>
          </a:blip>
          <a:stretch>
            <a:fillRect/>
          </a:stretch>
        </p:blipFill>
        <p:spPr>
          <a:xfrm>
            <a:off x="-206535" y="1520566"/>
            <a:ext cx="5207179" cy="2267267"/>
          </a:xfrm>
          <a:prstGeom prst="rect">
            <a:avLst/>
          </a:prstGeom>
          <a:ln w="12700">
            <a:miter lim="400000"/>
          </a:ln>
        </p:spPr>
      </p:pic>
      <p:pic>
        <p:nvPicPr>
          <p:cNvPr id="973" name="Picture 9" descr="Picture 9"/>
          <p:cNvPicPr>
            <a:picLocks noChangeAspect="1"/>
          </p:cNvPicPr>
          <p:nvPr/>
        </p:nvPicPr>
        <p:blipFill>
          <a:blip r:embed="rId7">
            <a:extLst/>
          </a:blip>
          <a:stretch>
            <a:fillRect/>
          </a:stretch>
        </p:blipFill>
        <p:spPr>
          <a:xfrm>
            <a:off x="-427394" y="1457913"/>
            <a:ext cx="1026967" cy="4515480"/>
          </a:xfrm>
          <a:prstGeom prst="rect">
            <a:avLst/>
          </a:prstGeom>
          <a:ln w="12700">
            <a:miter lim="400000"/>
          </a:ln>
        </p:spPr>
      </p:pic>
      <p:sp>
        <p:nvSpPr>
          <p:cNvPr id="974" name="TextBox 12"/>
          <p:cNvSpPr txBox="1"/>
          <p:nvPr/>
        </p:nvSpPr>
        <p:spPr>
          <a:xfrm>
            <a:off x="667962" y="2670793"/>
            <a:ext cx="3917941" cy="310492"/>
          </a:xfrm>
          <a:prstGeom prst="rect">
            <a:avLst/>
          </a:prstGeom>
          <a:solidFill>
            <a:srgbClr val="DDF2FA"/>
          </a:solidFill>
          <a:ln w="12700">
            <a:miter lim="400000"/>
          </a:ln>
          <a:extLst>
            <a:ext uri="{C572A759-6A51-4108-AA02-DFA0A04FC94B}">
              <ma14:wrappingTextBoxFlag xmlns:ma14="http://schemas.microsoft.com/office/mac/drawingml/2011/main" val="1"/>
            </a:ext>
          </a:extLst>
        </p:spPr>
        <p:txBody>
          <a:bodyPr lIns="45719" rIns="45719">
            <a:spAutoFit/>
          </a:bodyPr>
          <a:lstStyle/>
          <a:p>
            <a:pPr lvl="1"/>
            <a:r>
              <a:t>Comprobación de movimiento</a:t>
            </a:r>
          </a:p>
        </p:txBody>
      </p:sp>
      <p:sp>
        <p:nvSpPr>
          <p:cNvPr id="975" name="TextBox 11"/>
          <p:cNvSpPr txBox="1"/>
          <p:nvPr/>
        </p:nvSpPr>
        <p:spPr>
          <a:xfrm>
            <a:off x="726691" y="1726476"/>
            <a:ext cx="3726557" cy="310491"/>
          </a:xfrm>
          <a:prstGeom prst="rect">
            <a:avLst/>
          </a:prstGeom>
          <a:solidFill>
            <a:srgbClr val="DDF2FA"/>
          </a:solidFill>
          <a:ln w="12700">
            <a:miter lim="400000"/>
          </a:ln>
          <a:extLst>
            <a:ext uri="{C572A759-6A51-4108-AA02-DFA0A04FC94B}">
              <ma14:wrappingTextBoxFlag xmlns:ma14="http://schemas.microsoft.com/office/mac/drawingml/2011/main" val="1"/>
            </a:ext>
          </a:extLst>
        </p:spPr>
        <p:txBody>
          <a:bodyPr lIns="45719" rIns="45719">
            <a:spAutoFit/>
          </a:bodyPr>
          <a:lstStyle/>
          <a:p>
            <a:pPr lvl="1"/>
            <a:r>
              <a:t>Comprobación sin movimiento</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Title 2"/>
          <p:cNvSpPr txBox="1"/>
          <p:nvPr>
            <p:ph type="title"/>
          </p:nvPr>
        </p:nvSpPr>
        <p:spPr>
          <a:xfrm>
            <a:off x="83127" y="301537"/>
            <a:ext cx="8853055" cy="383217"/>
          </a:xfrm>
          <a:prstGeom prst="rect">
            <a:avLst/>
          </a:prstGeom>
        </p:spPr>
        <p:txBody>
          <a:bodyPr/>
          <a:lstStyle/>
          <a:p>
            <a:pPr/>
            <a:r>
              <a:t>Inspección preoperativa: en el asiente del operador</a:t>
            </a:r>
          </a:p>
        </p:txBody>
      </p:sp>
      <p:pic>
        <p:nvPicPr>
          <p:cNvPr id="980" name="Picture 4" descr="Picture 4"/>
          <p:cNvPicPr>
            <a:picLocks noChangeAspect="1"/>
          </p:cNvPicPr>
          <p:nvPr/>
        </p:nvPicPr>
        <p:blipFill>
          <a:blip r:embed="rId3">
            <a:extLst/>
          </a:blip>
          <a:stretch>
            <a:fillRect/>
          </a:stretch>
        </p:blipFill>
        <p:spPr>
          <a:xfrm>
            <a:off x="3992136" y="753418"/>
            <a:ext cx="8199864" cy="5903403"/>
          </a:xfrm>
          <a:prstGeom prst="rect">
            <a:avLst/>
          </a:prstGeom>
          <a:ln w="12700">
            <a:miter lim="400000"/>
          </a:ln>
        </p:spPr>
      </p:pic>
      <p:pic>
        <p:nvPicPr>
          <p:cNvPr id="981" name="Picture 9" descr="Picture 9"/>
          <p:cNvPicPr>
            <a:picLocks noChangeAspect="1"/>
          </p:cNvPicPr>
          <p:nvPr/>
        </p:nvPicPr>
        <p:blipFill>
          <a:blip r:embed="rId4">
            <a:extLst/>
          </a:blip>
          <a:stretch>
            <a:fillRect/>
          </a:stretch>
        </p:blipFill>
        <p:spPr>
          <a:xfrm>
            <a:off x="4527396" y="753418"/>
            <a:ext cx="9387455" cy="5903404"/>
          </a:xfrm>
          <a:prstGeom prst="rect">
            <a:avLst/>
          </a:prstGeom>
          <a:ln w="12700">
            <a:miter lim="400000"/>
          </a:ln>
        </p:spPr>
      </p:pic>
      <p:sp>
        <p:nvSpPr>
          <p:cNvPr id="982" name="TextBox 11"/>
          <p:cNvSpPr txBox="1"/>
          <p:nvPr/>
        </p:nvSpPr>
        <p:spPr>
          <a:xfrm>
            <a:off x="5090634" y="934623"/>
            <a:ext cx="7391029" cy="1793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pPr>
            <a:r>
              <a:t>Antes de comenzar a mover, comprobar:</a:t>
            </a:r>
          </a:p>
          <a:p>
            <a:pPr lvl="1" marL="742887" indent="-285750">
              <a:buSzPct val="100000"/>
              <a:buFont typeface="Arial"/>
              <a:buChar char="•"/>
              <a:defRPr sz="1800"/>
            </a:pPr>
            <a:r>
              <a:t>El cinturón de seguridad</a:t>
            </a:r>
          </a:p>
          <a:p>
            <a:pPr lvl="1" marL="742887" indent="-285750">
              <a:buSzPct val="100000"/>
              <a:buFont typeface="Arial"/>
              <a:buChar char="•"/>
              <a:defRPr sz="1800"/>
            </a:pPr>
            <a:r>
              <a:t>Medidores de luz y de bocina</a:t>
            </a:r>
          </a:p>
          <a:p>
            <a:pPr lvl="1" marL="742887" indent="-285750">
              <a:buSzPct val="100000"/>
              <a:buFont typeface="Arial"/>
              <a:buChar char="•"/>
              <a:defRPr sz="1800"/>
            </a:pPr>
            <a:r>
              <a:t>Alarma trasera y luz de advertencia</a:t>
            </a:r>
          </a:p>
          <a:p>
            <a:pPr lvl="1" marL="742887" indent="-285750">
              <a:buSzPct val="100000"/>
              <a:buFont typeface="Arial"/>
              <a:buChar char="•"/>
              <a:defRPr sz="1800"/>
            </a:pPr>
            <a:r>
              <a:t>El mecanismo de inclinación y elevación</a:t>
            </a:r>
          </a:p>
          <a:p>
            <a:pPr lvl="1" marL="742887" indent="-285750">
              <a:buSzPct val="100000"/>
              <a:buFont typeface="Arial"/>
              <a:buChar char="•"/>
              <a:defRPr sz="1800"/>
            </a:pPr>
            <a:r>
              <a:t>El freno de estacionamiento</a:t>
            </a:r>
          </a:p>
        </p:txBody>
      </p:sp>
      <p:pic>
        <p:nvPicPr>
          <p:cNvPr id="983" name="Picture 13" descr="Picture 13"/>
          <p:cNvPicPr>
            <a:picLocks noChangeAspect="1"/>
          </p:cNvPicPr>
          <p:nvPr/>
        </p:nvPicPr>
        <p:blipFill>
          <a:blip r:embed="rId5">
            <a:extLst/>
          </a:blip>
          <a:stretch>
            <a:fillRect/>
          </a:stretch>
        </p:blipFill>
        <p:spPr>
          <a:xfrm>
            <a:off x="-1301891" y="753418"/>
            <a:ext cx="7397892" cy="5903403"/>
          </a:xfrm>
          <a:prstGeom prst="rect">
            <a:avLst/>
          </a:prstGeom>
          <a:ln w="12700">
            <a:miter lim="400000"/>
          </a:ln>
        </p:spPr>
      </p:pic>
      <p:pic>
        <p:nvPicPr>
          <p:cNvPr id="984" name="Picture 8" descr="Picture 8"/>
          <p:cNvPicPr>
            <a:picLocks noChangeAspect="1"/>
          </p:cNvPicPr>
          <p:nvPr/>
        </p:nvPicPr>
        <p:blipFill>
          <a:blip r:embed="rId6">
            <a:extLst/>
          </a:blip>
          <a:stretch>
            <a:fillRect/>
          </a:stretch>
        </p:blipFill>
        <p:spPr>
          <a:xfrm>
            <a:off x="353943" y="1539351"/>
            <a:ext cx="4372586" cy="1762371"/>
          </a:xfrm>
          <a:prstGeom prst="rect">
            <a:avLst/>
          </a:prstGeom>
          <a:ln w="12700">
            <a:miter lim="400000"/>
          </a:ln>
        </p:spPr>
      </p:pic>
      <p:sp>
        <p:nvSpPr>
          <p:cNvPr id="985" name="Trapezoid 12"/>
          <p:cNvSpPr/>
          <p:nvPr/>
        </p:nvSpPr>
        <p:spPr>
          <a:xfrm>
            <a:off x="377040" y="1519814"/>
            <a:ext cx="4132614" cy="822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5" y="0"/>
                </a:lnTo>
                <a:lnTo>
                  <a:pt x="20525" y="0"/>
                </a:lnTo>
                <a:lnTo>
                  <a:pt x="21600" y="21600"/>
                </a:lnTo>
                <a:close/>
              </a:path>
            </a:pathLst>
          </a:custGeom>
          <a:solidFill>
            <a:srgbClr val="FFECD1"/>
          </a:solidFill>
          <a:ln w="38100">
            <a:solidFill>
              <a:srgbClr val="FC9E1E"/>
            </a:solidFill>
            <a:miter/>
          </a:ln>
        </p:spPr>
        <p:txBody>
          <a:bodyPr lIns="45719" rIns="45719" anchor="ctr"/>
          <a:lstStyle/>
          <a:p>
            <a:pPr algn="ctr">
              <a:defRPr sz="1000">
                <a:solidFill>
                  <a:srgbClr val="FFFFFF"/>
                </a:solidFill>
              </a:defRPr>
            </a:pPr>
          </a:p>
        </p:txBody>
      </p:sp>
      <p:pic>
        <p:nvPicPr>
          <p:cNvPr id="986" name="Picture 14" descr="Picture 14"/>
          <p:cNvPicPr>
            <a:picLocks noChangeAspect="1"/>
          </p:cNvPicPr>
          <p:nvPr/>
        </p:nvPicPr>
        <p:blipFill>
          <a:blip r:embed="rId7">
            <a:extLst/>
          </a:blip>
          <a:stretch>
            <a:fillRect/>
          </a:stretch>
        </p:blipFill>
        <p:spPr>
          <a:xfrm>
            <a:off x="-427394" y="1457913"/>
            <a:ext cx="1026967" cy="4515480"/>
          </a:xfrm>
          <a:prstGeom prst="rect">
            <a:avLst/>
          </a:prstGeom>
          <a:ln w="12700">
            <a:miter lim="400000"/>
          </a:ln>
        </p:spPr>
      </p:pic>
      <p:sp>
        <p:nvSpPr>
          <p:cNvPr id="987" name="TextBox 5"/>
          <p:cNvSpPr txBox="1"/>
          <p:nvPr/>
        </p:nvSpPr>
        <p:spPr>
          <a:xfrm>
            <a:off x="588011" y="1774847"/>
            <a:ext cx="3691568" cy="310491"/>
          </a:xfrm>
          <a:prstGeom prst="rect">
            <a:avLst/>
          </a:prstGeom>
          <a:solidFill>
            <a:srgbClr val="FFECD1"/>
          </a:solidFill>
          <a:ln w="12700">
            <a:miter lim="400000"/>
          </a:ln>
          <a:extLst>
            <a:ext uri="{C572A759-6A51-4108-AA02-DFA0A04FC94B}">
              <ma14:wrappingTextBoxFlag xmlns:ma14="http://schemas.microsoft.com/office/mac/drawingml/2011/main" val="1"/>
            </a:ext>
          </a:extLst>
        </p:spPr>
        <p:txBody>
          <a:bodyPr lIns="45719" rIns="45719">
            <a:spAutoFit/>
          </a:bodyPr>
          <a:lstStyle/>
          <a:p>
            <a:pPr lvl="1">
              <a:defRPr b="1"/>
            </a:pPr>
            <a:r>
              <a:t>Comprobación sin movimiento</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Title 2"/>
          <p:cNvSpPr txBox="1"/>
          <p:nvPr>
            <p:ph type="title"/>
          </p:nvPr>
        </p:nvSpPr>
        <p:spPr>
          <a:xfrm>
            <a:off x="83127" y="301537"/>
            <a:ext cx="8853055" cy="383217"/>
          </a:xfrm>
          <a:prstGeom prst="rect">
            <a:avLst/>
          </a:prstGeom>
        </p:spPr>
        <p:txBody>
          <a:bodyPr/>
          <a:lstStyle/>
          <a:p>
            <a:pPr/>
            <a:r>
              <a:t>Inspección preoperativa: en el asiente del operador</a:t>
            </a:r>
          </a:p>
        </p:txBody>
      </p:sp>
      <p:pic>
        <p:nvPicPr>
          <p:cNvPr id="992" name="Picture 4" descr="Picture 4"/>
          <p:cNvPicPr>
            <a:picLocks noChangeAspect="1"/>
          </p:cNvPicPr>
          <p:nvPr/>
        </p:nvPicPr>
        <p:blipFill>
          <a:blip r:embed="rId3">
            <a:extLst/>
          </a:blip>
          <a:stretch>
            <a:fillRect/>
          </a:stretch>
        </p:blipFill>
        <p:spPr>
          <a:xfrm>
            <a:off x="3992136" y="753418"/>
            <a:ext cx="8199864" cy="5903403"/>
          </a:xfrm>
          <a:prstGeom prst="rect">
            <a:avLst/>
          </a:prstGeom>
          <a:ln w="12700">
            <a:miter lim="400000"/>
          </a:ln>
        </p:spPr>
      </p:pic>
      <p:pic>
        <p:nvPicPr>
          <p:cNvPr id="993" name="Picture 22" descr="Picture 22"/>
          <p:cNvPicPr>
            <a:picLocks noChangeAspect="1"/>
          </p:cNvPicPr>
          <p:nvPr/>
        </p:nvPicPr>
        <p:blipFill>
          <a:blip r:embed="rId4">
            <a:extLst/>
          </a:blip>
          <a:stretch>
            <a:fillRect/>
          </a:stretch>
        </p:blipFill>
        <p:spPr>
          <a:xfrm>
            <a:off x="4565055" y="753415"/>
            <a:ext cx="9440462" cy="5903402"/>
          </a:xfrm>
          <a:prstGeom prst="rect">
            <a:avLst/>
          </a:prstGeom>
          <a:ln w="12700">
            <a:miter lim="400000"/>
          </a:ln>
        </p:spPr>
      </p:pic>
      <p:pic>
        <p:nvPicPr>
          <p:cNvPr id="994" name="Picture 1" descr="Picture 1"/>
          <p:cNvPicPr>
            <a:picLocks noChangeAspect="1"/>
          </p:cNvPicPr>
          <p:nvPr/>
        </p:nvPicPr>
        <p:blipFill>
          <a:blip r:embed="rId5">
            <a:extLst/>
          </a:blip>
          <a:stretch>
            <a:fillRect/>
          </a:stretch>
        </p:blipFill>
        <p:spPr>
          <a:xfrm>
            <a:off x="-1221275" y="752074"/>
            <a:ext cx="7397892" cy="5943601"/>
          </a:xfrm>
          <a:prstGeom prst="rect">
            <a:avLst/>
          </a:prstGeom>
          <a:ln w="12700">
            <a:miter lim="400000"/>
          </a:ln>
        </p:spPr>
      </p:pic>
      <p:sp>
        <p:nvSpPr>
          <p:cNvPr id="995" name="TextBox 24"/>
          <p:cNvSpPr txBox="1"/>
          <p:nvPr/>
        </p:nvSpPr>
        <p:spPr>
          <a:xfrm>
            <a:off x="5480599" y="974169"/>
            <a:ext cx="4549720" cy="1793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pPr>
            <a:r>
              <a:t>Cuando el montacargas está en movimiento, comprobar:</a:t>
            </a:r>
          </a:p>
          <a:p>
            <a:pPr lvl="1" marL="742887" indent="-285750">
              <a:buSzPct val="100000"/>
              <a:buFont typeface="Arial"/>
              <a:buChar char="•"/>
              <a:defRPr sz="1800"/>
            </a:pPr>
            <a:r>
              <a:t>Los frenos corrientes, tratando de detener rápidamente</a:t>
            </a:r>
          </a:p>
          <a:p>
            <a:pPr lvl="1" marL="742887" indent="-285750">
              <a:buSzPct val="100000"/>
              <a:buFont typeface="Arial"/>
              <a:buChar char="•"/>
              <a:defRPr sz="1800"/>
            </a:pPr>
            <a:r>
              <a:t>La dirección al hacer giros completos y escuchar por ruidos extraños</a:t>
            </a:r>
          </a:p>
        </p:txBody>
      </p:sp>
      <p:pic>
        <p:nvPicPr>
          <p:cNvPr id="996" name="Picture 7" descr="Picture 7"/>
          <p:cNvPicPr>
            <a:picLocks noChangeAspect="1"/>
          </p:cNvPicPr>
          <p:nvPr/>
        </p:nvPicPr>
        <p:blipFill>
          <a:blip r:embed="rId6">
            <a:extLst/>
          </a:blip>
          <a:stretch>
            <a:fillRect/>
          </a:stretch>
        </p:blipFill>
        <p:spPr>
          <a:xfrm>
            <a:off x="353943" y="1539351"/>
            <a:ext cx="4372586" cy="1762371"/>
          </a:xfrm>
          <a:prstGeom prst="rect">
            <a:avLst/>
          </a:prstGeom>
          <a:ln w="12700">
            <a:miter lim="400000"/>
          </a:ln>
        </p:spPr>
      </p:pic>
      <p:sp>
        <p:nvSpPr>
          <p:cNvPr id="997" name="Trapezoid 8"/>
          <p:cNvSpPr/>
          <p:nvPr/>
        </p:nvSpPr>
        <p:spPr>
          <a:xfrm>
            <a:off x="83126" y="2534761"/>
            <a:ext cx="4643403" cy="822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957" y="0"/>
                </a:lnTo>
                <a:lnTo>
                  <a:pt x="20643" y="0"/>
                </a:lnTo>
                <a:lnTo>
                  <a:pt x="21600" y="21600"/>
                </a:lnTo>
                <a:close/>
              </a:path>
            </a:pathLst>
          </a:custGeom>
          <a:solidFill>
            <a:srgbClr val="FFECD1"/>
          </a:solidFill>
          <a:ln w="38100">
            <a:solidFill>
              <a:srgbClr val="FC9E1E"/>
            </a:solidFill>
            <a:miter/>
          </a:ln>
        </p:spPr>
        <p:txBody>
          <a:bodyPr lIns="45719" rIns="45719" anchor="ctr"/>
          <a:lstStyle/>
          <a:p>
            <a:pPr algn="ctr">
              <a:defRPr sz="1000">
                <a:solidFill>
                  <a:srgbClr val="FFFFFF"/>
                </a:solidFill>
              </a:defRPr>
            </a:pPr>
          </a:p>
        </p:txBody>
      </p:sp>
      <p:sp>
        <p:nvSpPr>
          <p:cNvPr id="998" name="TextBox 5"/>
          <p:cNvSpPr txBox="1"/>
          <p:nvPr/>
        </p:nvSpPr>
        <p:spPr>
          <a:xfrm>
            <a:off x="963204" y="2732445"/>
            <a:ext cx="3211184" cy="310491"/>
          </a:xfrm>
          <a:prstGeom prst="rect">
            <a:avLst/>
          </a:prstGeom>
          <a:solidFill>
            <a:srgbClr val="FFECD1"/>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Comprobación de movimiento</a:t>
            </a:r>
          </a:p>
        </p:txBody>
      </p:sp>
      <p:pic>
        <p:nvPicPr>
          <p:cNvPr id="999" name="Picture 9" descr="Picture 9"/>
          <p:cNvPicPr>
            <a:picLocks noChangeAspect="1"/>
          </p:cNvPicPr>
          <p:nvPr/>
        </p:nvPicPr>
        <p:blipFill>
          <a:blip r:embed="rId7">
            <a:extLst/>
          </a:blip>
          <a:stretch>
            <a:fillRect/>
          </a:stretch>
        </p:blipFill>
        <p:spPr>
          <a:xfrm>
            <a:off x="-427394" y="1457913"/>
            <a:ext cx="1026967" cy="451548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Title 1"/>
          <p:cNvSpPr txBox="1"/>
          <p:nvPr>
            <p:ph type="title"/>
          </p:nvPr>
        </p:nvSpPr>
        <p:spPr>
          <a:xfrm>
            <a:off x="83127" y="301537"/>
            <a:ext cx="8853055" cy="383217"/>
          </a:xfrm>
          <a:prstGeom prst="rect">
            <a:avLst/>
          </a:prstGeom>
        </p:spPr>
        <p:txBody>
          <a:bodyPr/>
          <a:lstStyle/>
          <a:p>
            <a:pPr/>
            <a:r>
              <a:t>7 Reglas de seguridad básicas para operar un montacargas</a:t>
            </a:r>
          </a:p>
        </p:txBody>
      </p:sp>
      <p:pic>
        <p:nvPicPr>
          <p:cNvPr id="1004" name="Picture 6" descr="Picture 6"/>
          <p:cNvPicPr>
            <a:picLocks noChangeAspect="1"/>
          </p:cNvPicPr>
          <p:nvPr/>
        </p:nvPicPr>
        <p:blipFill>
          <a:blip r:embed="rId3">
            <a:extLst/>
          </a:blip>
          <a:stretch>
            <a:fillRect/>
          </a:stretch>
        </p:blipFill>
        <p:spPr>
          <a:xfrm>
            <a:off x="-1030236" y="761355"/>
            <a:ext cx="7479701" cy="5895923"/>
          </a:xfrm>
          <a:prstGeom prst="rect">
            <a:avLst/>
          </a:prstGeom>
          <a:ln w="12700">
            <a:miter lim="400000"/>
          </a:ln>
        </p:spPr>
      </p:pic>
      <p:pic>
        <p:nvPicPr>
          <p:cNvPr id="1005" name="Picture 4" descr="Picture 4"/>
          <p:cNvPicPr>
            <a:picLocks noChangeAspect="1"/>
          </p:cNvPicPr>
          <p:nvPr/>
        </p:nvPicPr>
        <p:blipFill>
          <a:blip r:embed="rId4">
            <a:extLst/>
          </a:blip>
          <a:stretch>
            <a:fillRect/>
          </a:stretch>
        </p:blipFill>
        <p:spPr>
          <a:xfrm>
            <a:off x="5611290" y="761354"/>
            <a:ext cx="8936837" cy="5895923"/>
          </a:xfrm>
          <a:prstGeom prst="rect">
            <a:avLst/>
          </a:prstGeom>
          <a:ln w="12700">
            <a:miter lim="400000"/>
          </a:ln>
        </p:spPr>
      </p:pic>
      <p:sp>
        <p:nvSpPr>
          <p:cNvPr id="1006" name="Rectangle 7"/>
          <p:cNvSpPr/>
          <p:nvPr/>
        </p:nvSpPr>
        <p:spPr>
          <a:xfrm>
            <a:off x="1204331" y="1025912"/>
            <a:ext cx="5430646" cy="4137103"/>
          </a:xfrm>
          <a:prstGeom prst="rect">
            <a:avLst/>
          </a:prstGeom>
          <a:solidFill>
            <a:srgbClr val="FFFFFF"/>
          </a:solidFill>
          <a:ln w="12700">
            <a:miter lim="400000"/>
          </a:ln>
          <a:effectLst>
            <a:outerShdw sx="100000" sy="100000" kx="0" ky="0" algn="b" rotWithShape="0" blurRad="50800" dist="38100" dir="5400000">
              <a:srgbClr val="000000">
                <a:alpha val="40000"/>
              </a:srgbClr>
            </a:outerShdw>
          </a:effectLst>
        </p:spPr>
        <p:txBody>
          <a:bodyPr lIns="45719" rIns="45719" anchor="ctr"/>
          <a:lstStyle/>
          <a:p>
            <a:pPr algn="ctr">
              <a:defRPr sz="1000">
                <a:solidFill>
                  <a:srgbClr val="FFFFFF"/>
                </a:solidFill>
              </a:defRPr>
            </a:pPr>
          </a:p>
        </p:txBody>
      </p:sp>
      <p:sp>
        <p:nvSpPr>
          <p:cNvPr id="1007" name="Rectangle 8"/>
          <p:cNvSpPr txBox="1"/>
          <p:nvPr/>
        </p:nvSpPr>
        <p:spPr>
          <a:xfrm>
            <a:off x="644388" y="1025488"/>
            <a:ext cx="328713"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FF"/>
                </a:solidFill>
                <a:effectLst>
                  <a:outerShdw sx="100000" sy="100000" kx="0" ky="0" algn="b" rotWithShape="0" blurRad="38100" dist="22860" dir="5400000">
                    <a:srgbClr val="000000">
                      <a:alpha val="30000"/>
                    </a:srgbClr>
                  </a:outerShdw>
                </a:effectLst>
              </a:defRPr>
            </a:lvl1pPr>
          </a:lstStyle>
          <a:p>
            <a:pPr/>
            <a:r>
              <a:t>1</a:t>
            </a:r>
          </a:p>
        </p:txBody>
      </p:sp>
      <p:sp>
        <p:nvSpPr>
          <p:cNvPr id="1008" name="Rectangle 9"/>
          <p:cNvSpPr txBox="1"/>
          <p:nvPr/>
        </p:nvSpPr>
        <p:spPr>
          <a:xfrm>
            <a:off x="644388" y="1611907"/>
            <a:ext cx="328713" cy="4970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FF"/>
                </a:solidFill>
                <a:effectLst>
                  <a:outerShdw sx="100000" sy="100000" kx="0" ky="0" algn="b" rotWithShape="0" blurRad="38100" dist="22860" dir="5400000">
                    <a:srgbClr val="000000">
                      <a:alpha val="30000"/>
                    </a:srgbClr>
                  </a:outerShdw>
                </a:effectLst>
              </a:defRPr>
            </a:lvl1pPr>
          </a:lstStyle>
          <a:p>
            <a:pPr/>
            <a:r>
              <a:t>2</a:t>
            </a:r>
          </a:p>
        </p:txBody>
      </p:sp>
      <p:sp>
        <p:nvSpPr>
          <p:cNvPr id="1009" name="Rectangle 10"/>
          <p:cNvSpPr txBox="1"/>
          <p:nvPr/>
        </p:nvSpPr>
        <p:spPr>
          <a:xfrm>
            <a:off x="644388" y="2198324"/>
            <a:ext cx="328713"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FF"/>
                </a:solidFill>
                <a:effectLst>
                  <a:outerShdw sx="100000" sy="100000" kx="0" ky="0" algn="b" rotWithShape="0" blurRad="38100" dist="22860" dir="5400000">
                    <a:srgbClr val="000000">
                      <a:alpha val="30000"/>
                    </a:srgbClr>
                  </a:outerShdw>
                </a:effectLst>
              </a:defRPr>
            </a:lvl1pPr>
          </a:lstStyle>
          <a:p>
            <a:pPr/>
            <a:r>
              <a:t>3</a:t>
            </a:r>
          </a:p>
        </p:txBody>
      </p:sp>
      <p:sp>
        <p:nvSpPr>
          <p:cNvPr id="1010" name="Rectangle 11"/>
          <p:cNvSpPr txBox="1"/>
          <p:nvPr/>
        </p:nvSpPr>
        <p:spPr>
          <a:xfrm>
            <a:off x="644388" y="2784743"/>
            <a:ext cx="328713" cy="4970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FF"/>
                </a:solidFill>
                <a:effectLst>
                  <a:outerShdw sx="100000" sy="100000" kx="0" ky="0" algn="b" rotWithShape="0" blurRad="38100" dist="22860" dir="5400000">
                    <a:srgbClr val="000000">
                      <a:alpha val="30000"/>
                    </a:srgbClr>
                  </a:outerShdw>
                </a:effectLst>
              </a:defRPr>
            </a:lvl1pPr>
          </a:lstStyle>
          <a:p>
            <a:pPr/>
            <a:r>
              <a:t>4</a:t>
            </a:r>
          </a:p>
        </p:txBody>
      </p:sp>
      <p:sp>
        <p:nvSpPr>
          <p:cNvPr id="1011" name="Rectangle 12"/>
          <p:cNvSpPr txBox="1"/>
          <p:nvPr/>
        </p:nvSpPr>
        <p:spPr>
          <a:xfrm>
            <a:off x="644388" y="3371160"/>
            <a:ext cx="328713"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FF"/>
                </a:solidFill>
                <a:effectLst>
                  <a:outerShdw sx="100000" sy="100000" kx="0" ky="0" algn="b" rotWithShape="0" blurRad="38100" dist="22860" dir="5400000">
                    <a:srgbClr val="000000">
                      <a:alpha val="30000"/>
                    </a:srgbClr>
                  </a:outerShdw>
                </a:effectLst>
              </a:defRPr>
            </a:lvl1pPr>
          </a:lstStyle>
          <a:p>
            <a:pPr/>
            <a:r>
              <a:t>5</a:t>
            </a:r>
          </a:p>
        </p:txBody>
      </p:sp>
      <p:sp>
        <p:nvSpPr>
          <p:cNvPr id="1012" name="Rectangle 13"/>
          <p:cNvSpPr txBox="1"/>
          <p:nvPr/>
        </p:nvSpPr>
        <p:spPr>
          <a:xfrm>
            <a:off x="644388" y="3957578"/>
            <a:ext cx="328713"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FF"/>
                </a:solidFill>
                <a:effectLst>
                  <a:outerShdw sx="100000" sy="100000" kx="0" ky="0" algn="b" rotWithShape="0" blurRad="38100" dist="22860" dir="5400000">
                    <a:srgbClr val="000000">
                      <a:alpha val="30000"/>
                    </a:srgbClr>
                  </a:outerShdw>
                </a:effectLst>
              </a:defRPr>
            </a:lvl1pPr>
          </a:lstStyle>
          <a:p>
            <a:pPr/>
            <a:r>
              <a:t>6</a:t>
            </a:r>
          </a:p>
        </p:txBody>
      </p:sp>
      <p:sp>
        <p:nvSpPr>
          <p:cNvPr id="1013" name="Rectangle 14"/>
          <p:cNvSpPr txBox="1"/>
          <p:nvPr/>
        </p:nvSpPr>
        <p:spPr>
          <a:xfrm>
            <a:off x="644388" y="4543997"/>
            <a:ext cx="328713" cy="4970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solidFill>
                  <a:srgbClr val="FFFFFF"/>
                </a:solidFill>
                <a:effectLst>
                  <a:outerShdw sx="100000" sy="100000" kx="0" ky="0" algn="b" rotWithShape="0" blurRad="38100" dist="22860" dir="5400000">
                    <a:srgbClr val="000000">
                      <a:alpha val="30000"/>
                    </a:srgbClr>
                  </a:outerShdw>
                </a:effectLst>
              </a:defRPr>
            </a:lvl1pPr>
          </a:lstStyle>
          <a:p>
            <a:pPr/>
            <a:r>
              <a:t>7</a:t>
            </a:r>
          </a:p>
        </p:txBody>
      </p:sp>
      <p:sp>
        <p:nvSpPr>
          <p:cNvPr id="1014" name="TextBox 15"/>
          <p:cNvSpPr txBox="1"/>
          <p:nvPr/>
        </p:nvSpPr>
        <p:spPr>
          <a:xfrm>
            <a:off x="1506529" y="1159726"/>
            <a:ext cx="3488101" cy="3104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Solo operadores autorizados</a:t>
            </a:r>
          </a:p>
        </p:txBody>
      </p:sp>
      <p:sp>
        <p:nvSpPr>
          <p:cNvPr id="1015" name="TextBox 16"/>
          <p:cNvSpPr txBox="1"/>
          <p:nvPr/>
        </p:nvSpPr>
        <p:spPr>
          <a:xfrm>
            <a:off x="1506529" y="1722254"/>
            <a:ext cx="3896980" cy="3104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Notificación inmediata de accidentes</a:t>
            </a:r>
          </a:p>
        </p:txBody>
      </p:sp>
      <p:sp>
        <p:nvSpPr>
          <p:cNvPr id="1016" name="TextBox 17"/>
          <p:cNvSpPr txBox="1"/>
          <p:nvPr/>
        </p:nvSpPr>
        <p:spPr>
          <a:xfrm>
            <a:off x="1506529" y="2284783"/>
            <a:ext cx="4168327" cy="3104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Uso obligatorio del cinturón de seguridad</a:t>
            </a:r>
          </a:p>
        </p:txBody>
      </p:sp>
      <p:sp>
        <p:nvSpPr>
          <p:cNvPr id="1017" name="TextBox 18"/>
          <p:cNvSpPr txBox="1"/>
          <p:nvPr/>
        </p:nvSpPr>
        <p:spPr>
          <a:xfrm>
            <a:off x="1506529" y="2847311"/>
            <a:ext cx="4168327" cy="3104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Ninguna persona debajo de las horquillas</a:t>
            </a:r>
          </a:p>
        </p:txBody>
      </p:sp>
      <p:sp>
        <p:nvSpPr>
          <p:cNvPr id="1018" name="TextBox 19"/>
          <p:cNvSpPr txBox="1"/>
          <p:nvPr/>
        </p:nvSpPr>
        <p:spPr>
          <a:xfrm>
            <a:off x="1506529" y="3340510"/>
            <a:ext cx="4168327" cy="577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No está permitido transportar personas ni bromear con el montacargas</a:t>
            </a:r>
          </a:p>
        </p:txBody>
      </p:sp>
      <p:sp>
        <p:nvSpPr>
          <p:cNvPr id="1019" name="TextBox 20"/>
          <p:cNvSpPr txBox="1"/>
          <p:nvPr/>
        </p:nvSpPr>
        <p:spPr>
          <a:xfrm>
            <a:off x="1506529" y="4065578"/>
            <a:ext cx="4553757" cy="3104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Operación solo desde el asiento del conductor</a:t>
            </a:r>
          </a:p>
        </p:txBody>
      </p:sp>
      <p:sp>
        <p:nvSpPr>
          <p:cNvPr id="1020" name="TextBox 21"/>
          <p:cNvSpPr txBox="1"/>
          <p:nvPr/>
        </p:nvSpPr>
        <p:spPr>
          <a:xfrm>
            <a:off x="1506529" y="4651783"/>
            <a:ext cx="4553757" cy="3104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Estacionamiento</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Text Placeholder 1"/>
          <p:cNvSpPr txBox="1"/>
          <p:nvPr>
            <p:ph type="body" sz="half" idx="1"/>
          </p:nvPr>
        </p:nvSpPr>
        <p:spPr>
          <a:xfrm>
            <a:off x="605443" y="1289050"/>
            <a:ext cx="5466085" cy="3282950"/>
          </a:xfrm>
          <a:prstGeom prst="rect">
            <a:avLst/>
          </a:prstGeom>
          <a:gradFill>
            <a:gsLst>
              <a:gs pos="0">
                <a:srgbClr val="595959"/>
              </a:gs>
              <a:gs pos="100000">
                <a:srgbClr val="A8CF39"/>
              </a:gs>
            </a:gsLst>
            <a:lin ang="16200000"/>
          </a:gradFill>
        </p:spPr>
        <p:txBody>
          <a:bodyPr anchor="ctr"/>
          <a:lstStyle/>
          <a:p>
            <a:pPr>
              <a:defRPr b="1">
                <a:solidFill>
                  <a:srgbClr val="FFFFFF"/>
                </a:solidFill>
              </a:defRPr>
            </a:pPr>
            <a:r>
              <a:t>Permanezca sentado</a:t>
            </a:r>
          </a:p>
          <a:p>
            <a:pPr>
              <a:defRPr b="1">
                <a:solidFill>
                  <a:srgbClr val="FFFFFF"/>
                </a:solidFill>
              </a:defRPr>
            </a:pPr>
            <a:r>
              <a:t>Sujétase bien</a:t>
            </a:r>
          </a:p>
          <a:p>
            <a:pPr>
              <a:defRPr b="1">
                <a:solidFill>
                  <a:srgbClr val="FFFFFF"/>
                </a:solidFill>
              </a:defRPr>
            </a:pPr>
            <a:r>
              <a:t>Prepárese</a:t>
            </a:r>
          </a:p>
          <a:p>
            <a:pPr>
              <a:defRPr b="1">
                <a:solidFill>
                  <a:srgbClr val="FFFFFF"/>
                </a:solidFill>
              </a:defRPr>
            </a:pPr>
            <a:r>
              <a:t>Inclínese en la dirección opuesta</a:t>
            </a:r>
          </a:p>
        </p:txBody>
      </p:sp>
      <p:sp>
        <p:nvSpPr>
          <p:cNvPr id="1025" name="Title 2"/>
          <p:cNvSpPr txBox="1"/>
          <p:nvPr>
            <p:ph type="title"/>
          </p:nvPr>
        </p:nvSpPr>
        <p:spPr>
          <a:xfrm>
            <a:off x="83127" y="301537"/>
            <a:ext cx="8853055" cy="383217"/>
          </a:xfrm>
          <a:prstGeom prst="rect">
            <a:avLst/>
          </a:prstGeom>
        </p:spPr>
        <p:txBody>
          <a:bodyPr/>
          <a:lstStyle/>
          <a:p>
            <a:pPr/>
            <a:r>
              <a:t>Procedimiento de seguridad contra vuelcos</a:t>
            </a:r>
          </a:p>
        </p:txBody>
      </p:sp>
      <p:pic>
        <p:nvPicPr>
          <p:cNvPr id="1026" name="Picture 4" descr="Picture 4"/>
          <p:cNvPicPr>
            <a:picLocks noChangeAspect="1"/>
          </p:cNvPicPr>
          <p:nvPr/>
        </p:nvPicPr>
        <p:blipFill>
          <a:blip r:embed="rId3">
            <a:extLst/>
          </a:blip>
          <a:stretch>
            <a:fillRect/>
          </a:stretch>
        </p:blipFill>
        <p:spPr>
          <a:xfrm>
            <a:off x="7634500" y="1499638"/>
            <a:ext cx="3733164" cy="5177888"/>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0" name="Picture 4" descr="Picture 4"/>
          <p:cNvPicPr>
            <a:picLocks noChangeAspect="1"/>
          </p:cNvPicPr>
          <p:nvPr/>
        </p:nvPicPr>
        <p:blipFill>
          <a:blip r:embed="rId3">
            <a:extLst/>
          </a:blip>
          <a:stretch>
            <a:fillRect/>
          </a:stretch>
        </p:blipFill>
        <p:spPr>
          <a:xfrm>
            <a:off x="-324853" y="754932"/>
            <a:ext cx="12516854" cy="5914557"/>
          </a:xfrm>
          <a:prstGeom prst="rect">
            <a:avLst/>
          </a:prstGeom>
          <a:ln w="12700">
            <a:miter lim="400000"/>
          </a:ln>
        </p:spPr>
      </p:pic>
      <p:sp>
        <p:nvSpPr>
          <p:cNvPr id="1031" name="Title 1"/>
          <p:cNvSpPr txBox="1"/>
          <p:nvPr>
            <p:ph type="title"/>
          </p:nvPr>
        </p:nvSpPr>
        <p:spPr>
          <a:xfrm>
            <a:off x="83127" y="301537"/>
            <a:ext cx="8853055" cy="383217"/>
          </a:xfrm>
          <a:prstGeom prst="rect">
            <a:avLst/>
          </a:prstGeom>
        </p:spPr>
        <p:txBody>
          <a:bodyPr/>
          <a:lstStyle/>
          <a:p>
            <a:pPr/>
            <a:r>
              <a:t>Carga y descarga</a:t>
            </a:r>
          </a:p>
        </p:txBody>
      </p:sp>
      <p:grpSp>
        <p:nvGrpSpPr>
          <p:cNvPr id="1034" name="TextBox 5"/>
          <p:cNvGrpSpPr/>
          <p:nvPr/>
        </p:nvGrpSpPr>
        <p:grpSpPr>
          <a:xfrm>
            <a:off x="-1" y="993382"/>
            <a:ext cx="4511844" cy="713984"/>
            <a:chOff x="0" y="0"/>
            <a:chExt cx="4511842" cy="713983"/>
          </a:xfrm>
        </p:grpSpPr>
        <p:sp>
          <p:nvSpPr>
            <p:cNvPr id="1032" name="Rectangle"/>
            <p:cNvSpPr/>
            <p:nvPr/>
          </p:nvSpPr>
          <p:spPr>
            <a:xfrm>
              <a:off x="-1" y="0"/>
              <a:ext cx="4511844"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1033" name="Nunca sobrecargue"/>
            <p:cNvSpPr txBox="1"/>
            <p:nvPr/>
          </p:nvSpPr>
          <p:spPr>
            <a:xfrm>
              <a:off x="45719" y="201746"/>
              <a:ext cx="4420404"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Nunca sobrecargue</a:t>
              </a:r>
            </a:p>
          </p:txBody>
        </p:sp>
      </p:grpSp>
      <p:grpSp>
        <p:nvGrpSpPr>
          <p:cNvPr id="1037" name="TextBox 6"/>
          <p:cNvGrpSpPr/>
          <p:nvPr/>
        </p:nvGrpSpPr>
        <p:grpSpPr>
          <a:xfrm>
            <a:off x="-2189" y="1820541"/>
            <a:ext cx="4511844" cy="713985"/>
            <a:chOff x="0" y="0"/>
            <a:chExt cx="4511842" cy="713983"/>
          </a:xfrm>
        </p:grpSpPr>
        <p:sp>
          <p:nvSpPr>
            <p:cNvPr id="1035" name="Rectangle"/>
            <p:cNvSpPr/>
            <p:nvPr/>
          </p:nvSpPr>
          <p:spPr>
            <a:xfrm>
              <a:off x="-1" y="0"/>
              <a:ext cx="4511844"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1036" name="Localice el centro de gravedad"/>
            <p:cNvSpPr txBox="1"/>
            <p:nvPr/>
          </p:nvSpPr>
          <p:spPr>
            <a:xfrm>
              <a:off x="45719" y="201746"/>
              <a:ext cx="4420404"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Localice el centro de gravedad</a:t>
              </a:r>
            </a:p>
          </p:txBody>
        </p:sp>
      </p:grpSp>
      <p:grpSp>
        <p:nvGrpSpPr>
          <p:cNvPr id="1040" name="TextBox 7"/>
          <p:cNvGrpSpPr/>
          <p:nvPr/>
        </p:nvGrpSpPr>
        <p:grpSpPr>
          <a:xfrm>
            <a:off x="-4377" y="2647701"/>
            <a:ext cx="4511844" cy="713985"/>
            <a:chOff x="0" y="0"/>
            <a:chExt cx="4511842" cy="713983"/>
          </a:xfrm>
        </p:grpSpPr>
        <p:sp>
          <p:nvSpPr>
            <p:cNvPr id="1038" name="Rectangle"/>
            <p:cNvSpPr/>
            <p:nvPr/>
          </p:nvSpPr>
          <p:spPr>
            <a:xfrm>
              <a:off x="-1" y="0"/>
              <a:ext cx="4511844"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1039" name="Asegure la estabilidad de la carga"/>
            <p:cNvSpPr txBox="1"/>
            <p:nvPr/>
          </p:nvSpPr>
          <p:spPr>
            <a:xfrm>
              <a:off x="45719" y="201746"/>
              <a:ext cx="4420404"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Asegure la estabilidad de la carga</a:t>
              </a:r>
            </a:p>
          </p:txBody>
        </p:sp>
      </p:grpSp>
      <p:grpSp>
        <p:nvGrpSpPr>
          <p:cNvPr id="1043" name="TextBox 8"/>
          <p:cNvGrpSpPr/>
          <p:nvPr/>
        </p:nvGrpSpPr>
        <p:grpSpPr>
          <a:xfrm>
            <a:off x="-6565" y="3474861"/>
            <a:ext cx="4511844" cy="713985"/>
            <a:chOff x="0" y="0"/>
            <a:chExt cx="4511842" cy="713983"/>
          </a:xfrm>
        </p:grpSpPr>
        <p:sp>
          <p:nvSpPr>
            <p:cNvPr id="1041" name="Rectangle"/>
            <p:cNvSpPr/>
            <p:nvPr/>
          </p:nvSpPr>
          <p:spPr>
            <a:xfrm>
              <a:off x="-1" y="0"/>
              <a:ext cx="4511844"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1042" name="Coloque correctamente las horquillas"/>
            <p:cNvSpPr txBox="1"/>
            <p:nvPr/>
          </p:nvSpPr>
          <p:spPr>
            <a:xfrm>
              <a:off x="45719" y="201746"/>
              <a:ext cx="4420404"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Coloque correctamente las horquillas</a:t>
              </a:r>
            </a:p>
          </p:txBody>
        </p:sp>
      </p:grpSp>
      <p:grpSp>
        <p:nvGrpSpPr>
          <p:cNvPr id="1046" name="TextBox 9"/>
          <p:cNvGrpSpPr/>
          <p:nvPr/>
        </p:nvGrpSpPr>
        <p:grpSpPr>
          <a:xfrm>
            <a:off x="-8753" y="4302021"/>
            <a:ext cx="4511844" cy="713985"/>
            <a:chOff x="0" y="0"/>
            <a:chExt cx="4511842" cy="713983"/>
          </a:xfrm>
        </p:grpSpPr>
        <p:sp>
          <p:nvSpPr>
            <p:cNvPr id="1044" name="Rectangle"/>
            <p:cNvSpPr/>
            <p:nvPr/>
          </p:nvSpPr>
          <p:spPr>
            <a:xfrm>
              <a:off x="-1" y="0"/>
              <a:ext cx="4511844" cy="713984"/>
            </a:xfrm>
            <a:prstGeom prst="rect">
              <a:avLst/>
            </a:prstGeom>
            <a:gradFill flip="none" rotWithShape="1">
              <a:gsLst>
                <a:gs pos="0">
                  <a:srgbClr val="FC9E1E">
                    <a:alpha val="4000"/>
                  </a:srgbClr>
                </a:gs>
                <a:gs pos="74000">
                  <a:srgbClr val="FC9E1E">
                    <a:alpha val="54000"/>
                  </a:srgbClr>
                </a:gs>
                <a:gs pos="100000">
                  <a:srgbClr val="FC9E1E">
                    <a:alpha val="62000"/>
                  </a:srgbClr>
                </a:gs>
              </a:gsLst>
              <a:lin ang="0" scaled="0"/>
            </a:gradFill>
            <a:ln w="12700" cap="flat">
              <a:noFill/>
              <a:miter lim="400000"/>
            </a:ln>
            <a:effectLst/>
          </p:spPr>
          <p:txBody>
            <a:bodyPr wrap="square" lIns="45719" tIns="45719" rIns="45719" bIns="45719" numCol="1" anchor="ctr">
              <a:noAutofit/>
            </a:bodyPr>
            <a:lstStyle/>
            <a:p>
              <a:pPr/>
            </a:p>
          </p:txBody>
        </p:sp>
        <p:sp>
          <p:nvSpPr>
            <p:cNvPr id="1045" name="Remolque desde la parte de atrás con el pasador de remolque"/>
            <p:cNvSpPr txBox="1"/>
            <p:nvPr/>
          </p:nvSpPr>
          <p:spPr>
            <a:xfrm>
              <a:off x="45719" y="68396"/>
              <a:ext cx="4420404" cy="577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lvl="1"/>
              <a:r>
                <a:t>Remolque desde la parte de atrás con el pasador de remolque</a:t>
              </a:r>
            </a:p>
          </p:txBody>
        </p:sp>
      </p:gr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0" name="Picture 6" descr="Picture 6"/>
          <p:cNvPicPr>
            <a:picLocks noChangeAspect="1"/>
          </p:cNvPicPr>
          <p:nvPr/>
        </p:nvPicPr>
        <p:blipFill>
          <a:blip r:embed="rId3">
            <a:extLst/>
          </a:blip>
          <a:stretch>
            <a:fillRect/>
          </a:stretch>
        </p:blipFill>
        <p:spPr>
          <a:xfrm>
            <a:off x="5049399" y="721894"/>
            <a:ext cx="7592012" cy="5955259"/>
          </a:xfrm>
          <a:prstGeom prst="rect">
            <a:avLst/>
          </a:prstGeom>
          <a:ln w="12700">
            <a:miter lim="400000"/>
          </a:ln>
        </p:spPr>
      </p:pic>
      <p:sp>
        <p:nvSpPr>
          <p:cNvPr id="1051" name="Title 1"/>
          <p:cNvSpPr txBox="1"/>
          <p:nvPr>
            <p:ph type="title"/>
          </p:nvPr>
        </p:nvSpPr>
        <p:spPr>
          <a:xfrm>
            <a:off x="83127" y="301537"/>
            <a:ext cx="8853055" cy="383217"/>
          </a:xfrm>
          <a:prstGeom prst="rect">
            <a:avLst/>
          </a:prstGeom>
        </p:spPr>
        <p:txBody>
          <a:bodyPr/>
          <a:lstStyle/>
          <a:p>
            <a:pPr/>
            <a:r>
              <a:t>Normas de viaje</a:t>
            </a:r>
          </a:p>
        </p:txBody>
      </p:sp>
      <p:pic>
        <p:nvPicPr>
          <p:cNvPr id="1052" name="Picture 4" descr="Picture 4"/>
          <p:cNvPicPr>
            <a:picLocks noChangeAspect="1"/>
          </p:cNvPicPr>
          <p:nvPr/>
        </p:nvPicPr>
        <p:blipFill>
          <a:blip r:embed="rId4">
            <a:extLst/>
          </a:blip>
          <a:stretch>
            <a:fillRect/>
          </a:stretch>
        </p:blipFill>
        <p:spPr>
          <a:xfrm>
            <a:off x="264695" y="1122917"/>
            <a:ext cx="7297043" cy="5433546"/>
          </a:xfrm>
          <a:prstGeom prst="rect">
            <a:avLst/>
          </a:prstGeom>
          <a:ln w="12700">
            <a:miter lim="400000"/>
          </a:ln>
        </p:spPr>
      </p:pic>
      <p:sp>
        <p:nvSpPr>
          <p:cNvPr id="1053" name="Text Placeholder 2"/>
          <p:cNvSpPr txBox="1"/>
          <p:nvPr>
            <p:ph type="body" sz="quarter" idx="1"/>
          </p:nvPr>
        </p:nvSpPr>
        <p:spPr>
          <a:xfrm>
            <a:off x="770347" y="2480175"/>
            <a:ext cx="6104170" cy="768351"/>
          </a:xfrm>
          <a:prstGeom prst="rect">
            <a:avLst/>
          </a:prstGeom>
        </p:spPr>
        <p:txBody>
          <a:bodyPr/>
          <a:lstStyle>
            <a:lvl1pPr marL="0" indent="115970" algn="ctr">
              <a:buSzTx/>
              <a:buNone/>
              <a:defRPr sz="2000"/>
            </a:lvl1pPr>
          </a:lstStyle>
          <a:p>
            <a:pPr/>
            <a:r>
              <a:t>Hay una serie de normas de seguridad muy importantes para recordar cuando se viaja en un montacargas. </a:t>
            </a:r>
          </a:p>
        </p:txBody>
      </p:sp>
      <p:grpSp>
        <p:nvGrpSpPr>
          <p:cNvPr id="1056" name="TextBox 7"/>
          <p:cNvGrpSpPr/>
          <p:nvPr/>
        </p:nvGrpSpPr>
        <p:grpSpPr>
          <a:xfrm>
            <a:off x="1395661" y="4525545"/>
            <a:ext cx="794087" cy="649707"/>
            <a:chOff x="0" y="0"/>
            <a:chExt cx="794085" cy="649706"/>
          </a:xfrm>
        </p:grpSpPr>
        <p:sp>
          <p:nvSpPr>
            <p:cNvPr id="1054"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55" name="1"/>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059" name="TextBox 8"/>
          <p:cNvGrpSpPr/>
          <p:nvPr/>
        </p:nvGrpSpPr>
        <p:grpSpPr>
          <a:xfrm>
            <a:off x="2446457" y="4525545"/>
            <a:ext cx="794086" cy="649707"/>
            <a:chOff x="0" y="0"/>
            <a:chExt cx="794085" cy="649706"/>
          </a:xfrm>
        </p:grpSpPr>
        <p:sp>
          <p:nvSpPr>
            <p:cNvPr id="1057"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58"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062" name="TextBox 9"/>
          <p:cNvGrpSpPr/>
          <p:nvPr/>
        </p:nvGrpSpPr>
        <p:grpSpPr>
          <a:xfrm>
            <a:off x="3497252" y="4527217"/>
            <a:ext cx="794086" cy="649707"/>
            <a:chOff x="0" y="0"/>
            <a:chExt cx="794085" cy="649706"/>
          </a:xfrm>
        </p:grpSpPr>
        <p:sp>
          <p:nvSpPr>
            <p:cNvPr id="106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61"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065" name="TextBox 10"/>
          <p:cNvGrpSpPr/>
          <p:nvPr/>
        </p:nvGrpSpPr>
        <p:grpSpPr>
          <a:xfrm>
            <a:off x="4548046" y="4528889"/>
            <a:ext cx="794086" cy="649707"/>
            <a:chOff x="0" y="0"/>
            <a:chExt cx="794085" cy="649706"/>
          </a:xfrm>
        </p:grpSpPr>
        <p:sp>
          <p:nvSpPr>
            <p:cNvPr id="1063"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64"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068" name="TextBox 11"/>
          <p:cNvGrpSpPr/>
          <p:nvPr/>
        </p:nvGrpSpPr>
        <p:grpSpPr>
          <a:xfrm>
            <a:off x="5598841" y="4525545"/>
            <a:ext cx="794086" cy="649707"/>
            <a:chOff x="0" y="0"/>
            <a:chExt cx="794085" cy="649706"/>
          </a:xfrm>
        </p:grpSpPr>
        <p:sp>
          <p:nvSpPr>
            <p:cNvPr id="1066"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67"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itle 3"/>
          <p:cNvSpPr txBox="1"/>
          <p:nvPr>
            <p:ph type="title"/>
          </p:nvPr>
        </p:nvSpPr>
        <p:spPr>
          <a:xfrm>
            <a:off x="83127" y="301537"/>
            <a:ext cx="8853055" cy="383217"/>
          </a:xfrm>
          <a:prstGeom prst="rect">
            <a:avLst/>
          </a:prstGeom>
        </p:spPr>
        <p:txBody>
          <a:bodyPr/>
          <a:lstStyle/>
          <a:p>
            <a:pPr/>
            <a:r>
              <a:t>Partes de un montacargas</a:t>
            </a:r>
          </a:p>
        </p:txBody>
      </p:sp>
      <p:pic>
        <p:nvPicPr>
          <p:cNvPr id="249"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252" name="TextBox 7"/>
          <p:cNvGrpSpPr/>
          <p:nvPr/>
        </p:nvGrpSpPr>
        <p:grpSpPr>
          <a:xfrm>
            <a:off x="2158406" y="1398861"/>
            <a:ext cx="7931892" cy="491246"/>
            <a:chOff x="0" y="0"/>
            <a:chExt cx="7931891" cy="491245"/>
          </a:xfrm>
        </p:grpSpPr>
        <p:sp>
          <p:nvSpPr>
            <p:cNvPr id="250"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251" name="Protector de cabeza"/>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Protector de cabeza</a:t>
              </a:r>
            </a:p>
          </p:txBody>
        </p:sp>
      </p:grpSp>
      <p:pic>
        <p:nvPicPr>
          <p:cNvPr id="253"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254" name="TextBox 8"/>
          <p:cNvSpPr txBox="1"/>
          <p:nvPr/>
        </p:nvSpPr>
        <p:spPr>
          <a:xfrm>
            <a:off x="2657572" y="2921168"/>
            <a:ext cx="2953230"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El protector de cabeza lo protege en caso de un vuelco.</a:t>
            </a:r>
          </a:p>
        </p:txBody>
      </p:sp>
      <p:pic>
        <p:nvPicPr>
          <p:cNvPr id="255"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256" name="Picture 10" descr="Picture 10"/>
          <p:cNvPicPr>
            <a:picLocks noChangeAspect="1"/>
          </p:cNvPicPr>
          <p:nvPr/>
        </p:nvPicPr>
        <p:blipFill>
          <a:blip r:embed="rId6">
            <a:extLst/>
          </a:blip>
          <a:stretch>
            <a:fillRect/>
          </a:stretch>
        </p:blipFill>
        <p:spPr>
          <a:xfrm>
            <a:off x="6092457" y="2381350"/>
            <a:ext cx="676370" cy="161949"/>
          </a:xfrm>
          <a:prstGeom prst="rect">
            <a:avLst/>
          </a:prstGeom>
          <a:ln w="12700">
            <a:miter lim="400000"/>
          </a:ln>
        </p:spPr>
      </p:pic>
      <p:grpSp>
        <p:nvGrpSpPr>
          <p:cNvPr id="259" name="Group 12"/>
          <p:cNvGrpSpPr/>
          <p:nvPr/>
        </p:nvGrpSpPr>
        <p:grpSpPr>
          <a:xfrm>
            <a:off x="10157217" y="2845104"/>
            <a:ext cx="1114542" cy="1167791"/>
            <a:chOff x="0" y="0"/>
            <a:chExt cx="1114541" cy="1167790"/>
          </a:xfrm>
        </p:grpSpPr>
        <p:sp>
          <p:nvSpPr>
            <p:cNvPr id="257" name="Rectangle: Top Corners Rounded 13"/>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258" name="Isosceles Triangle 14"/>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260" name="Rectangle 15"/>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261" name="Oval 16"/>
          <p:cNvSpPr/>
          <p:nvPr/>
        </p:nvSpPr>
        <p:spPr>
          <a:xfrm>
            <a:off x="4750468"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262" name="Oval 17"/>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63" name="Oval 18"/>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64" name="Oval 19"/>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65" name="Oval 20"/>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66" name="Oval 21"/>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67" name="Oval 22"/>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68" name="Oval 23"/>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grpSp>
        <p:nvGrpSpPr>
          <p:cNvPr id="271" name="Group 1"/>
          <p:cNvGrpSpPr/>
          <p:nvPr/>
        </p:nvGrpSpPr>
        <p:grpSpPr>
          <a:xfrm>
            <a:off x="1006758" y="2845103"/>
            <a:ext cx="1114543" cy="1167791"/>
            <a:chOff x="0" y="0"/>
            <a:chExt cx="1114541" cy="1167790"/>
          </a:xfrm>
        </p:grpSpPr>
        <p:sp>
          <p:nvSpPr>
            <p:cNvPr id="269" name="Rectangle: Top Corners Rounded 4"/>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270" name="Isosceles Triangle 9"/>
            <p:cNvSpPr/>
            <p:nvPr/>
          </p:nvSpPr>
          <p:spPr>
            <a:xfrm flipH="1" rot="16200000">
              <a:off x="151484"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2" name="Picture 6" descr="Picture 6"/>
          <p:cNvPicPr>
            <a:picLocks noChangeAspect="1"/>
          </p:cNvPicPr>
          <p:nvPr/>
        </p:nvPicPr>
        <p:blipFill>
          <a:blip r:embed="rId3">
            <a:extLst/>
          </a:blip>
          <a:stretch>
            <a:fillRect/>
          </a:stretch>
        </p:blipFill>
        <p:spPr>
          <a:xfrm>
            <a:off x="6815428" y="735283"/>
            <a:ext cx="5376572" cy="5941869"/>
          </a:xfrm>
          <a:prstGeom prst="rect">
            <a:avLst/>
          </a:prstGeom>
          <a:ln w="12700">
            <a:miter lim="400000"/>
          </a:ln>
        </p:spPr>
      </p:pic>
      <p:pic>
        <p:nvPicPr>
          <p:cNvPr id="1073" name="Picture 15" descr="Picture 15"/>
          <p:cNvPicPr>
            <a:picLocks noChangeAspect="1"/>
          </p:cNvPicPr>
          <p:nvPr/>
        </p:nvPicPr>
        <p:blipFill>
          <a:blip r:embed="rId4">
            <a:extLst/>
          </a:blip>
          <a:stretch>
            <a:fillRect/>
          </a:stretch>
        </p:blipFill>
        <p:spPr>
          <a:xfrm>
            <a:off x="6761757" y="735283"/>
            <a:ext cx="4117060" cy="5941869"/>
          </a:xfrm>
          <a:prstGeom prst="rect">
            <a:avLst/>
          </a:prstGeom>
          <a:ln w="12700">
            <a:miter lim="400000"/>
          </a:ln>
        </p:spPr>
      </p:pic>
      <p:sp>
        <p:nvSpPr>
          <p:cNvPr id="1074" name="Title 1"/>
          <p:cNvSpPr txBox="1"/>
          <p:nvPr>
            <p:ph type="title"/>
          </p:nvPr>
        </p:nvSpPr>
        <p:spPr>
          <a:xfrm>
            <a:off x="83127" y="301537"/>
            <a:ext cx="8853055" cy="383217"/>
          </a:xfrm>
          <a:prstGeom prst="rect">
            <a:avLst/>
          </a:prstGeom>
        </p:spPr>
        <p:txBody>
          <a:bodyPr/>
          <a:lstStyle/>
          <a:p>
            <a:pPr/>
            <a:r>
              <a:t>Normas de viaje</a:t>
            </a:r>
          </a:p>
        </p:txBody>
      </p:sp>
      <p:pic>
        <p:nvPicPr>
          <p:cNvPr id="1075"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076" name="Text Placeholder 2"/>
          <p:cNvSpPr txBox="1"/>
          <p:nvPr>
            <p:ph type="body" sz="quarter" idx="1"/>
          </p:nvPr>
        </p:nvSpPr>
        <p:spPr>
          <a:xfrm>
            <a:off x="770347" y="2480175"/>
            <a:ext cx="6104170" cy="1466183"/>
          </a:xfrm>
          <a:prstGeom prst="rect">
            <a:avLst/>
          </a:prstGeom>
        </p:spPr>
        <p:txBody>
          <a:bodyPr/>
          <a:lstStyle>
            <a:lvl1pPr marL="0" indent="115970">
              <a:buSzTx/>
              <a:buNone/>
              <a:defRPr sz="2000"/>
            </a:lvl1pPr>
          </a:lstStyle>
          <a:p>
            <a:pPr/>
            <a:r>
              <a:t>Mire en la dirección que usted viaja. Esto significa mirando hacia detrás antes y mientras va marcha atrás. Debe viajar con la carga detrás si su vista hacia adelante está obstruida.</a:t>
            </a:r>
          </a:p>
        </p:txBody>
      </p:sp>
      <p:grpSp>
        <p:nvGrpSpPr>
          <p:cNvPr id="1079" name="TextBox 7"/>
          <p:cNvGrpSpPr/>
          <p:nvPr/>
        </p:nvGrpSpPr>
        <p:grpSpPr>
          <a:xfrm>
            <a:off x="1395661" y="4525545"/>
            <a:ext cx="794087" cy="649707"/>
            <a:chOff x="0" y="0"/>
            <a:chExt cx="794085" cy="649706"/>
          </a:xfrm>
        </p:grpSpPr>
        <p:sp>
          <p:nvSpPr>
            <p:cNvPr id="1077"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78" name="1"/>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082" name="TextBox 8"/>
          <p:cNvGrpSpPr/>
          <p:nvPr/>
        </p:nvGrpSpPr>
        <p:grpSpPr>
          <a:xfrm>
            <a:off x="2446457" y="4525545"/>
            <a:ext cx="794086" cy="649707"/>
            <a:chOff x="0" y="0"/>
            <a:chExt cx="794085" cy="649706"/>
          </a:xfrm>
        </p:grpSpPr>
        <p:sp>
          <p:nvSpPr>
            <p:cNvPr id="108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81"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085" name="TextBox 9"/>
          <p:cNvGrpSpPr/>
          <p:nvPr/>
        </p:nvGrpSpPr>
        <p:grpSpPr>
          <a:xfrm>
            <a:off x="3497252" y="4527217"/>
            <a:ext cx="794086" cy="649707"/>
            <a:chOff x="0" y="0"/>
            <a:chExt cx="794085" cy="649706"/>
          </a:xfrm>
        </p:grpSpPr>
        <p:sp>
          <p:nvSpPr>
            <p:cNvPr id="1083"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84"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088" name="TextBox 10"/>
          <p:cNvGrpSpPr/>
          <p:nvPr/>
        </p:nvGrpSpPr>
        <p:grpSpPr>
          <a:xfrm>
            <a:off x="4548046" y="4528889"/>
            <a:ext cx="794086" cy="649707"/>
            <a:chOff x="0" y="0"/>
            <a:chExt cx="794085" cy="649706"/>
          </a:xfrm>
        </p:grpSpPr>
        <p:sp>
          <p:nvSpPr>
            <p:cNvPr id="1086"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87"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091" name="TextBox 11"/>
          <p:cNvGrpSpPr/>
          <p:nvPr/>
        </p:nvGrpSpPr>
        <p:grpSpPr>
          <a:xfrm>
            <a:off x="5598841" y="4525545"/>
            <a:ext cx="794086" cy="649707"/>
            <a:chOff x="0" y="0"/>
            <a:chExt cx="794085" cy="649706"/>
          </a:xfrm>
        </p:grpSpPr>
        <p:sp>
          <p:nvSpPr>
            <p:cNvPr id="1089"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090"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092" name="TextBox 13"/>
          <p:cNvSpPr txBox="1"/>
          <p:nvPr/>
        </p:nvSpPr>
        <p:spPr>
          <a:xfrm>
            <a:off x="2695641" y="1371463"/>
            <a:ext cx="2435150"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Dirección de marcha</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6" name="Picture 6" descr="Picture 6"/>
          <p:cNvPicPr>
            <a:picLocks noChangeAspect="1"/>
          </p:cNvPicPr>
          <p:nvPr/>
        </p:nvPicPr>
        <p:blipFill>
          <a:blip r:embed="rId3">
            <a:extLst/>
          </a:blip>
          <a:stretch>
            <a:fillRect/>
          </a:stretch>
        </p:blipFill>
        <p:spPr>
          <a:xfrm>
            <a:off x="7561737" y="735283"/>
            <a:ext cx="5828811" cy="5941869"/>
          </a:xfrm>
          <a:prstGeom prst="rect">
            <a:avLst/>
          </a:prstGeom>
          <a:ln w="12700">
            <a:miter lim="400000"/>
          </a:ln>
        </p:spPr>
      </p:pic>
      <p:pic>
        <p:nvPicPr>
          <p:cNvPr id="1097" name="Picture 15" descr="Picture 15"/>
          <p:cNvPicPr>
            <a:picLocks noChangeAspect="1"/>
          </p:cNvPicPr>
          <p:nvPr/>
        </p:nvPicPr>
        <p:blipFill>
          <a:blip r:embed="rId4">
            <a:extLst/>
          </a:blip>
          <a:stretch>
            <a:fillRect/>
          </a:stretch>
        </p:blipFill>
        <p:spPr>
          <a:xfrm>
            <a:off x="7262461" y="735283"/>
            <a:ext cx="4394803" cy="5941869"/>
          </a:xfrm>
          <a:prstGeom prst="rect">
            <a:avLst/>
          </a:prstGeom>
          <a:ln w="12700">
            <a:miter lim="400000"/>
          </a:ln>
        </p:spPr>
      </p:pic>
      <p:sp>
        <p:nvSpPr>
          <p:cNvPr id="1098" name="Title 1"/>
          <p:cNvSpPr txBox="1"/>
          <p:nvPr>
            <p:ph type="title"/>
          </p:nvPr>
        </p:nvSpPr>
        <p:spPr>
          <a:xfrm>
            <a:off x="83127" y="301537"/>
            <a:ext cx="8853055" cy="383217"/>
          </a:xfrm>
          <a:prstGeom prst="rect">
            <a:avLst/>
          </a:prstGeom>
        </p:spPr>
        <p:txBody>
          <a:bodyPr/>
          <a:lstStyle/>
          <a:p>
            <a:pPr/>
            <a:r>
              <a:t>Normas de viaje</a:t>
            </a:r>
          </a:p>
        </p:txBody>
      </p:sp>
      <p:pic>
        <p:nvPicPr>
          <p:cNvPr id="1099"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100" name="Text Placeholder 2"/>
          <p:cNvSpPr txBox="1"/>
          <p:nvPr>
            <p:ph type="body" sz="quarter" idx="1"/>
          </p:nvPr>
        </p:nvSpPr>
        <p:spPr>
          <a:xfrm>
            <a:off x="770347" y="2480175"/>
            <a:ext cx="6104170" cy="1466183"/>
          </a:xfrm>
          <a:prstGeom prst="rect">
            <a:avLst/>
          </a:prstGeom>
        </p:spPr>
        <p:txBody>
          <a:bodyPr/>
          <a:lstStyle/>
          <a:p>
            <a:pPr marL="0" indent="115970" algn="ctr">
              <a:buSzTx/>
              <a:buNone/>
              <a:defRPr sz="1800">
                <a:solidFill>
                  <a:srgbClr val="404040"/>
                </a:solidFill>
              </a:defRPr>
            </a:pPr>
            <a:r>
              <a:t>Mantenga el cuerpo dentro de la jaula. </a:t>
            </a:r>
            <a:br/>
            <a:r>
              <a:t>La jaula está ahí para protegerle.</a:t>
            </a:r>
          </a:p>
        </p:txBody>
      </p:sp>
      <p:grpSp>
        <p:nvGrpSpPr>
          <p:cNvPr id="1103" name="TextBox 7"/>
          <p:cNvGrpSpPr/>
          <p:nvPr/>
        </p:nvGrpSpPr>
        <p:grpSpPr>
          <a:xfrm>
            <a:off x="1395661" y="4525545"/>
            <a:ext cx="794087" cy="649707"/>
            <a:chOff x="0" y="0"/>
            <a:chExt cx="794085" cy="649706"/>
          </a:xfrm>
        </p:grpSpPr>
        <p:sp>
          <p:nvSpPr>
            <p:cNvPr id="1101" name="Rectangle"/>
            <p:cNvSpPr/>
            <p:nvPr/>
          </p:nvSpPr>
          <p:spPr>
            <a:xfrm>
              <a:off x="-1" y="-1"/>
              <a:ext cx="794087" cy="649708"/>
            </a:xfrm>
            <a:prstGeom prst="rect">
              <a:avLst/>
            </a:prstGeom>
            <a:solidFill>
              <a:srgbClr val="D9D9D9"/>
            </a:solidFill>
            <a:ln w="12700"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02" name="1"/>
            <p:cNvSpPr txBox="1"/>
            <p:nvPr/>
          </p:nvSpPr>
          <p:spPr>
            <a:xfrm>
              <a:off x="52069" y="169607"/>
              <a:ext cx="689947"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106" name="TextBox 8"/>
          <p:cNvGrpSpPr/>
          <p:nvPr/>
        </p:nvGrpSpPr>
        <p:grpSpPr>
          <a:xfrm>
            <a:off x="2446457" y="4525545"/>
            <a:ext cx="794086" cy="649707"/>
            <a:chOff x="0" y="0"/>
            <a:chExt cx="794085" cy="649706"/>
          </a:xfrm>
        </p:grpSpPr>
        <p:sp>
          <p:nvSpPr>
            <p:cNvPr id="1104"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05" name="2"/>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109" name="TextBox 9"/>
          <p:cNvGrpSpPr/>
          <p:nvPr/>
        </p:nvGrpSpPr>
        <p:grpSpPr>
          <a:xfrm>
            <a:off x="3497252" y="4527217"/>
            <a:ext cx="794086" cy="649707"/>
            <a:chOff x="0" y="0"/>
            <a:chExt cx="794085" cy="649706"/>
          </a:xfrm>
        </p:grpSpPr>
        <p:sp>
          <p:nvSpPr>
            <p:cNvPr id="1107"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08"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112" name="TextBox 10"/>
          <p:cNvGrpSpPr/>
          <p:nvPr/>
        </p:nvGrpSpPr>
        <p:grpSpPr>
          <a:xfrm>
            <a:off x="4548046" y="4528889"/>
            <a:ext cx="794086" cy="649707"/>
            <a:chOff x="0" y="0"/>
            <a:chExt cx="794085" cy="649706"/>
          </a:xfrm>
        </p:grpSpPr>
        <p:sp>
          <p:nvSpPr>
            <p:cNvPr id="111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11"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115" name="TextBox 11"/>
          <p:cNvGrpSpPr/>
          <p:nvPr/>
        </p:nvGrpSpPr>
        <p:grpSpPr>
          <a:xfrm>
            <a:off x="5598841" y="4525545"/>
            <a:ext cx="794086" cy="649707"/>
            <a:chOff x="0" y="0"/>
            <a:chExt cx="794085" cy="649706"/>
          </a:xfrm>
        </p:grpSpPr>
        <p:sp>
          <p:nvSpPr>
            <p:cNvPr id="1113"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14"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116" name="TextBox 13"/>
          <p:cNvSpPr txBox="1"/>
          <p:nvPr/>
        </p:nvSpPr>
        <p:spPr>
          <a:xfrm>
            <a:off x="2695641" y="1371463"/>
            <a:ext cx="2435150"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Jaula</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0" name="Picture 6" descr="Picture 6"/>
          <p:cNvPicPr>
            <a:picLocks noChangeAspect="1"/>
          </p:cNvPicPr>
          <p:nvPr/>
        </p:nvPicPr>
        <p:blipFill>
          <a:blip r:embed="rId3">
            <a:extLst/>
          </a:blip>
          <a:stretch>
            <a:fillRect/>
          </a:stretch>
        </p:blipFill>
        <p:spPr>
          <a:xfrm>
            <a:off x="7523894" y="735283"/>
            <a:ext cx="5389136" cy="5941869"/>
          </a:xfrm>
          <a:prstGeom prst="rect">
            <a:avLst/>
          </a:prstGeom>
          <a:ln w="12700">
            <a:miter lim="400000"/>
          </a:ln>
        </p:spPr>
      </p:pic>
      <p:pic>
        <p:nvPicPr>
          <p:cNvPr id="1121" name="Picture 15" descr="Picture 15"/>
          <p:cNvPicPr>
            <a:picLocks noChangeAspect="1"/>
          </p:cNvPicPr>
          <p:nvPr/>
        </p:nvPicPr>
        <p:blipFill>
          <a:blip r:embed="rId4">
            <a:extLst/>
          </a:blip>
          <a:stretch>
            <a:fillRect/>
          </a:stretch>
        </p:blipFill>
        <p:spPr>
          <a:xfrm>
            <a:off x="7262461" y="735283"/>
            <a:ext cx="4394803" cy="5941869"/>
          </a:xfrm>
          <a:prstGeom prst="rect">
            <a:avLst/>
          </a:prstGeom>
          <a:ln w="12700">
            <a:miter lim="400000"/>
          </a:ln>
        </p:spPr>
      </p:pic>
      <p:sp>
        <p:nvSpPr>
          <p:cNvPr id="1122" name="Title 1"/>
          <p:cNvSpPr txBox="1"/>
          <p:nvPr>
            <p:ph type="title"/>
          </p:nvPr>
        </p:nvSpPr>
        <p:spPr>
          <a:xfrm>
            <a:off x="83127" y="301537"/>
            <a:ext cx="8853055" cy="383217"/>
          </a:xfrm>
          <a:prstGeom prst="rect">
            <a:avLst/>
          </a:prstGeom>
        </p:spPr>
        <p:txBody>
          <a:bodyPr/>
          <a:lstStyle/>
          <a:p>
            <a:pPr/>
            <a:r>
              <a:t>Normas de viaje</a:t>
            </a:r>
          </a:p>
        </p:txBody>
      </p:sp>
      <p:pic>
        <p:nvPicPr>
          <p:cNvPr id="1123"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124" name="Text Placeholder 2"/>
          <p:cNvSpPr txBox="1"/>
          <p:nvPr>
            <p:ph type="body" sz="quarter" idx="1"/>
          </p:nvPr>
        </p:nvSpPr>
        <p:spPr>
          <a:xfrm>
            <a:off x="770347" y="2480175"/>
            <a:ext cx="6104170" cy="1466183"/>
          </a:xfrm>
          <a:prstGeom prst="rect">
            <a:avLst/>
          </a:prstGeom>
        </p:spPr>
        <p:txBody>
          <a:bodyPr/>
          <a:lstStyle>
            <a:lvl1pPr marL="0" indent="115970">
              <a:buSzTx/>
              <a:buNone/>
              <a:defRPr sz="1800">
                <a:solidFill>
                  <a:srgbClr val="404040"/>
                </a:solidFill>
              </a:defRPr>
            </a:lvl1pPr>
          </a:lstStyle>
          <a:p>
            <a:pPr/>
            <a:r>
              <a:t>Mantenga las horquillas bajas cuando viaja. Las horquillas subidas reducen la estabilidad y podrían producir una volcadura.</a:t>
            </a:r>
          </a:p>
        </p:txBody>
      </p:sp>
      <p:grpSp>
        <p:nvGrpSpPr>
          <p:cNvPr id="1127" name="TextBox 7"/>
          <p:cNvGrpSpPr/>
          <p:nvPr/>
        </p:nvGrpSpPr>
        <p:grpSpPr>
          <a:xfrm>
            <a:off x="1395661" y="4525545"/>
            <a:ext cx="794087" cy="649707"/>
            <a:chOff x="0" y="0"/>
            <a:chExt cx="794085" cy="649706"/>
          </a:xfrm>
        </p:grpSpPr>
        <p:sp>
          <p:nvSpPr>
            <p:cNvPr id="1125" name="Rectangle"/>
            <p:cNvSpPr/>
            <p:nvPr/>
          </p:nvSpPr>
          <p:spPr>
            <a:xfrm>
              <a:off x="-1" y="-1"/>
              <a:ext cx="794087" cy="649708"/>
            </a:xfrm>
            <a:prstGeom prst="rect">
              <a:avLst/>
            </a:prstGeom>
            <a:solidFill>
              <a:srgbClr val="D9D9D9"/>
            </a:solidFill>
            <a:ln w="12700"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26" name="1"/>
            <p:cNvSpPr txBox="1"/>
            <p:nvPr/>
          </p:nvSpPr>
          <p:spPr>
            <a:xfrm>
              <a:off x="52069" y="169607"/>
              <a:ext cx="689947"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130" name="TextBox 8"/>
          <p:cNvGrpSpPr/>
          <p:nvPr/>
        </p:nvGrpSpPr>
        <p:grpSpPr>
          <a:xfrm>
            <a:off x="2446457" y="4525545"/>
            <a:ext cx="794086" cy="649707"/>
            <a:chOff x="0" y="0"/>
            <a:chExt cx="794085" cy="649706"/>
          </a:xfrm>
        </p:grpSpPr>
        <p:sp>
          <p:nvSpPr>
            <p:cNvPr id="1128"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29"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133" name="TextBox 9"/>
          <p:cNvGrpSpPr/>
          <p:nvPr/>
        </p:nvGrpSpPr>
        <p:grpSpPr>
          <a:xfrm>
            <a:off x="3497252" y="4527217"/>
            <a:ext cx="794086" cy="649707"/>
            <a:chOff x="0" y="0"/>
            <a:chExt cx="794085" cy="649706"/>
          </a:xfrm>
        </p:grpSpPr>
        <p:sp>
          <p:nvSpPr>
            <p:cNvPr id="1131"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32" name="3"/>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136" name="TextBox 10"/>
          <p:cNvGrpSpPr/>
          <p:nvPr/>
        </p:nvGrpSpPr>
        <p:grpSpPr>
          <a:xfrm>
            <a:off x="4548046" y="4528889"/>
            <a:ext cx="794086" cy="649707"/>
            <a:chOff x="0" y="0"/>
            <a:chExt cx="794085" cy="649706"/>
          </a:xfrm>
        </p:grpSpPr>
        <p:sp>
          <p:nvSpPr>
            <p:cNvPr id="1134"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35"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139" name="TextBox 11"/>
          <p:cNvGrpSpPr/>
          <p:nvPr/>
        </p:nvGrpSpPr>
        <p:grpSpPr>
          <a:xfrm>
            <a:off x="5598841" y="4525545"/>
            <a:ext cx="794086" cy="649707"/>
            <a:chOff x="0" y="0"/>
            <a:chExt cx="794085" cy="649706"/>
          </a:xfrm>
        </p:grpSpPr>
        <p:sp>
          <p:nvSpPr>
            <p:cNvPr id="1137"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38"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140" name="TextBox 13"/>
          <p:cNvSpPr txBox="1"/>
          <p:nvPr/>
        </p:nvSpPr>
        <p:spPr>
          <a:xfrm>
            <a:off x="2695641" y="1371463"/>
            <a:ext cx="2435150"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Horquillas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4" name="Picture 6" descr="Picture 6"/>
          <p:cNvPicPr>
            <a:picLocks noChangeAspect="1"/>
          </p:cNvPicPr>
          <p:nvPr/>
        </p:nvPicPr>
        <p:blipFill>
          <a:blip r:embed="rId3">
            <a:extLst/>
          </a:blip>
          <a:stretch>
            <a:fillRect/>
          </a:stretch>
        </p:blipFill>
        <p:spPr>
          <a:xfrm>
            <a:off x="7314872" y="735283"/>
            <a:ext cx="6557410" cy="5941869"/>
          </a:xfrm>
          <a:prstGeom prst="rect">
            <a:avLst/>
          </a:prstGeom>
          <a:ln w="12700">
            <a:miter lim="400000"/>
          </a:ln>
        </p:spPr>
      </p:pic>
      <p:pic>
        <p:nvPicPr>
          <p:cNvPr id="1145" name="Picture 15" descr="Picture 15"/>
          <p:cNvPicPr>
            <a:picLocks noChangeAspect="1"/>
          </p:cNvPicPr>
          <p:nvPr/>
        </p:nvPicPr>
        <p:blipFill>
          <a:blip r:embed="rId4">
            <a:extLst/>
          </a:blip>
          <a:stretch>
            <a:fillRect/>
          </a:stretch>
        </p:blipFill>
        <p:spPr>
          <a:xfrm>
            <a:off x="7314872" y="735283"/>
            <a:ext cx="4931941" cy="5941869"/>
          </a:xfrm>
          <a:prstGeom prst="rect">
            <a:avLst/>
          </a:prstGeom>
          <a:ln w="12700">
            <a:miter lim="400000"/>
          </a:ln>
        </p:spPr>
      </p:pic>
      <p:sp>
        <p:nvSpPr>
          <p:cNvPr id="1146" name="Title 1"/>
          <p:cNvSpPr txBox="1"/>
          <p:nvPr>
            <p:ph type="title"/>
          </p:nvPr>
        </p:nvSpPr>
        <p:spPr>
          <a:xfrm>
            <a:off x="83127" y="301537"/>
            <a:ext cx="8853055" cy="383217"/>
          </a:xfrm>
          <a:prstGeom prst="rect">
            <a:avLst/>
          </a:prstGeom>
        </p:spPr>
        <p:txBody>
          <a:bodyPr/>
          <a:lstStyle/>
          <a:p>
            <a:pPr/>
            <a:r>
              <a:t>Normas de viaje</a:t>
            </a:r>
          </a:p>
        </p:txBody>
      </p:sp>
      <p:pic>
        <p:nvPicPr>
          <p:cNvPr id="1147"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148" name="Text Placeholder 2"/>
          <p:cNvSpPr txBox="1"/>
          <p:nvPr>
            <p:ph type="body" sz="quarter" idx="1"/>
          </p:nvPr>
        </p:nvSpPr>
        <p:spPr>
          <a:xfrm>
            <a:off x="770347" y="2480175"/>
            <a:ext cx="6104170" cy="1466183"/>
          </a:xfrm>
          <a:prstGeom prst="rect">
            <a:avLst/>
          </a:prstGeom>
        </p:spPr>
        <p:txBody>
          <a:bodyPr/>
          <a:lstStyle>
            <a:lvl1pPr marL="0" indent="115970">
              <a:buSzTx/>
              <a:buNone/>
              <a:defRPr sz="1800">
                <a:solidFill>
                  <a:srgbClr val="404040"/>
                </a:solidFill>
              </a:defRPr>
            </a:lvl1pPr>
          </a:lstStyle>
          <a:p>
            <a:pPr/>
            <a:r>
              <a:t>Suene la bocina en las esquinas, pasillos, puertas y en cualquier otro lugar que usted no pueda ver a alguien o alguien verle a usted.</a:t>
            </a:r>
          </a:p>
        </p:txBody>
      </p:sp>
      <p:grpSp>
        <p:nvGrpSpPr>
          <p:cNvPr id="1151" name="TextBox 7"/>
          <p:cNvGrpSpPr/>
          <p:nvPr/>
        </p:nvGrpSpPr>
        <p:grpSpPr>
          <a:xfrm>
            <a:off x="1395661" y="4525545"/>
            <a:ext cx="794087" cy="649707"/>
            <a:chOff x="0" y="0"/>
            <a:chExt cx="794085" cy="649706"/>
          </a:xfrm>
        </p:grpSpPr>
        <p:sp>
          <p:nvSpPr>
            <p:cNvPr id="1149" name="Rectangle"/>
            <p:cNvSpPr/>
            <p:nvPr/>
          </p:nvSpPr>
          <p:spPr>
            <a:xfrm>
              <a:off x="-1" y="-1"/>
              <a:ext cx="794087" cy="649708"/>
            </a:xfrm>
            <a:prstGeom prst="rect">
              <a:avLst/>
            </a:prstGeom>
            <a:solidFill>
              <a:srgbClr val="D9D9D9"/>
            </a:solidFill>
            <a:ln w="12700"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50" name="1"/>
            <p:cNvSpPr txBox="1"/>
            <p:nvPr/>
          </p:nvSpPr>
          <p:spPr>
            <a:xfrm>
              <a:off x="52069" y="169607"/>
              <a:ext cx="689947"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154" name="TextBox 8"/>
          <p:cNvGrpSpPr/>
          <p:nvPr/>
        </p:nvGrpSpPr>
        <p:grpSpPr>
          <a:xfrm>
            <a:off x="2446457" y="4525545"/>
            <a:ext cx="794086" cy="649707"/>
            <a:chOff x="0" y="0"/>
            <a:chExt cx="794085" cy="649706"/>
          </a:xfrm>
        </p:grpSpPr>
        <p:sp>
          <p:nvSpPr>
            <p:cNvPr id="1152"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53"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157" name="TextBox 9"/>
          <p:cNvGrpSpPr/>
          <p:nvPr/>
        </p:nvGrpSpPr>
        <p:grpSpPr>
          <a:xfrm>
            <a:off x="3497252" y="4527217"/>
            <a:ext cx="794086" cy="649707"/>
            <a:chOff x="0" y="0"/>
            <a:chExt cx="794085" cy="649706"/>
          </a:xfrm>
        </p:grpSpPr>
        <p:sp>
          <p:nvSpPr>
            <p:cNvPr id="1155"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56"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160" name="TextBox 10"/>
          <p:cNvGrpSpPr/>
          <p:nvPr/>
        </p:nvGrpSpPr>
        <p:grpSpPr>
          <a:xfrm>
            <a:off x="4548046" y="4528889"/>
            <a:ext cx="794086" cy="649707"/>
            <a:chOff x="0" y="0"/>
            <a:chExt cx="794085" cy="649706"/>
          </a:xfrm>
        </p:grpSpPr>
        <p:sp>
          <p:nvSpPr>
            <p:cNvPr id="1158"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59" name="4"/>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163" name="TextBox 11"/>
          <p:cNvGrpSpPr/>
          <p:nvPr/>
        </p:nvGrpSpPr>
        <p:grpSpPr>
          <a:xfrm>
            <a:off x="5598841" y="4525545"/>
            <a:ext cx="794086" cy="649707"/>
            <a:chOff x="0" y="0"/>
            <a:chExt cx="794085" cy="649706"/>
          </a:xfrm>
        </p:grpSpPr>
        <p:sp>
          <p:nvSpPr>
            <p:cNvPr id="1161"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62"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164" name="TextBox 13"/>
          <p:cNvSpPr txBox="1"/>
          <p:nvPr/>
        </p:nvSpPr>
        <p:spPr>
          <a:xfrm>
            <a:off x="2695641" y="1371463"/>
            <a:ext cx="2435150"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Bocina</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8" name="Picture 6" descr="Picture 6"/>
          <p:cNvPicPr>
            <a:picLocks noChangeAspect="1"/>
          </p:cNvPicPr>
          <p:nvPr/>
        </p:nvPicPr>
        <p:blipFill>
          <a:blip r:embed="rId3">
            <a:extLst/>
          </a:blip>
          <a:stretch>
            <a:fillRect/>
          </a:stretch>
        </p:blipFill>
        <p:spPr>
          <a:xfrm>
            <a:off x="8096760" y="728266"/>
            <a:ext cx="4095240" cy="5941869"/>
          </a:xfrm>
          <a:prstGeom prst="rect">
            <a:avLst/>
          </a:prstGeom>
          <a:ln w="12700">
            <a:miter lim="400000"/>
          </a:ln>
        </p:spPr>
      </p:pic>
      <p:pic>
        <p:nvPicPr>
          <p:cNvPr id="1169" name="Picture 15" descr="Picture 15"/>
          <p:cNvPicPr>
            <a:picLocks noChangeAspect="1"/>
          </p:cNvPicPr>
          <p:nvPr/>
        </p:nvPicPr>
        <p:blipFill>
          <a:blip r:embed="rId4">
            <a:extLst/>
          </a:blip>
          <a:stretch>
            <a:fillRect/>
          </a:stretch>
        </p:blipFill>
        <p:spPr>
          <a:xfrm>
            <a:off x="8055037" y="735282"/>
            <a:ext cx="3859915" cy="5941869"/>
          </a:xfrm>
          <a:prstGeom prst="rect">
            <a:avLst/>
          </a:prstGeom>
          <a:ln w="12700">
            <a:miter lim="400000"/>
          </a:ln>
        </p:spPr>
      </p:pic>
      <p:sp>
        <p:nvSpPr>
          <p:cNvPr id="1170" name="Title 1"/>
          <p:cNvSpPr txBox="1"/>
          <p:nvPr>
            <p:ph type="title"/>
          </p:nvPr>
        </p:nvSpPr>
        <p:spPr>
          <a:xfrm>
            <a:off x="83127" y="301537"/>
            <a:ext cx="8853055" cy="383217"/>
          </a:xfrm>
          <a:prstGeom prst="rect">
            <a:avLst/>
          </a:prstGeom>
        </p:spPr>
        <p:txBody>
          <a:bodyPr/>
          <a:lstStyle/>
          <a:p>
            <a:pPr/>
            <a:r>
              <a:t>Normas de viaje</a:t>
            </a:r>
          </a:p>
        </p:txBody>
      </p:sp>
      <p:pic>
        <p:nvPicPr>
          <p:cNvPr id="1171"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172" name="Text Placeholder 2"/>
          <p:cNvSpPr txBox="1"/>
          <p:nvPr>
            <p:ph type="body" sz="quarter" idx="1"/>
          </p:nvPr>
        </p:nvSpPr>
        <p:spPr>
          <a:xfrm>
            <a:off x="770347" y="2480175"/>
            <a:ext cx="6104170" cy="1466183"/>
          </a:xfrm>
          <a:prstGeom prst="rect">
            <a:avLst/>
          </a:prstGeom>
        </p:spPr>
        <p:txBody>
          <a:bodyPr/>
          <a:lstStyle>
            <a:lvl1pPr marL="0" indent="115970">
              <a:buSzTx/>
              <a:buNone/>
              <a:defRPr sz="1800">
                <a:solidFill>
                  <a:srgbClr val="404040"/>
                </a:solidFill>
              </a:defRPr>
            </a:lvl1pPr>
          </a:lstStyle>
          <a:p>
            <a:pPr/>
            <a:r>
              <a:t>Suene la bocina en las esquinas, pasillos, puertas y en cualquier otro lugar que usted no pueda ver a alguien o alguien verle a usted.</a:t>
            </a:r>
          </a:p>
        </p:txBody>
      </p:sp>
      <p:grpSp>
        <p:nvGrpSpPr>
          <p:cNvPr id="1175" name="TextBox 7"/>
          <p:cNvGrpSpPr/>
          <p:nvPr/>
        </p:nvGrpSpPr>
        <p:grpSpPr>
          <a:xfrm>
            <a:off x="1395661" y="4525545"/>
            <a:ext cx="794087" cy="649707"/>
            <a:chOff x="0" y="0"/>
            <a:chExt cx="794085" cy="649706"/>
          </a:xfrm>
        </p:grpSpPr>
        <p:sp>
          <p:nvSpPr>
            <p:cNvPr id="1173" name="Rectangle"/>
            <p:cNvSpPr/>
            <p:nvPr/>
          </p:nvSpPr>
          <p:spPr>
            <a:xfrm>
              <a:off x="-1" y="-1"/>
              <a:ext cx="794087" cy="649708"/>
            </a:xfrm>
            <a:prstGeom prst="rect">
              <a:avLst/>
            </a:prstGeom>
            <a:solidFill>
              <a:srgbClr val="D9D9D9"/>
            </a:solidFill>
            <a:ln w="12700"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74" name="1"/>
            <p:cNvSpPr txBox="1"/>
            <p:nvPr/>
          </p:nvSpPr>
          <p:spPr>
            <a:xfrm>
              <a:off x="52069" y="169607"/>
              <a:ext cx="689947"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178" name="TextBox 8"/>
          <p:cNvGrpSpPr/>
          <p:nvPr/>
        </p:nvGrpSpPr>
        <p:grpSpPr>
          <a:xfrm>
            <a:off x="2446457" y="4525545"/>
            <a:ext cx="794086" cy="649707"/>
            <a:chOff x="0" y="0"/>
            <a:chExt cx="794085" cy="649706"/>
          </a:xfrm>
        </p:grpSpPr>
        <p:sp>
          <p:nvSpPr>
            <p:cNvPr id="1176"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77"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181" name="TextBox 9"/>
          <p:cNvGrpSpPr/>
          <p:nvPr/>
        </p:nvGrpSpPr>
        <p:grpSpPr>
          <a:xfrm>
            <a:off x="3497252" y="4527217"/>
            <a:ext cx="794086" cy="649707"/>
            <a:chOff x="0" y="0"/>
            <a:chExt cx="794085" cy="649706"/>
          </a:xfrm>
        </p:grpSpPr>
        <p:sp>
          <p:nvSpPr>
            <p:cNvPr id="1179"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80"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184" name="TextBox 10"/>
          <p:cNvGrpSpPr/>
          <p:nvPr/>
        </p:nvGrpSpPr>
        <p:grpSpPr>
          <a:xfrm>
            <a:off x="4548046" y="4528889"/>
            <a:ext cx="794086" cy="649707"/>
            <a:chOff x="0" y="0"/>
            <a:chExt cx="794085" cy="649706"/>
          </a:xfrm>
        </p:grpSpPr>
        <p:sp>
          <p:nvSpPr>
            <p:cNvPr id="1182"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83"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187" name="TextBox 11"/>
          <p:cNvGrpSpPr/>
          <p:nvPr/>
        </p:nvGrpSpPr>
        <p:grpSpPr>
          <a:xfrm>
            <a:off x="5598841" y="4525545"/>
            <a:ext cx="794086" cy="649707"/>
            <a:chOff x="0" y="0"/>
            <a:chExt cx="794085" cy="649706"/>
          </a:xfrm>
        </p:grpSpPr>
        <p:sp>
          <p:nvSpPr>
            <p:cNvPr id="1185"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86" name="5"/>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188" name="TextBox 13"/>
          <p:cNvSpPr txBox="1"/>
          <p:nvPr/>
        </p:nvSpPr>
        <p:spPr>
          <a:xfrm>
            <a:off x="2695641" y="1371463"/>
            <a:ext cx="2435150"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Velocidad</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2" name="Picture 6" descr="Picture 6"/>
          <p:cNvPicPr>
            <a:picLocks noChangeAspect="1"/>
          </p:cNvPicPr>
          <p:nvPr/>
        </p:nvPicPr>
        <p:blipFill>
          <a:blip r:embed="rId3">
            <a:extLst/>
          </a:blip>
          <a:stretch>
            <a:fillRect/>
          </a:stretch>
        </p:blipFill>
        <p:spPr>
          <a:xfrm>
            <a:off x="5236921" y="733927"/>
            <a:ext cx="7191758" cy="5934456"/>
          </a:xfrm>
          <a:prstGeom prst="rect">
            <a:avLst/>
          </a:prstGeom>
          <a:ln w="12700">
            <a:miter lim="400000"/>
          </a:ln>
        </p:spPr>
      </p:pic>
      <p:sp>
        <p:nvSpPr>
          <p:cNvPr id="1193" name="Title 1"/>
          <p:cNvSpPr txBox="1"/>
          <p:nvPr>
            <p:ph type="title"/>
          </p:nvPr>
        </p:nvSpPr>
        <p:spPr>
          <a:xfrm>
            <a:off x="83127" y="301537"/>
            <a:ext cx="8853055" cy="383217"/>
          </a:xfrm>
          <a:prstGeom prst="rect">
            <a:avLst/>
          </a:prstGeom>
        </p:spPr>
        <p:txBody>
          <a:bodyPr/>
          <a:lstStyle/>
          <a:p>
            <a:pPr/>
            <a:r>
              <a:t>Normas de viaje (cont.)</a:t>
            </a:r>
          </a:p>
        </p:txBody>
      </p:sp>
      <p:pic>
        <p:nvPicPr>
          <p:cNvPr id="1194" name="Picture 5" descr="Picture 5"/>
          <p:cNvPicPr>
            <a:picLocks noChangeAspect="1"/>
          </p:cNvPicPr>
          <p:nvPr/>
        </p:nvPicPr>
        <p:blipFill>
          <a:blip r:embed="rId4">
            <a:extLst/>
          </a:blip>
          <a:stretch>
            <a:fillRect/>
          </a:stretch>
        </p:blipFill>
        <p:spPr>
          <a:xfrm>
            <a:off x="3311869" y="733927"/>
            <a:ext cx="7297044" cy="5934456"/>
          </a:xfrm>
          <a:prstGeom prst="rect">
            <a:avLst/>
          </a:prstGeom>
          <a:ln w="12700">
            <a:miter lim="400000"/>
          </a:ln>
        </p:spPr>
      </p:pic>
      <p:pic>
        <p:nvPicPr>
          <p:cNvPr id="1195"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196" name="Text Placeholder 2"/>
          <p:cNvSpPr txBox="1"/>
          <p:nvPr>
            <p:ph type="body" sz="quarter" idx="1"/>
          </p:nvPr>
        </p:nvSpPr>
        <p:spPr>
          <a:xfrm>
            <a:off x="770347" y="2480175"/>
            <a:ext cx="6104170" cy="768351"/>
          </a:xfrm>
          <a:prstGeom prst="rect">
            <a:avLst/>
          </a:prstGeom>
        </p:spPr>
        <p:txBody>
          <a:bodyPr/>
          <a:lstStyle>
            <a:lvl1pPr marL="0" indent="115970" algn="ctr">
              <a:buSzTx/>
              <a:buNone/>
              <a:defRPr sz="1800">
                <a:solidFill>
                  <a:srgbClr val="404040"/>
                </a:solidFill>
                <a:latin typeface="Articulate"/>
                <a:ea typeface="Articulate"/>
                <a:cs typeface="Articulate"/>
                <a:sym typeface="Articulate"/>
              </a:defRPr>
            </a:lvl1pPr>
          </a:lstStyle>
          <a:p>
            <a:pPr/>
            <a:r>
              <a:t>A continuación se presentan algunas normas adicionales que debe respetar.</a:t>
            </a:r>
          </a:p>
        </p:txBody>
      </p:sp>
      <p:grpSp>
        <p:nvGrpSpPr>
          <p:cNvPr id="1199" name="TextBox 7"/>
          <p:cNvGrpSpPr/>
          <p:nvPr/>
        </p:nvGrpSpPr>
        <p:grpSpPr>
          <a:xfrm>
            <a:off x="1395661" y="4525545"/>
            <a:ext cx="794087" cy="649707"/>
            <a:chOff x="0" y="0"/>
            <a:chExt cx="794085" cy="649706"/>
          </a:xfrm>
        </p:grpSpPr>
        <p:sp>
          <p:nvSpPr>
            <p:cNvPr id="1197"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198" name="6"/>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6</a:t>
              </a:r>
            </a:p>
          </p:txBody>
        </p:sp>
      </p:grpSp>
      <p:grpSp>
        <p:nvGrpSpPr>
          <p:cNvPr id="1202" name="TextBox 8"/>
          <p:cNvGrpSpPr/>
          <p:nvPr/>
        </p:nvGrpSpPr>
        <p:grpSpPr>
          <a:xfrm>
            <a:off x="2446457" y="4525545"/>
            <a:ext cx="794086" cy="649707"/>
            <a:chOff x="0" y="0"/>
            <a:chExt cx="794085" cy="649706"/>
          </a:xfrm>
        </p:grpSpPr>
        <p:sp>
          <p:nvSpPr>
            <p:cNvPr id="120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01" name="7"/>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7</a:t>
              </a:r>
            </a:p>
          </p:txBody>
        </p:sp>
      </p:grpSp>
      <p:grpSp>
        <p:nvGrpSpPr>
          <p:cNvPr id="1205" name="TextBox 9"/>
          <p:cNvGrpSpPr/>
          <p:nvPr/>
        </p:nvGrpSpPr>
        <p:grpSpPr>
          <a:xfrm>
            <a:off x="3497252" y="4527217"/>
            <a:ext cx="794086" cy="649707"/>
            <a:chOff x="0" y="0"/>
            <a:chExt cx="794085" cy="649706"/>
          </a:xfrm>
        </p:grpSpPr>
        <p:sp>
          <p:nvSpPr>
            <p:cNvPr id="1203"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04" name="8"/>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8</a:t>
              </a:r>
            </a:p>
          </p:txBody>
        </p:sp>
      </p:grpSp>
      <p:grpSp>
        <p:nvGrpSpPr>
          <p:cNvPr id="1208" name="TextBox 10"/>
          <p:cNvGrpSpPr/>
          <p:nvPr/>
        </p:nvGrpSpPr>
        <p:grpSpPr>
          <a:xfrm>
            <a:off x="4548046" y="4528889"/>
            <a:ext cx="794086" cy="649707"/>
            <a:chOff x="0" y="0"/>
            <a:chExt cx="794085" cy="649706"/>
          </a:xfrm>
        </p:grpSpPr>
        <p:sp>
          <p:nvSpPr>
            <p:cNvPr id="1206"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07" name="9"/>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9</a:t>
              </a:r>
            </a:p>
          </p:txBody>
        </p:sp>
      </p:grpSp>
      <p:grpSp>
        <p:nvGrpSpPr>
          <p:cNvPr id="1211" name="TextBox 11"/>
          <p:cNvGrpSpPr/>
          <p:nvPr/>
        </p:nvGrpSpPr>
        <p:grpSpPr>
          <a:xfrm>
            <a:off x="5598841" y="4525545"/>
            <a:ext cx="794086" cy="649707"/>
            <a:chOff x="0" y="0"/>
            <a:chExt cx="794085" cy="649706"/>
          </a:xfrm>
        </p:grpSpPr>
        <p:sp>
          <p:nvSpPr>
            <p:cNvPr id="1209"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10" name="10"/>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10</a:t>
              </a:r>
            </a:p>
          </p:txBody>
        </p:sp>
      </p:gr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5" name="Picture 6" descr="Picture 6"/>
          <p:cNvPicPr>
            <a:picLocks noChangeAspect="1"/>
          </p:cNvPicPr>
          <p:nvPr/>
        </p:nvPicPr>
        <p:blipFill>
          <a:blip r:embed="rId3">
            <a:extLst/>
          </a:blip>
          <a:stretch>
            <a:fillRect/>
          </a:stretch>
        </p:blipFill>
        <p:spPr>
          <a:xfrm>
            <a:off x="6847226" y="733927"/>
            <a:ext cx="5344775" cy="5934456"/>
          </a:xfrm>
          <a:prstGeom prst="rect">
            <a:avLst/>
          </a:prstGeom>
          <a:ln w="12700">
            <a:miter lim="400000"/>
          </a:ln>
        </p:spPr>
      </p:pic>
      <p:sp>
        <p:nvSpPr>
          <p:cNvPr id="1216" name="Title 1"/>
          <p:cNvSpPr txBox="1"/>
          <p:nvPr>
            <p:ph type="title"/>
          </p:nvPr>
        </p:nvSpPr>
        <p:spPr>
          <a:xfrm>
            <a:off x="83127" y="301537"/>
            <a:ext cx="8853055" cy="383217"/>
          </a:xfrm>
          <a:prstGeom prst="rect">
            <a:avLst/>
          </a:prstGeom>
        </p:spPr>
        <p:txBody>
          <a:bodyPr/>
          <a:lstStyle/>
          <a:p>
            <a:pPr/>
            <a:r>
              <a:t>Normas de viaje (cont.)</a:t>
            </a:r>
          </a:p>
        </p:txBody>
      </p:sp>
      <p:pic>
        <p:nvPicPr>
          <p:cNvPr id="1217" name="Picture 5" descr="Picture 5"/>
          <p:cNvPicPr>
            <a:picLocks noChangeAspect="1"/>
          </p:cNvPicPr>
          <p:nvPr/>
        </p:nvPicPr>
        <p:blipFill>
          <a:blip r:embed="rId4">
            <a:extLst/>
          </a:blip>
          <a:stretch>
            <a:fillRect/>
          </a:stretch>
        </p:blipFill>
        <p:spPr>
          <a:xfrm>
            <a:off x="3311869" y="733927"/>
            <a:ext cx="7297044" cy="5934456"/>
          </a:xfrm>
          <a:prstGeom prst="rect">
            <a:avLst/>
          </a:prstGeom>
          <a:ln w="12700">
            <a:miter lim="400000"/>
          </a:ln>
        </p:spPr>
      </p:pic>
      <p:pic>
        <p:nvPicPr>
          <p:cNvPr id="1218"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219" name="Text Placeholder 2"/>
          <p:cNvSpPr txBox="1"/>
          <p:nvPr>
            <p:ph type="body" sz="quarter" idx="1"/>
          </p:nvPr>
        </p:nvSpPr>
        <p:spPr>
          <a:xfrm>
            <a:off x="770347" y="2480175"/>
            <a:ext cx="6104170" cy="1406025"/>
          </a:xfrm>
          <a:prstGeom prst="rect">
            <a:avLst/>
          </a:prstGeom>
        </p:spPr>
        <p:txBody>
          <a:bodyPr/>
          <a:lstStyle>
            <a:lvl1pPr marL="0" indent="115970">
              <a:buSzTx/>
              <a:buNone/>
              <a:defRPr sz="1800">
                <a:solidFill>
                  <a:srgbClr val="404040"/>
                </a:solidFill>
              </a:defRPr>
            </a:lvl1pPr>
          </a:lstStyle>
          <a:p>
            <a:pPr/>
            <a:r>
              <a:t>Compruebe sus espacios libres. Compruebe por encima antes de levantar una carga y asegure su espacio libre de giro porque la parte trasera del montacargas oscilará amplia.</a:t>
            </a:r>
          </a:p>
        </p:txBody>
      </p:sp>
      <p:grpSp>
        <p:nvGrpSpPr>
          <p:cNvPr id="1222" name="TextBox 7"/>
          <p:cNvGrpSpPr/>
          <p:nvPr/>
        </p:nvGrpSpPr>
        <p:grpSpPr>
          <a:xfrm>
            <a:off x="1395661" y="4525545"/>
            <a:ext cx="794087" cy="649707"/>
            <a:chOff x="0" y="0"/>
            <a:chExt cx="794085" cy="649706"/>
          </a:xfrm>
        </p:grpSpPr>
        <p:sp>
          <p:nvSpPr>
            <p:cNvPr id="1220"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21" name="6"/>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6</a:t>
              </a:r>
            </a:p>
          </p:txBody>
        </p:sp>
      </p:grpSp>
      <p:grpSp>
        <p:nvGrpSpPr>
          <p:cNvPr id="1225" name="TextBox 8"/>
          <p:cNvGrpSpPr/>
          <p:nvPr/>
        </p:nvGrpSpPr>
        <p:grpSpPr>
          <a:xfrm>
            <a:off x="2446457" y="4525545"/>
            <a:ext cx="794086" cy="649707"/>
            <a:chOff x="0" y="0"/>
            <a:chExt cx="794085" cy="649706"/>
          </a:xfrm>
        </p:grpSpPr>
        <p:sp>
          <p:nvSpPr>
            <p:cNvPr id="1223"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24" name="7"/>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7</a:t>
              </a:r>
            </a:p>
          </p:txBody>
        </p:sp>
      </p:grpSp>
      <p:grpSp>
        <p:nvGrpSpPr>
          <p:cNvPr id="1228" name="TextBox 9"/>
          <p:cNvGrpSpPr/>
          <p:nvPr/>
        </p:nvGrpSpPr>
        <p:grpSpPr>
          <a:xfrm>
            <a:off x="3497252" y="4527217"/>
            <a:ext cx="794086" cy="649707"/>
            <a:chOff x="0" y="0"/>
            <a:chExt cx="794085" cy="649706"/>
          </a:xfrm>
        </p:grpSpPr>
        <p:sp>
          <p:nvSpPr>
            <p:cNvPr id="1226"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27" name="8"/>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8</a:t>
              </a:r>
            </a:p>
          </p:txBody>
        </p:sp>
      </p:grpSp>
      <p:grpSp>
        <p:nvGrpSpPr>
          <p:cNvPr id="1231" name="TextBox 10"/>
          <p:cNvGrpSpPr/>
          <p:nvPr/>
        </p:nvGrpSpPr>
        <p:grpSpPr>
          <a:xfrm>
            <a:off x="4548046" y="4528889"/>
            <a:ext cx="794086" cy="649707"/>
            <a:chOff x="0" y="0"/>
            <a:chExt cx="794085" cy="649706"/>
          </a:xfrm>
        </p:grpSpPr>
        <p:sp>
          <p:nvSpPr>
            <p:cNvPr id="1229"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30" name="9"/>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9</a:t>
              </a:r>
            </a:p>
          </p:txBody>
        </p:sp>
      </p:grpSp>
      <p:grpSp>
        <p:nvGrpSpPr>
          <p:cNvPr id="1234" name="TextBox 11"/>
          <p:cNvGrpSpPr/>
          <p:nvPr/>
        </p:nvGrpSpPr>
        <p:grpSpPr>
          <a:xfrm>
            <a:off x="5598841" y="4525545"/>
            <a:ext cx="794086" cy="649707"/>
            <a:chOff x="0" y="0"/>
            <a:chExt cx="794085" cy="649706"/>
          </a:xfrm>
        </p:grpSpPr>
        <p:sp>
          <p:nvSpPr>
            <p:cNvPr id="1232"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33" name="10"/>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10</a:t>
              </a:r>
            </a:p>
          </p:txBody>
        </p:sp>
      </p:grpSp>
      <p:sp>
        <p:nvSpPr>
          <p:cNvPr id="1235" name="TextBox 12"/>
          <p:cNvSpPr txBox="1"/>
          <p:nvPr/>
        </p:nvSpPr>
        <p:spPr>
          <a:xfrm>
            <a:off x="851780" y="1432215"/>
            <a:ext cx="6122872"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Espacio libre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9" name="Picture 6" descr="Picture 6"/>
          <p:cNvPicPr>
            <a:picLocks noChangeAspect="1"/>
          </p:cNvPicPr>
          <p:nvPr/>
        </p:nvPicPr>
        <p:blipFill>
          <a:blip r:embed="rId3">
            <a:extLst/>
          </a:blip>
          <a:stretch>
            <a:fillRect/>
          </a:stretch>
        </p:blipFill>
        <p:spPr>
          <a:xfrm>
            <a:off x="6578309" y="733927"/>
            <a:ext cx="5947005" cy="5934458"/>
          </a:xfrm>
          <a:prstGeom prst="rect">
            <a:avLst/>
          </a:prstGeom>
          <a:ln w="12700">
            <a:miter lim="400000"/>
          </a:ln>
        </p:spPr>
      </p:pic>
      <p:sp>
        <p:nvSpPr>
          <p:cNvPr id="1240" name="Title 1"/>
          <p:cNvSpPr txBox="1"/>
          <p:nvPr>
            <p:ph type="title"/>
          </p:nvPr>
        </p:nvSpPr>
        <p:spPr>
          <a:xfrm>
            <a:off x="83127" y="301537"/>
            <a:ext cx="8853055" cy="383217"/>
          </a:xfrm>
          <a:prstGeom prst="rect">
            <a:avLst/>
          </a:prstGeom>
        </p:spPr>
        <p:txBody>
          <a:bodyPr/>
          <a:lstStyle/>
          <a:p>
            <a:pPr/>
            <a:r>
              <a:t>Normas de viaje (cont.)</a:t>
            </a:r>
          </a:p>
        </p:txBody>
      </p:sp>
      <p:pic>
        <p:nvPicPr>
          <p:cNvPr id="1241" name="Picture 5" descr="Picture 5"/>
          <p:cNvPicPr>
            <a:picLocks noChangeAspect="1"/>
          </p:cNvPicPr>
          <p:nvPr/>
        </p:nvPicPr>
        <p:blipFill>
          <a:blip r:embed="rId4">
            <a:extLst/>
          </a:blip>
          <a:stretch>
            <a:fillRect/>
          </a:stretch>
        </p:blipFill>
        <p:spPr>
          <a:xfrm>
            <a:off x="3311869" y="733927"/>
            <a:ext cx="7297044" cy="5934456"/>
          </a:xfrm>
          <a:prstGeom prst="rect">
            <a:avLst/>
          </a:prstGeom>
          <a:ln w="12700">
            <a:miter lim="400000"/>
          </a:ln>
        </p:spPr>
      </p:pic>
      <p:pic>
        <p:nvPicPr>
          <p:cNvPr id="1242"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243" name="Text Placeholder 2"/>
          <p:cNvSpPr txBox="1"/>
          <p:nvPr>
            <p:ph type="body" sz="quarter" idx="1"/>
          </p:nvPr>
        </p:nvSpPr>
        <p:spPr>
          <a:xfrm>
            <a:off x="770347" y="2480175"/>
            <a:ext cx="6104170" cy="1406025"/>
          </a:xfrm>
          <a:prstGeom prst="rect">
            <a:avLst/>
          </a:prstGeom>
        </p:spPr>
        <p:txBody>
          <a:bodyPr/>
          <a:lstStyle>
            <a:lvl1pPr marL="0" indent="115970">
              <a:buSzTx/>
              <a:buNone/>
              <a:defRPr sz="1800">
                <a:solidFill>
                  <a:srgbClr val="404040"/>
                </a:solidFill>
              </a:defRPr>
            </a:lvl1pPr>
          </a:lstStyle>
          <a:p>
            <a:pPr/>
            <a:r>
              <a:t>Evite manejar sobre objetos sueltos o agujeros. Hacerlo podría causar una volcadura. Si los neumáticos pierden tracción, la carga es demasiado pesada o el terreno es demasiado resbaladizo para operar con seguridad.</a:t>
            </a:r>
          </a:p>
        </p:txBody>
      </p:sp>
      <p:grpSp>
        <p:nvGrpSpPr>
          <p:cNvPr id="1246" name="TextBox 7"/>
          <p:cNvGrpSpPr/>
          <p:nvPr/>
        </p:nvGrpSpPr>
        <p:grpSpPr>
          <a:xfrm>
            <a:off x="1395661" y="4525545"/>
            <a:ext cx="794087" cy="649707"/>
            <a:chOff x="0" y="0"/>
            <a:chExt cx="794085" cy="649706"/>
          </a:xfrm>
        </p:grpSpPr>
        <p:sp>
          <p:nvSpPr>
            <p:cNvPr id="1244"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45" name="6"/>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6</a:t>
              </a:r>
            </a:p>
          </p:txBody>
        </p:sp>
      </p:grpSp>
      <p:grpSp>
        <p:nvGrpSpPr>
          <p:cNvPr id="1249" name="TextBox 8"/>
          <p:cNvGrpSpPr/>
          <p:nvPr/>
        </p:nvGrpSpPr>
        <p:grpSpPr>
          <a:xfrm>
            <a:off x="2446457" y="4525545"/>
            <a:ext cx="794086" cy="649707"/>
            <a:chOff x="0" y="0"/>
            <a:chExt cx="794085" cy="649706"/>
          </a:xfrm>
        </p:grpSpPr>
        <p:sp>
          <p:nvSpPr>
            <p:cNvPr id="1247"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48" name="7"/>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7</a:t>
              </a:r>
            </a:p>
          </p:txBody>
        </p:sp>
      </p:grpSp>
      <p:grpSp>
        <p:nvGrpSpPr>
          <p:cNvPr id="1252" name="TextBox 9"/>
          <p:cNvGrpSpPr/>
          <p:nvPr/>
        </p:nvGrpSpPr>
        <p:grpSpPr>
          <a:xfrm>
            <a:off x="3497252" y="4527217"/>
            <a:ext cx="794086" cy="649707"/>
            <a:chOff x="0" y="0"/>
            <a:chExt cx="794085" cy="649706"/>
          </a:xfrm>
        </p:grpSpPr>
        <p:sp>
          <p:nvSpPr>
            <p:cNvPr id="125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51" name="8"/>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8</a:t>
              </a:r>
            </a:p>
          </p:txBody>
        </p:sp>
      </p:grpSp>
      <p:grpSp>
        <p:nvGrpSpPr>
          <p:cNvPr id="1255" name="TextBox 10"/>
          <p:cNvGrpSpPr/>
          <p:nvPr/>
        </p:nvGrpSpPr>
        <p:grpSpPr>
          <a:xfrm>
            <a:off x="4548046" y="4528889"/>
            <a:ext cx="794086" cy="649707"/>
            <a:chOff x="0" y="0"/>
            <a:chExt cx="794085" cy="649706"/>
          </a:xfrm>
        </p:grpSpPr>
        <p:sp>
          <p:nvSpPr>
            <p:cNvPr id="1253"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54" name="9"/>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9</a:t>
              </a:r>
            </a:p>
          </p:txBody>
        </p:sp>
      </p:grpSp>
      <p:grpSp>
        <p:nvGrpSpPr>
          <p:cNvPr id="1258" name="TextBox 11"/>
          <p:cNvGrpSpPr/>
          <p:nvPr/>
        </p:nvGrpSpPr>
        <p:grpSpPr>
          <a:xfrm>
            <a:off x="5598841" y="4525545"/>
            <a:ext cx="794086" cy="649707"/>
            <a:chOff x="0" y="0"/>
            <a:chExt cx="794085" cy="649706"/>
          </a:xfrm>
        </p:grpSpPr>
        <p:sp>
          <p:nvSpPr>
            <p:cNvPr id="1256"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57" name="10"/>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10</a:t>
              </a:r>
            </a:p>
          </p:txBody>
        </p:sp>
      </p:grpSp>
      <p:sp>
        <p:nvSpPr>
          <p:cNvPr id="1259" name="TextBox 12"/>
          <p:cNvSpPr txBox="1"/>
          <p:nvPr/>
        </p:nvSpPr>
        <p:spPr>
          <a:xfrm>
            <a:off x="851780" y="1432215"/>
            <a:ext cx="6122872"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Terreno</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3" name="Picture 6" descr="Picture 6"/>
          <p:cNvPicPr>
            <a:picLocks noChangeAspect="1"/>
          </p:cNvPicPr>
          <p:nvPr/>
        </p:nvPicPr>
        <p:blipFill>
          <a:blip r:embed="rId3">
            <a:extLst/>
          </a:blip>
          <a:stretch>
            <a:fillRect/>
          </a:stretch>
        </p:blipFill>
        <p:spPr>
          <a:xfrm>
            <a:off x="7242184" y="733927"/>
            <a:ext cx="4955837" cy="5934458"/>
          </a:xfrm>
          <a:prstGeom prst="rect">
            <a:avLst/>
          </a:prstGeom>
          <a:ln w="12700">
            <a:miter lim="400000"/>
          </a:ln>
        </p:spPr>
      </p:pic>
      <p:sp>
        <p:nvSpPr>
          <p:cNvPr id="1264" name="Title 1"/>
          <p:cNvSpPr txBox="1"/>
          <p:nvPr>
            <p:ph type="title"/>
          </p:nvPr>
        </p:nvSpPr>
        <p:spPr>
          <a:xfrm>
            <a:off x="83127" y="301537"/>
            <a:ext cx="8853055" cy="383217"/>
          </a:xfrm>
          <a:prstGeom prst="rect">
            <a:avLst/>
          </a:prstGeom>
        </p:spPr>
        <p:txBody>
          <a:bodyPr/>
          <a:lstStyle/>
          <a:p>
            <a:pPr/>
            <a:r>
              <a:t>Normas de viaje (cont.)</a:t>
            </a:r>
          </a:p>
        </p:txBody>
      </p:sp>
      <p:pic>
        <p:nvPicPr>
          <p:cNvPr id="1265" name="Picture 5" descr="Picture 5"/>
          <p:cNvPicPr>
            <a:picLocks noChangeAspect="1"/>
          </p:cNvPicPr>
          <p:nvPr/>
        </p:nvPicPr>
        <p:blipFill>
          <a:blip r:embed="rId4">
            <a:extLst/>
          </a:blip>
          <a:stretch>
            <a:fillRect/>
          </a:stretch>
        </p:blipFill>
        <p:spPr>
          <a:xfrm>
            <a:off x="5221704" y="733927"/>
            <a:ext cx="5387209" cy="5934456"/>
          </a:xfrm>
          <a:prstGeom prst="rect">
            <a:avLst/>
          </a:prstGeom>
          <a:ln w="12700">
            <a:miter lim="400000"/>
          </a:ln>
        </p:spPr>
      </p:pic>
      <p:pic>
        <p:nvPicPr>
          <p:cNvPr id="1266"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267" name="Text Placeholder 2"/>
          <p:cNvSpPr txBox="1"/>
          <p:nvPr>
            <p:ph type="body" sz="quarter" idx="1"/>
          </p:nvPr>
        </p:nvSpPr>
        <p:spPr>
          <a:xfrm>
            <a:off x="770347" y="2480175"/>
            <a:ext cx="6104170" cy="1406025"/>
          </a:xfrm>
          <a:prstGeom prst="rect">
            <a:avLst/>
          </a:prstGeom>
        </p:spPr>
        <p:txBody>
          <a:bodyPr/>
          <a:lstStyle>
            <a:lvl1pPr marL="0" indent="115970" algn="ctr">
              <a:buSzTx/>
              <a:buNone/>
              <a:defRPr sz="1800">
                <a:solidFill>
                  <a:srgbClr val="404040"/>
                </a:solidFill>
              </a:defRPr>
            </a:lvl1pPr>
          </a:lstStyle>
          <a:p>
            <a:pPr/>
            <a:r>
              <a:t>Recuerde que los peatones tienen el derecho de paso.</a:t>
            </a:r>
          </a:p>
        </p:txBody>
      </p:sp>
      <p:grpSp>
        <p:nvGrpSpPr>
          <p:cNvPr id="1270" name="TextBox 7"/>
          <p:cNvGrpSpPr/>
          <p:nvPr/>
        </p:nvGrpSpPr>
        <p:grpSpPr>
          <a:xfrm>
            <a:off x="1395661" y="4525545"/>
            <a:ext cx="794087" cy="649707"/>
            <a:chOff x="0" y="0"/>
            <a:chExt cx="794085" cy="649706"/>
          </a:xfrm>
        </p:grpSpPr>
        <p:sp>
          <p:nvSpPr>
            <p:cNvPr id="1268"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69" name="6"/>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6</a:t>
              </a:r>
            </a:p>
          </p:txBody>
        </p:sp>
      </p:grpSp>
      <p:grpSp>
        <p:nvGrpSpPr>
          <p:cNvPr id="1273" name="TextBox 8"/>
          <p:cNvGrpSpPr/>
          <p:nvPr/>
        </p:nvGrpSpPr>
        <p:grpSpPr>
          <a:xfrm>
            <a:off x="2446457" y="4525545"/>
            <a:ext cx="794086" cy="649707"/>
            <a:chOff x="0" y="0"/>
            <a:chExt cx="794085" cy="649706"/>
          </a:xfrm>
        </p:grpSpPr>
        <p:sp>
          <p:nvSpPr>
            <p:cNvPr id="1271"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72" name="7"/>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7</a:t>
              </a:r>
            </a:p>
          </p:txBody>
        </p:sp>
      </p:grpSp>
      <p:grpSp>
        <p:nvGrpSpPr>
          <p:cNvPr id="1276" name="TextBox 9"/>
          <p:cNvGrpSpPr/>
          <p:nvPr/>
        </p:nvGrpSpPr>
        <p:grpSpPr>
          <a:xfrm>
            <a:off x="3497252" y="4527217"/>
            <a:ext cx="794086" cy="649707"/>
            <a:chOff x="0" y="0"/>
            <a:chExt cx="794085" cy="649706"/>
          </a:xfrm>
        </p:grpSpPr>
        <p:sp>
          <p:nvSpPr>
            <p:cNvPr id="1274"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75" name="8"/>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8</a:t>
              </a:r>
            </a:p>
          </p:txBody>
        </p:sp>
      </p:grpSp>
      <p:grpSp>
        <p:nvGrpSpPr>
          <p:cNvPr id="1279" name="TextBox 10"/>
          <p:cNvGrpSpPr/>
          <p:nvPr/>
        </p:nvGrpSpPr>
        <p:grpSpPr>
          <a:xfrm>
            <a:off x="4548046" y="4528889"/>
            <a:ext cx="794086" cy="649707"/>
            <a:chOff x="0" y="0"/>
            <a:chExt cx="794085" cy="649706"/>
          </a:xfrm>
        </p:grpSpPr>
        <p:sp>
          <p:nvSpPr>
            <p:cNvPr id="1277"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78" name="9"/>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9</a:t>
              </a:r>
            </a:p>
          </p:txBody>
        </p:sp>
      </p:grpSp>
      <p:grpSp>
        <p:nvGrpSpPr>
          <p:cNvPr id="1282" name="TextBox 11"/>
          <p:cNvGrpSpPr/>
          <p:nvPr/>
        </p:nvGrpSpPr>
        <p:grpSpPr>
          <a:xfrm>
            <a:off x="5598841" y="4525545"/>
            <a:ext cx="794086" cy="649707"/>
            <a:chOff x="0" y="0"/>
            <a:chExt cx="794085" cy="649706"/>
          </a:xfrm>
        </p:grpSpPr>
        <p:sp>
          <p:nvSpPr>
            <p:cNvPr id="128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81" name="10"/>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10</a:t>
              </a:r>
            </a:p>
          </p:txBody>
        </p:sp>
      </p:grpSp>
      <p:sp>
        <p:nvSpPr>
          <p:cNvPr id="1283" name="TextBox 12"/>
          <p:cNvSpPr txBox="1"/>
          <p:nvPr/>
        </p:nvSpPr>
        <p:spPr>
          <a:xfrm>
            <a:off x="851780" y="1432215"/>
            <a:ext cx="6122872"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Peatones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7" name="Picture 6" descr="Picture 6"/>
          <p:cNvPicPr>
            <a:picLocks noChangeAspect="1"/>
          </p:cNvPicPr>
          <p:nvPr/>
        </p:nvPicPr>
        <p:blipFill>
          <a:blip r:embed="rId3">
            <a:extLst/>
          </a:blip>
          <a:stretch>
            <a:fillRect/>
          </a:stretch>
        </p:blipFill>
        <p:spPr>
          <a:xfrm>
            <a:off x="6251450" y="733927"/>
            <a:ext cx="5940550" cy="5934456"/>
          </a:xfrm>
          <a:prstGeom prst="rect">
            <a:avLst/>
          </a:prstGeom>
          <a:ln w="12700">
            <a:miter lim="400000"/>
          </a:ln>
        </p:spPr>
      </p:pic>
      <p:sp>
        <p:nvSpPr>
          <p:cNvPr id="1288" name="Title 1"/>
          <p:cNvSpPr txBox="1"/>
          <p:nvPr>
            <p:ph type="title"/>
          </p:nvPr>
        </p:nvSpPr>
        <p:spPr>
          <a:xfrm>
            <a:off x="83127" y="301537"/>
            <a:ext cx="8853055" cy="383217"/>
          </a:xfrm>
          <a:prstGeom prst="rect">
            <a:avLst/>
          </a:prstGeom>
        </p:spPr>
        <p:txBody>
          <a:bodyPr/>
          <a:lstStyle/>
          <a:p>
            <a:pPr/>
            <a:r>
              <a:t>Normas de viaje (cont.)</a:t>
            </a:r>
          </a:p>
        </p:txBody>
      </p:sp>
      <p:pic>
        <p:nvPicPr>
          <p:cNvPr id="1289" name="Picture 5" descr="Picture 5"/>
          <p:cNvPicPr>
            <a:picLocks noChangeAspect="1"/>
          </p:cNvPicPr>
          <p:nvPr/>
        </p:nvPicPr>
        <p:blipFill>
          <a:blip r:embed="rId4">
            <a:extLst/>
          </a:blip>
          <a:stretch>
            <a:fillRect/>
          </a:stretch>
        </p:blipFill>
        <p:spPr>
          <a:xfrm>
            <a:off x="4812631" y="733927"/>
            <a:ext cx="5796282" cy="5934456"/>
          </a:xfrm>
          <a:prstGeom prst="rect">
            <a:avLst/>
          </a:prstGeom>
          <a:ln w="12700">
            <a:miter lim="400000"/>
          </a:ln>
        </p:spPr>
      </p:pic>
      <p:pic>
        <p:nvPicPr>
          <p:cNvPr id="1290"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291" name="Text Placeholder 2"/>
          <p:cNvSpPr txBox="1"/>
          <p:nvPr>
            <p:ph type="body" sz="quarter" idx="1"/>
          </p:nvPr>
        </p:nvSpPr>
        <p:spPr>
          <a:xfrm>
            <a:off x="770347" y="2480175"/>
            <a:ext cx="6104170" cy="1406025"/>
          </a:xfrm>
          <a:prstGeom prst="rect">
            <a:avLst/>
          </a:prstGeom>
        </p:spPr>
        <p:txBody>
          <a:bodyPr/>
          <a:lstStyle>
            <a:lvl1pPr marL="0" indent="115970" algn="ctr">
              <a:buSzTx/>
              <a:buNone/>
              <a:defRPr sz="1800">
                <a:solidFill>
                  <a:srgbClr val="404040"/>
                </a:solidFill>
              </a:defRPr>
            </a:lvl1pPr>
          </a:lstStyle>
          <a:p>
            <a:pPr/>
            <a:r>
              <a:t>Permanezca a una distancia segura de los bordes de rampas y embarcaderos.</a:t>
            </a:r>
          </a:p>
        </p:txBody>
      </p:sp>
      <p:grpSp>
        <p:nvGrpSpPr>
          <p:cNvPr id="1294" name="TextBox 7"/>
          <p:cNvGrpSpPr/>
          <p:nvPr/>
        </p:nvGrpSpPr>
        <p:grpSpPr>
          <a:xfrm>
            <a:off x="1395661" y="4525545"/>
            <a:ext cx="794087" cy="649707"/>
            <a:chOff x="0" y="0"/>
            <a:chExt cx="794085" cy="649706"/>
          </a:xfrm>
        </p:grpSpPr>
        <p:sp>
          <p:nvSpPr>
            <p:cNvPr id="1292"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93" name="6"/>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6</a:t>
              </a:r>
            </a:p>
          </p:txBody>
        </p:sp>
      </p:grpSp>
      <p:grpSp>
        <p:nvGrpSpPr>
          <p:cNvPr id="1297" name="TextBox 8"/>
          <p:cNvGrpSpPr/>
          <p:nvPr/>
        </p:nvGrpSpPr>
        <p:grpSpPr>
          <a:xfrm>
            <a:off x="2446457" y="4525545"/>
            <a:ext cx="794086" cy="649707"/>
            <a:chOff x="0" y="0"/>
            <a:chExt cx="794085" cy="649706"/>
          </a:xfrm>
        </p:grpSpPr>
        <p:sp>
          <p:nvSpPr>
            <p:cNvPr id="1295"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96" name="7"/>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7</a:t>
              </a:r>
            </a:p>
          </p:txBody>
        </p:sp>
      </p:grpSp>
      <p:grpSp>
        <p:nvGrpSpPr>
          <p:cNvPr id="1300" name="TextBox 9"/>
          <p:cNvGrpSpPr/>
          <p:nvPr/>
        </p:nvGrpSpPr>
        <p:grpSpPr>
          <a:xfrm>
            <a:off x="3497252" y="4527217"/>
            <a:ext cx="794086" cy="649707"/>
            <a:chOff x="0" y="0"/>
            <a:chExt cx="794085" cy="649706"/>
          </a:xfrm>
        </p:grpSpPr>
        <p:sp>
          <p:nvSpPr>
            <p:cNvPr id="1298"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299" name="8"/>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8</a:t>
              </a:r>
            </a:p>
          </p:txBody>
        </p:sp>
      </p:grpSp>
      <p:grpSp>
        <p:nvGrpSpPr>
          <p:cNvPr id="1303" name="TextBox 10"/>
          <p:cNvGrpSpPr/>
          <p:nvPr/>
        </p:nvGrpSpPr>
        <p:grpSpPr>
          <a:xfrm>
            <a:off x="4548046" y="4528889"/>
            <a:ext cx="794086" cy="649707"/>
            <a:chOff x="0" y="0"/>
            <a:chExt cx="794085" cy="649706"/>
          </a:xfrm>
        </p:grpSpPr>
        <p:sp>
          <p:nvSpPr>
            <p:cNvPr id="1301"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02" name="9"/>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9</a:t>
              </a:r>
            </a:p>
          </p:txBody>
        </p:sp>
      </p:grpSp>
      <p:grpSp>
        <p:nvGrpSpPr>
          <p:cNvPr id="1306" name="TextBox 11"/>
          <p:cNvGrpSpPr/>
          <p:nvPr/>
        </p:nvGrpSpPr>
        <p:grpSpPr>
          <a:xfrm>
            <a:off x="5598841" y="4525545"/>
            <a:ext cx="794086" cy="649707"/>
            <a:chOff x="0" y="0"/>
            <a:chExt cx="794085" cy="649706"/>
          </a:xfrm>
        </p:grpSpPr>
        <p:sp>
          <p:nvSpPr>
            <p:cNvPr id="1304"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05" name="10"/>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10</a:t>
              </a:r>
            </a:p>
          </p:txBody>
        </p:sp>
      </p:grpSp>
      <p:sp>
        <p:nvSpPr>
          <p:cNvPr id="1307" name="TextBox 12"/>
          <p:cNvSpPr txBox="1"/>
          <p:nvPr/>
        </p:nvSpPr>
        <p:spPr>
          <a:xfrm>
            <a:off x="851780" y="1432215"/>
            <a:ext cx="6122872"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Bordes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Title 3"/>
          <p:cNvSpPr txBox="1"/>
          <p:nvPr>
            <p:ph type="title"/>
          </p:nvPr>
        </p:nvSpPr>
        <p:spPr>
          <a:xfrm>
            <a:off x="83127" y="301537"/>
            <a:ext cx="8853055" cy="383217"/>
          </a:xfrm>
          <a:prstGeom prst="rect">
            <a:avLst/>
          </a:prstGeom>
        </p:spPr>
        <p:txBody>
          <a:bodyPr/>
          <a:lstStyle/>
          <a:p>
            <a:pPr/>
            <a:r>
              <a:t>Partes de un montacargas</a:t>
            </a:r>
          </a:p>
        </p:txBody>
      </p:sp>
      <p:pic>
        <p:nvPicPr>
          <p:cNvPr id="276"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279" name="TextBox 7"/>
          <p:cNvGrpSpPr/>
          <p:nvPr/>
        </p:nvGrpSpPr>
        <p:grpSpPr>
          <a:xfrm>
            <a:off x="2158406" y="1398861"/>
            <a:ext cx="7931892" cy="491246"/>
            <a:chOff x="0" y="0"/>
            <a:chExt cx="7931891" cy="491245"/>
          </a:xfrm>
        </p:grpSpPr>
        <p:sp>
          <p:nvSpPr>
            <p:cNvPr id="277"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278" name="Control del elevador"/>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Control del elevador</a:t>
              </a:r>
            </a:p>
          </p:txBody>
        </p:sp>
      </p:grpSp>
      <p:pic>
        <p:nvPicPr>
          <p:cNvPr id="280"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281" name="TextBox 8"/>
          <p:cNvSpPr txBox="1"/>
          <p:nvPr/>
        </p:nvSpPr>
        <p:spPr>
          <a:xfrm>
            <a:off x="2725015" y="2921168"/>
            <a:ext cx="2804374"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El control del elevador opera la horquilla de arriba a abajo.</a:t>
            </a:r>
          </a:p>
        </p:txBody>
      </p:sp>
      <p:pic>
        <p:nvPicPr>
          <p:cNvPr id="282"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283" name="Picture 10" descr="Picture 10"/>
          <p:cNvPicPr>
            <a:picLocks noChangeAspect="1"/>
          </p:cNvPicPr>
          <p:nvPr/>
        </p:nvPicPr>
        <p:blipFill>
          <a:blip r:embed="rId6">
            <a:extLst/>
          </a:blip>
          <a:stretch>
            <a:fillRect/>
          </a:stretch>
        </p:blipFill>
        <p:spPr>
          <a:xfrm>
            <a:off x="6082722" y="3470979"/>
            <a:ext cx="1167465" cy="189998"/>
          </a:xfrm>
          <a:prstGeom prst="rect">
            <a:avLst/>
          </a:prstGeom>
          <a:ln w="12700">
            <a:miter lim="400000"/>
          </a:ln>
        </p:spPr>
      </p:pic>
      <p:sp>
        <p:nvSpPr>
          <p:cNvPr id="284" name="Oval 1"/>
          <p:cNvSpPr/>
          <p:nvPr/>
        </p:nvSpPr>
        <p:spPr>
          <a:xfrm>
            <a:off x="5271101"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grpSp>
        <p:nvGrpSpPr>
          <p:cNvPr id="287" name="Group 4"/>
          <p:cNvGrpSpPr/>
          <p:nvPr/>
        </p:nvGrpSpPr>
        <p:grpSpPr>
          <a:xfrm>
            <a:off x="10143894" y="2845104"/>
            <a:ext cx="1114542" cy="1167791"/>
            <a:chOff x="0" y="0"/>
            <a:chExt cx="1114541" cy="1167790"/>
          </a:xfrm>
        </p:grpSpPr>
        <p:sp>
          <p:nvSpPr>
            <p:cNvPr id="285" name="Rectangle: Top Corners Rounded 9"/>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286" name="Isosceles Triangle 11"/>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288" name="Rectangle 12"/>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289" name="Oval 13"/>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90" name="Oval 14"/>
          <p:cNvSpPr/>
          <p:nvPr/>
        </p:nvSpPr>
        <p:spPr>
          <a:xfrm>
            <a:off x="5114392"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291" name="Oval 15"/>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92" name="Oval 16"/>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93" name="Oval 17"/>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94" name="Oval 18"/>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95" name="Oval 19"/>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296" name="Oval 20"/>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grpSp>
        <p:nvGrpSpPr>
          <p:cNvPr id="299" name="Group 21"/>
          <p:cNvGrpSpPr/>
          <p:nvPr/>
        </p:nvGrpSpPr>
        <p:grpSpPr>
          <a:xfrm>
            <a:off x="1017497" y="2845103"/>
            <a:ext cx="1114543" cy="1167791"/>
            <a:chOff x="0" y="0"/>
            <a:chExt cx="1114541" cy="1167790"/>
          </a:xfrm>
        </p:grpSpPr>
        <p:sp>
          <p:nvSpPr>
            <p:cNvPr id="297" name="Rectangle: Top Corners Rounded 22"/>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298" name="Isosceles Triangle 23"/>
            <p:cNvSpPr/>
            <p:nvPr/>
          </p:nvSpPr>
          <p:spPr>
            <a:xfrm flipH="1" rot="16200000">
              <a:off x="151484"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1" name="Picture 6" descr="Picture 6"/>
          <p:cNvPicPr>
            <a:picLocks noChangeAspect="1"/>
          </p:cNvPicPr>
          <p:nvPr/>
        </p:nvPicPr>
        <p:blipFill>
          <a:blip r:embed="rId3">
            <a:extLst/>
          </a:blip>
          <a:stretch>
            <a:fillRect/>
          </a:stretch>
        </p:blipFill>
        <p:spPr>
          <a:xfrm>
            <a:off x="8086845" y="741420"/>
            <a:ext cx="4955837" cy="5919471"/>
          </a:xfrm>
          <a:prstGeom prst="rect">
            <a:avLst/>
          </a:prstGeom>
          <a:ln w="12700">
            <a:miter lim="400000"/>
          </a:ln>
        </p:spPr>
      </p:pic>
      <p:sp>
        <p:nvSpPr>
          <p:cNvPr id="1312" name="Title 1"/>
          <p:cNvSpPr txBox="1"/>
          <p:nvPr>
            <p:ph type="title"/>
          </p:nvPr>
        </p:nvSpPr>
        <p:spPr>
          <a:xfrm>
            <a:off x="83127" y="301537"/>
            <a:ext cx="8853055" cy="383217"/>
          </a:xfrm>
          <a:prstGeom prst="rect">
            <a:avLst/>
          </a:prstGeom>
        </p:spPr>
        <p:txBody>
          <a:bodyPr/>
          <a:lstStyle/>
          <a:p>
            <a:pPr/>
            <a:r>
              <a:t>Normas de viaje (cont.)</a:t>
            </a:r>
          </a:p>
        </p:txBody>
      </p:sp>
      <p:pic>
        <p:nvPicPr>
          <p:cNvPr id="1313" name="Picture 5" descr="Picture 5"/>
          <p:cNvPicPr>
            <a:picLocks noChangeAspect="1"/>
          </p:cNvPicPr>
          <p:nvPr/>
        </p:nvPicPr>
        <p:blipFill>
          <a:blip r:embed="rId4">
            <a:extLst/>
          </a:blip>
          <a:stretch>
            <a:fillRect/>
          </a:stretch>
        </p:blipFill>
        <p:spPr>
          <a:xfrm>
            <a:off x="5221704" y="733927"/>
            <a:ext cx="5387209" cy="5934456"/>
          </a:xfrm>
          <a:prstGeom prst="rect">
            <a:avLst/>
          </a:prstGeom>
          <a:ln w="12700">
            <a:miter lim="400000"/>
          </a:ln>
        </p:spPr>
      </p:pic>
      <p:pic>
        <p:nvPicPr>
          <p:cNvPr id="1314"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315" name="Text Placeholder 2"/>
          <p:cNvSpPr txBox="1"/>
          <p:nvPr>
            <p:ph type="body" sz="quarter" idx="1"/>
          </p:nvPr>
        </p:nvSpPr>
        <p:spPr>
          <a:xfrm>
            <a:off x="770347" y="2480175"/>
            <a:ext cx="6104170" cy="1406025"/>
          </a:xfrm>
          <a:prstGeom prst="rect">
            <a:avLst/>
          </a:prstGeom>
        </p:spPr>
        <p:txBody>
          <a:bodyPr/>
          <a:lstStyle>
            <a:lvl1pPr marL="0" indent="115970" algn="ctr">
              <a:buSzTx/>
              <a:buNone/>
              <a:defRPr sz="1800">
                <a:solidFill>
                  <a:srgbClr val="404040"/>
                </a:solidFill>
              </a:defRPr>
            </a:lvl1pPr>
          </a:lstStyle>
          <a:p>
            <a:pPr/>
            <a:r>
              <a:t>No coma ni beba mientras maneja un montacargas. Estas actividades crean una distracción que puede causar un accidente.</a:t>
            </a:r>
          </a:p>
        </p:txBody>
      </p:sp>
      <p:grpSp>
        <p:nvGrpSpPr>
          <p:cNvPr id="1318" name="TextBox 7"/>
          <p:cNvGrpSpPr/>
          <p:nvPr/>
        </p:nvGrpSpPr>
        <p:grpSpPr>
          <a:xfrm>
            <a:off x="1395661" y="4525545"/>
            <a:ext cx="794087" cy="649707"/>
            <a:chOff x="0" y="0"/>
            <a:chExt cx="794085" cy="649706"/>
          </a:xfrm>
        </p:grpSpPr>
        <p:sp>
          <p:nvSpPr>
            <p:cNvPr id="1316"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17" name="6"/>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6</a:t>
              </a:r>
            </a:p>
          </p:txBody>
        </p:sp>
      </p:grpSp>
      <p:grpSp>
        <p:nvGrpSpPr>
          <p:cNvPr id="1321" name="TextBox 8"/>
          <p:cNvGrpSpPr/>
          <p:nvPr/>
        </p:nvGrpSpPr>
        <p:grpSpPr>
          <a:xfrm>
            <a:off x="2446457" y="4525545"/>
            <a:ext cx="794086" cy="649707"/>
            <a:chOff x="0" y="0"/>
            <a:chExt cx="794085" cy="649706"/>
          </a:xfrm>
        </p:grpSpPr>
        <p:sp>
          <p:nvSpPr>
            <p:cNvPr id="1319"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20" name="7"/>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7</a:t>
              </a:r>
            </a:p>
          </p:txBody>
        </p:sp>
      </p:grpSp>
      <p:grpSp>
        <p:nvGrpSpPr>
          <p:cNvPr id="1324" name="TextBox 9"/>
          <p:cNvGrpSpPr/>
          <p:nvPr/>
        </p:nvGrpSpPr>
        <p:grpSpPr>
          <a:xfrm>
            <a:off x="3497252" y="4527217"/>
            <a:ext cx="794086" cy="649707"/>
            <a:chOff x="0" y="0"/>
            <a:chExt cx="794085" cy="649706"/>
          </a:xfrm>
        </p:grpSpPr>
        <p:sp>
          <p:nvSpPr>
            <p:cNvPr id="1322"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23" name="8"/>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8</a:t>
              </a:r>
            </a:p>
          </p:txBody>
        </p:sp>
      </p:grpSp>
      <p:grpSp>
        <p:nvGrpSpPr>
          <p:cNvPr id="1327" name="TextBox 10"/>
          <p:cNvGrpSpPr/>
          <p:nvPr/>
        </p:nvGrpSpPr>
        <p:grpSpPr>
          <a:xfrm>
            <a:off x="4548046" y="4528889"/>
            <a:ext cx="794086" cy="649707"/>
            <a:chOff x="0" y="0"/>
            <a:chExt cx="794085" cy="649706"/>
          </a:xfrm>
        </p:grpSpPr>
        <p:sp>
          <p:nvSpPr>
            <p:cNvPr id="1325"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26" name="9"/>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9</a:t>
              </a:r>
            </a:p>
          </p:txBody>
        </p:sp>
      </p:grpSp>
      <p:grpSp>
        <p:nvGrpSpPr>
          <p:cNvPr id="1330" name="TextBox 11"/>
          <p:cNvGrpSpPr/>
          <p:nvPr/>
        </p:nvGrpSpPr>
        <p:grpSpPr>
          <a:xfrm>
            <a:off x="5598841" y="4525545"/>
            <a:ext cx="794086" cy="649707"/>
            <a:chOff x="0" y="0"/>
            <a:chExt cx="794085" cy="649706"/>
          </a:xfrm>
        </p:grpSpPr>
        <p:sp>
          <p:nvSpPr>
            <p:cNvPr id="1328"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29" name="10"/>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10</a:t>
              </a:r>
            </a:p>
          </p:txBody>
        </p:sp>
      </p:grpSp>
      <p:sp>
        <p:nvSpPr>
          <p:cNvPr id="1331" name="TextBox 12"/>
          <p:cNvSpPr txBox="1"/>
          <p:nvPr/>
        </p:nvSpPr>
        <p:spPr>
          <a:xfrm>
            <a:off x="851780" y="1432215"/>
            <a:ext cx="6122872"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Alimentos y bebidas</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5" name="Picture 4" descr="Picture 4"/>
          <p:cNvPicPr>
            <a:picLocks noChangeAspect="1"/>
          </p:cNvPicPr>
          <p:nvPr/>
        </p:nvPicPr>
        <p:blipFill>
          <a:blip r:embed="rId3">
            <a:extLst/>
          </a:blip>
          <a:stretch>
            <a:fillRect/>
          </a:stretch>
        </p:blipFill>
        <p:spPr>
          <a:xfrm>
            <a:off x="1" y="684753"/>
            <a:ext cx="12187156" cy="5998466"/>
          </a:xfrm>
          <a:prstGeom prst="rect">
            <a:avLst/>
          </a:prstGeom>
          <a:ln w="12700">
            <a:miter lim="400000"/>
          </a:ln>
        </p:spPr>
      </p:pic>
      <p:sp>
        <p:nvSpPr>
          <p:cNvPr id="1336" name="Title 1"/>
          <p:cNvSpPr txBox="1"/>
          <p:nvPr>
            <p:ph type="title"/>
          </p:nvPr>
        </p:nvSpPr>
        <p:spPr>
          <a:xfrm>
            <a:off x="83127" y="301537"/>
            <a:ext cx="8853055" cy="383217"/>
          </a:xfrm>
          <a:prstGeom prst="rect">
            <a:avLst/>
          </a:prstGeom>
        </p:spPr>
        <p:txBody>
          <a:bodyPr/>
          <a:lstStyle/>
          <a:p>
            <a:pPr/>
            <a:r>
              <a:t>Plataformas de carga</a:t>
            </a:r>
          </a:p>
        </p:txBody>
      </p:sp>
      <p:pic>
        <p:nvPicPr>
          <p:cNvPr id="1337" name="Picture 8" descr="Picture 8"/>
          <p:cNvPicPr>
            <a:picLocks noChangeAspect="1"/>
          </p:cNvPicPr>
          <p:nvPr/>
        </p:nvPicPr>
        <p:blipFill>
          <a:blip r:embed="rId4">
            <a:extLst/>
          </a:blip>
          <a:stretch>
            <a:fillRect/>
          </a:stretch>
        </p:blipFill>
        <p:spPr>
          <a:xfrm>
            <a:off x="0" y="684753"/>
            <a:ext cx="12192000" cy="3008941"/>
          </a:xfrm>
          <a:prstGeom prst="rect">
            <a:avLst/>
          </a:prstGeom>
          <a:ln w="12700">
            <a:miter lim="400000"/>
          </a:ln>
        </p:spPr>
      </p:pic>
      <p:sp>
        <p:nvSpPr>
          <p:cNvPr id="1338" name="Text Placeholder 2"/>
          <p:cNvSpPr txBox="1"/>
          <p:nvPr>
            <p:ph type="body" sz="half" idx="1"/>
          </p:nvPr>
        </p:nvSpPr>
        <p:spPr>
          <a:xfrm>
            <a:off x="392885" y="905834"/>
            <a:ext cx="5466085" cy="5267412"/>
          </a:xfrm>
          <a:prstGeom prst="rect">
            <a:avLst/>
          </a:prstGeom>
        </p:spPr>
        <p:txBody>
          <a:bodyPr/>
          <a:lstStyle/>
          <a:p>
            <a:pPr marL="0" indent="115970">
              <a:buSzTx/>
              <a:buNone/>
              <a:defRPr sz="1800"/>
            </a:pPr>
            <a:r>
              <a:t>Verifique:</a:t>
            </a:r>
          </a:p>
          <a:p>
            <a:pPr lvl="1" marL="457200" indent="-158349">
              <a:lnSpc>
                <a:spcPts val="2300"/>
              </a:lnSpc>
              <a:spcBef>
                <a:spcPts val="200"/>
              </a:spcBef>
              <a:buChar char="•"/>
              <a:defRPr sz="1800"/>
            </a:pPr>
            <a:r>
              <a:t>Placas</a:t>
            </a:r>
            <a:endParaRPr sz="2000"/>
          </a:p>
          <a:p>
            <a:pPr lvl="1" marL="457200" indent="-158349">
              <a:lnSpc>
                <a:spcPts val="2300"/>
              </a:lnSpc>
              <a:spcBef>
                <a:spcPts val="200"/>
              </a:spcBef>
              <a:buChar char="•"/>
              <a:defRPr sz="1800"/>
            </a:pPr>
            <a:r>
              <a:t>Piso del remolque</a:t>
            </a:r>
            <a:endParaRPr sz="2000"/>
          </a:p>
          <a:p>
            <a:pPr lvl="1" marL="457200" indent="-158349">
              <a:lnSpc>
                <a:spcPts val="2300"/>
              </a:lnSpc>
              <a:spcBef>
                <a:spcPts val="200"/>
              </a:spcBef>
              <a:buChar char="•"/>
              <a:defRPr sz="1800"/>
            </a:pPr>
            <a:r>
              <a:t>Neumáticos del remolque</a:t>
            </a:r>
            <a:endParaRPr sz="2000"/>
          </a:p>
          <a:p>
            <a:pPr lvl="1" marL="457200" indent="-158349">
              <a:lnSpc>
                <a:spcPts val="2300"/>
              </a:lnSpc>
              <a:spcBef>
                <a:spcPts val="200"/>
              </a:spcBef>
              <a:buChar char="•"/>
              <a:defRPr sz="1800"/>
            </a:pPr>
            <a:r>
              <a:t>Parte delantera del remolque</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2" name="Picture 6" descr="Picture 6"/>
          <p:cNvPicPr>
            <a:picLocks noChangeAspect="1"/>
          </p:cNvPicPr>
          <p:nvPr/>
        </p:nvPicPr>
        <p:blipFill>
          <a:blip r:embed="rId3">
            <a:extLst/>
          </a:blip>
          <a:stretch>
            <a:fillRect/>
          </a:stretch>
        </p:blipFill>
        <p:spPr>
          <a:xfrm>
            <a:off x="6501700" y="721894"/>
            <a:ext cx="5690300" cy="5955259"/>
          </a:xfrm>
          <a:prstGeom prst="rect">
            <a:avLst/>
          </a:prstGeom>
          <a:ln w="12700">
            <a:miter lim="400000"/>
          </a:ln>
        </p:spPr>
      </p:pic>
      <p:sp>
        <p:nvSpPr>
          <p:cNvPr id="1343" name="Title 1"/>
          <p:cNvSpPr txBox="1"/>
          <p:nvPr>
            <p:ph type="title"/>
          </p:nvPr>
        </p:nvSpPr>
        <p:spPr>
          <a:xfrm>
            <a:off x="83127" y="301537"/>
            <a:ext cx="8853055" cy="383217"/>
          </a:xfrm>
          <a:prstGeom prst="rect">
            <a:avLst/>
          </a:prstGeom>
        </p:spPr>
        <p:txBody>
          <a:bodyPr/>
          <a:lstStyle/>
          <a:p>
            <a:pPr/>
            <a:r>
              <a:t>Rampas y vías férreas</a:t>
            </a:r>
          </a:p>
        </p:txBody>
      </p:sp>
      <p:pic>
        <p:nvPicPr>
          <p:cNvPr id="1344" name="Picture 5" descr="Picture 5"/>
          <p:cNvPicPr>
            <a:picLocks noChangeAspect="1"/>
          </p:cNvPicPr>
          <p:nvPr/>
        </p:nvPicPr>
        <p:blipFill>
          <a:blip r:embed="rId4">
            <a:extLst/>
          </a:blip>
          <a:stretch>
            <a:fillRect/>
          </a:stretch>
        </p:blipFill>
        <p:spPr>
          <a:xfrm>
            <a:off x="5181196" y="721894"/>
            <a:ext cx="5450576" cy="5955259"/>
          </a:xfrm>
          <a:prstGeom prst="rect">
            <a:avLst/>
          </a:prstGeom>
          <a:ln w="12700">
            <a:miter lim="400000"/>
          </a:ln>
        </p:spPr>
      </p:pic>
      <p:pic>
        <p:nvPicPr>
          <p:cNvPr id="1345" name="Picture 4" descr="Picture 4"/>
          <p:cNvPicPr>
            <a:picLocks noChangeAspect="1"/>
          </p:cNvPicPr>
          <p:nvPr/>
        </p:nvPicPr>
        <p:blipFill>
          <a:blip r:embed="rId5">
            <a:extLst/>
          </a:blip>
          <a:stretch>
            <a:fillRect/>
          </a:stretch>
        </p:blipFill>
        <p:spPr>
          <a:xfrm>
            <a:off x="264695" y="1122917"/>
            <a:ext cx="7297043" cy="5433546"/>
          </a:xfrm>
          <a:prstGeom prst="rect">
            <a:avLst/>
          </a:prstGeom>
          <a:ln w="12700">
            <a:miter lim="400000"/>
          </a:ln>
        </p:spPr>
      </p:pic>
      <p:sp>
        <p:nvSpPr>
          <p:cNvPr id="1346" name="Text Placeholder 2"/>
          <p:cNvSpPr txBox="1"/>
          <p:nvPr>
            <p:ph type="body" sz="quarter" idx="1"/>
          </p:nvPr>
        </p:nvSpPr>
        <p:spPr>
          <a:xfrm>
            <a:off x="842209" y="1990973"/>
            <a:ext cx="6104170" cy="1153362"/>
          </a:xfrm>
          <a:prstGeom prst="rect">
            <a:avLst/>
          </a:prstGeom>
        </p:spPr>
        <p:txBody>
          <a:bodyPr/>
          <a:lstStyle>
            <a:lvl1pPr marL="0" indent="115970" algn="ctr">
              <a:buSzTx/>
              <a:buNone/>
              <a:defRPr sz="2000"/>
            </a:lvl1pPr>
          </a:lstStyle>
          <a:p>
            <a:pPr/>
            <a:r>
              <a:t>Cuando se desplace sobre rampas o cerca de vías férreas, existen numerosas pautas de seguridad que debe seguir.</a:t>
            </a:r>
          </a:p>
        </p:txBody>
      </p:sp>
      <p:grpSp>
        <p:nvGrpSpPr>
          <p:cNvPr id="1349" name="TextBox 7"/>
          <p:cNvGrpSpPr/>
          <p:nvPr/>
        </p:nvGrpSpPr>
        <p:grpSpPr>
          <a:xfrm>
            <a:off x="1395661" y="4525545"/>
            <a:ext cx="794087" cy="649707"/>
            <a:chOff x="0" y="0"/>
            <a:chExt cx="794085" cy="649706"/>
          </a:xfrm>
        </p:grpSpPr>
        <p:sp>
          <p:nvSpPr>
            <p:cNvPr id="1347"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48" name="1"/>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352" name="TextBox 8"/>
          <p:cNvGrpSpPr/>
          <p:nvPr/>
        </p:nvGrpSpPr>
        <p:grpSpPr>
          <a:xfrm>
            <a:off x="2446457" y="4525545"/>
            <a:ext cx="794086" cy="649707"/>
            <a:chOff x="0" y="0"/>
            <a:chExt cx="794085" cy="649706"/>
          </a:xfrm>
        </p:grpSpPr>
        <p:sp>
          <p:nvSpPr>
            <p:cNvPr id="135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51"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355" name="TextBox 9"/>
          <p:cNvGrpSpPr/>
          <p:nvPr/>
        </p:nvGrpSpPr>
        <p:grpSpPr>
          <a:xfrm>
            <a:off x="3497252" y="4527217"/>
            <a:ext cx="794086" cy="649707"/>
            <a:chOff x="0" y="0"/>
            <a:chExt cx="794085" cy="649706"/>
          </a:xfrm>
        </p:grpSpPr>
        <p:sp>
          <p:nvSpPr>
            <p:cNvPr id="1353"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54"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358" name="TextBox 10"/>
          <p:cNvGrpSpPr/>
          <p:nvPr/>
        </p:nvGrpSpPr>
        <p:grpSpPr>
          <a:xfrm>
            <a:off x="4548046" y="4528889"/>
            <a:ext cx="794086" cy="649707"/>
            <a:chOff x="0" y="0"/>
            <a:chExt cx="794085" cy="649706"/>
          </a:xfrm>
        </p:grpSpPr>
        <p:sp>
          <p:nvSpPr>
            <p:cNvPr id="1356"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57"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361" name="TextBox 11"/>
          <p:cNvGrpSpPr/>
          <p:nvPr/>
        </p:nvGrpSpPr>
        <p:grpSpPr>
          <a:xfrm>
            <a:off x="5598841" y="4525545"/>
            <a:ext cx="794086" cy="649707"/>
            <a:chOff x="0" y="0"/>
            <a:chExt cx="794085" cy="649706"/>
          </a:xfrm>
        </p:grpSpPr>
        <p:sp>
          <p:nvSpPr>
            <p:cNvPr id="1359"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60"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5" name="Title 1"/>
          <p:cNvSpPr txBox="1"/>
          <p:nvPr>
            <p:ph type="title"/>
          </p:nvPr>
        </p:nvSpPr>
        <p:spPr>
          <a:xfrm>
            <a:off x="83127" y="301537"/>
            <a:ext cx="8853055" cy="383217"/>
          </a:xfrm>
          <a:prstGeom prst="rect">
            <a:avLst/>
          </a:prstGeom>
        </p:spPr>
        <p:txBody>
          <a:bodyPr/>
          <a:lstStyle/>
          <a:p>
            <a:pPr/>
            <a:r>
              <a:t>Rampas y vías férreas</a:t>
            </a:r>
          </a:p>
        </p:txBody>
      </p:sp>
      <p:pic>
        <p:nvPicPr>
          <p:cNvPr id="1366" name="Picture 4" descr="Picture 4"/>
          <p:cNvPicPr>
            <a:picLocks noChangeAspect="1"/>
          </p:cNvPicPr>
          <p:nvPr/>
        </p:nvPicPr>
        <p:blipFill>
          <a:blip r:embed="rId3">
            <a:extLst/>
          </a:blip>
          <a:stretch>
            <a:fillRect/>
          </a:stretch>
        </p:blipFill>
        <p:spPr>
          <a:xfrm>
            <a:off x="264695" y="1122917"/>
            <a:ext cx="7297043" cy="5433546"/>
          </a:xfrm>
          <a:prstGeom prst="rect">
            <a:avLst/>
          </a:prstGeom>
          <a:ln w="12700">
            <a:miter lim="400000"/>
          </a:ln>
        </p:spPr>
      </p:pic>
      <p:sp>
        <p:nvSpPr>
          <p:cNvPr id="1367" name="Text Placeholder 2"/>
          <p:cNvSpPr txBox="1"/>
          <p:nvPr>
            <p:ph type="body" sz="quarter" idx="1"/>
          </p:nvPr>
        </p:nvSpPr>
        <p:spPr>
          <a:xfrm>
            <a:off x="842209" y="2586789"/>
            <a:ext cx="6104170" cy="557545"/>
          </a:xfrm>
          <a:prstGeom prst="rect">
            <a:avLst/>
          </a:prstGeom>
        </p:spPr>
        <p:txBody>
          <a:bodyPr/>
          <a:lstStyle>
            <a:lvl1pPr marL="0" indent="115970" algn="ctr">
              <a:buSzTx/>
              <a:buNone/>
              <a:defRPr sz="2000"/>
            </a:lvl1pPr>
          </a:lstStyle>
          <a:p>
            <a:pPr/>
            <a:r>
              <a:t>No realice giros en una cuesta o una rampa.</a:t>
            </a:r>
          </a:p>
        </p:txBody>
      </p:sp>
      <p:grpSp>
        <p:nvGrpSpPr>
          <p:cNvPr id="1370" name="TextBox 7"/>
          <p:cNvGrpSpPr/>
          <p:nvPr/>
        </p:nvGrpSpPr>
        <p:grpSpPr>
          <a:xfrm>
            <a:off x="1395661" y="4525545"/>
            <a:ext cx="794087" cy="649707"/>
            <a:chOff x="0" y="0"/>
            <a:chExt cx="794085" cy="649706"/>
          </a:xfrm>
        </p:grpSpPr>
        <p:sp>
          <p:nvSpPr>
            <p:cNvPr id="1368"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69" name="1"/>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373" name="TextBox 8"/>
          <p:cNvGrpSpPr/>
          <p:nvPr/>
        </p:nvGrpSpPr>
        <p:grpSpPr>
          <a:xfrm>
            <a:off x="2446457" y="4525545"/>
            <a:ext cx="794086" cy="649707"/>
            <a:chOff x="0" y="0"/>
            <a:chExt cx="794085" cy="649706"/>
          </a:xfrm>
        </p:grpSpPr>
        <p:sp>
          <p:nvSpPr>
            <p:cNvPr id="1371"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72"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376" name="TextBox 9"/>
          <p:cNvGrpSpPr/>
          <p:nvPr/>
        </p:nvGrpSpPr>
        <p:grpSpPr>
          <a:xfrm>
            <a:off x="3497252" y="4527217"/>
            <a:ext cx="794086" cy="649707"/>
            <a:chOff x="0" y="0"/>
            <a:chExt cx="794085" cy="649706"/>
          </a:xfrm>
        </p:grpSpPr>
        <p:sp>
          <p:nvSpPr>
            <p:cNvPr id="1374"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75"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379" name="TextBox 10"/>
          <p:cNvGrpSpPr/>
          <p:nvPr/>
        </p:nvGrpSpPr>
        <p:grpSpPr>
          <a:xfrm>
            <a:off x="4548046" y="4528889"/>
            <a:ext cx="794086" cy="649707"/>
            <a:chOff x="0" y="0"/>
            <a:chExt cx="794085" cy="649706"/>
          </a:xfrm>
        </p:grpSpPr>
        <p:sp>
          <p:nvSpPr>
            <p:cNvPr id="1377"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78"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382" name="TextBox 11"/>
          <p:cNvGrpSpPr/>
          <p:nvPr/>
        </p:nvGrpSpPr>
        <p:grpSpPr>
          <a:xfrm>
            <a:off x="5598841" y="4525545"/>
            <a:ext cx="794086" cy="649707"/>
            <a:chOff x="0" y="0"/>
            <a:chExt cx="794085" cy="649706"/>
          </a:xfrm>
        </p:grpSpPr>
        <p:sp>
          <p:nvSpPr>
            <p:cNvPr id="1380"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81"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383" name="TextBox 12"/>
          <p:cNvSpPr txBox="1"/>
          <p:nvPr/>
        </p:nvSpPr>
        <p:spPr>
          <a:xfrm>
            <a:off x="908930" y="1485520"/>
            <a:ext cx="600857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No gire sobre pendientes</a:t>
            </a:r>
          </a:p>
        </p:txBody>
      </p:sp>
      <p:pic>
        <p:nvPicPr>
          <p:cNvPr id="1384" name="Picture 14" descr="Picture 14"/>
          <p:cNvPicPr>
            <a:picLocks noChangeAspect="1"/>
          </p:cNvPicPr>
          <p:nvPr/>
        </p:nvPicPr>
        <p:blipFill>
          <a:blip r:embed="rId4">
            <a:extLst/>
          </a:blip>
          <a:stretch>
            <a:fillRect/>
          </a:stretch>
        </p:blipFill>
        <p:spPr>
          <a:xfrm>
            <a:off x="7235807" y="1122915"/>
            <a:ext cx="3647873" cy="3846126"/>
          </a:xfrm>
          <a:prstGeom prst="rect">
            <a:avLst/>
          </a:prstGeom>
          <a:ln w="12700">
            <a:miter lim="400000"/>
          </a:ln>
        </p:spPr>
      </p:pic>
      <p:pic>
        <p:nvPicPr>
          <p:cNvPr id="1385" name="Picture 16" descr="Picture 16"/>
          <p:cNvPicPr>
            <a:picLocks noChangeAspect="1"/>
          </p:cNvPicPr>
          <p:nvPr/>
        </p:nvPicPr>
        <p:blipFill>
          <a:blip r:embed="rId5">
            <a:extLst/>
          </a:blip>
          <a:stretch>
            <a:fillRect/>
          </a:stretch>
        </p:blipFill>
        <p:spPr>
          <a:xfrm>
            <a:off x="7628638" y="1485520"/>
            <a:ext cx="2759556" cy="3150059"/>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9" name="Title 1"/>
          <p:cNvSpPr txBox="1"/>
          <p:nvPr>
            <p:ph type="title"/>
          </p:nvPr>
        </p:nvSpPr>
        <p:spPr>
          <a:xfrm>
            <a:off x="83127" y="301537"/>
            <a:ext cx="8853055" cy="383217"/>
          </a:xfrm>
          <a:prstGeom prst="rect">
            <a:avLst/>
          </a:prstGeom>
        </p:spPr>
        <p:txBody>
          <a:bodyPr/>
          <a:lstStyle/>
          <a:p>
            <a:pPr/>
            <a:r>
              <a:t>Rampas y vías férreas</a:t>
            </a:r>
          </a:p>
        </p:txBody>
      </p:sp>
      <p:pic>
        <p:nvPicPr>
          <p:cNvPr id="1390" name="Picture 4" descr="Picture 4"/>
          <p:cNvPicPr>
            <a:picLocks noChangeAspect="1"/>
          </p:cNvPicPr>
          <p:nvPr/>
        </p:nvPicPr>
        <p:blipFill>
          <a:blip r:embed="rId3">
            <a:extLst/>
          </a:blip>
          <a:stretch>
            <a:fillRect/>
          </a:stretch>
        </p:blipFill>
        <p:spPr>
          <a:xfrm>
            <a:off x="264695" y="1122917"/>
            <a:ext cx="7297043" cy="5433546"/>
          </a:xfrm>
          <a:prstGeom prst="rect">
            <a:avLst/>
          </a:prstGeom>
          <a:ln w="12700">
            <a:miter lim="400000"/>
          </a:ln>
        </p:spPr>
      </p:pic>
      <p:sp>
        <p:nvSpPr>
          <p:cNvPr id="1391" name="Text Placeholder 2"/>
          <p:cNvSpPr txBox="1"/>
          <p:nvPr>
            <p:ph type="body" sz="quarter" idx="1"/>
          </p:nvPr>
        </p:nvSpPr>
        <p:spPr>
          <a:xfrm>
            <a:off x="863210" y="2447583"/>
            <a:ext cx="6104170" cy="1239254"/>
          </a:xfrm>
          <a:prstGeom prst="rect">
            <a:avLst/>
          </a:prstGeom>
        </p:spPr>
        <p:txBody>
          <a:bodyPr/>
          <a:lstStyle>
            <a:lvl1pPr marL="0" indent="115970" algn="ctr">
              <a:buSzTx/>
              <a:buNone/>
              <a:defRPr sz="2000"/>
            </a:lvl1pPr>
          </a:lstStyle>
          <a:p>
            <a:pPr/>
            <a:r>
              <a:t>Mantenga la carga hacia arriba en una cuesta o una rampa. Esto mantiene el centro combinado de gravedad cerca del centro del triángulo de estabilidad.</a:t>
            </a:r>
          </a:p>
        </p:txBody>
      </p:sp>
      <p:grpSp>
        <p:nvGrpSpPr>
          <p:cNvPr id="1394" name="TextBox 7"/>
          <p:cNvGrpSpPr/>
          <p:nvPr/>
        </p:nvGrpSpPr>
        <p:grpSpPr>
          <a:xfrm>
            <a:off x="1395661" y="4525545"/>
            <a:ext cx="794087" cy="649707"/>
            <a:chOff x="0" y="0"/>
            <a:chExt cx="794085" cy="649706"/>
          </a:xfrm>
        </p:grpSpPr>
        <p:sp>
          <p:nvSpPr>
            <p:cNvPr id="1392"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93" name="1"/>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397" name="TextBox 8"/>
          <p:cNvGrpSpPr/>
          <p:nvPr/>
        </p:nvGrpSpPr>
        <p:grpSpPr>
          <a:xfrm>
            <a:off x="2446457" y="4525545"/>
            <a:ext cx="794086" cy="649707"/>
            <a:chOff x="0" y="0"/>
            <a:chExt cx="794085" cy="649706"/>
          </a:xfrm>
        </p:grpSpPr>
        <p:sp>
          <p:nvSpPr>
            <p:cNvPr id="1395"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96" name="2"/>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400" name="TextBox 9"/>
          <p:cNvGrpSpPr/>
          <p:nvPr/>
        </p:nvGrpSpPr>
        <p:grpSpPr>
          <a:xfrm>
            <a:off x="3497252" y="4527217"/>
            <a:ext cx="794086" cy="649707"/>
            <a:chOff x="0" y="0"/>
            <a:chExt cx="794085" cy="649706"/>
          </a:xfrm>
        </p:grpSpPr>
        <p:sp>
          <p:nvSpPr>
            <p:cNvPr id="1398"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399"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403" name="TextBox 10"/>
          <p:cNvGrpSpPr/>
          <p:nvPr/>
        </p:nvGrpSpPr>
        <p:grpSpPr>
          <a:xfrm>
            <a:off x="4548046" y="4528889"/>
            <a:ext cx="794086" cy="649707"/>
            <a:chOff x="0" y="0"/>
            <a:chExt cx="794085" cy="649706"/>
          </a:xfrm>
        </p:grpSpPr>
        <p:sp>
          <p:nvSpPr>
            <p:cNvPr id="1401"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02"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406" name="TextBox 11"/>
          <p:cNvGrpSpPr/>
          <p:nvPr/>
        </p:nvGrpSpPr>
        <p:grpSpPr>
          <a:xfrm>
            <a:off x="5598841" y="4525545"/>
            <a:ext cx="794086" cy="649707"/>
            <a:chOff x="0" y="0"/>
            <a:chExt cx="794085" cy="649706"/>
          </a:xfrm>
        </p:grpSpPr>
        <p:sp>
          <p:nvSpPr>
            <p:cNvPr id="1404"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05"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407" name="TextBox 12"/>
          <p:cNvSpPr txBox="1"/>
          <p:nvPr/>
        </p:nvSpPr>
        <p:spPr>
          <a:xfrm>
            <a:off x="908930" y="1485520"/>
            <a:ext cx="600857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Enfrente la carga cuesta arriba</a:t>
            </a:r>
          </a:p>
        </p:txBody>
      </p:sp>
      <p:pic>
        <p:nvPicPr>
          <p:cNvPr id="1408" name="Picture 14" descr="Picture 14"/>
          <p:cNvPicPr>
            <a:picLocks noChangeAspect="1"/>
          </p:cNvPicPr>
          <p:nvPr/>
        </p:nvPicPr>
        <p:blipFill>
          <a:blip r:embed="rId4">
            <a:extLst/>
          </a:blip>
          <a:stretch>
            <a:fillRect/>
          </a:stretch>
        </p:blipFill>
        <p:spPr>
          <a:xfrm>
            <a:off x="7235807" y="1122915"/>
            <a:ext cx="3647873" cy="3846126"/>
          </a:xfrm>
          <a:prstGeom prst="rect">
            <a:avLst/>
          </a:prstGeom>
          <a:ln w="12700">
            <a:miter lim="400000"/>
          </a:ln>
        </p:spPr>
      </p:pic>
      <p:pic>
        <p:nvPicPr>
          <p:cNvPr id="1409" name="Picture 5" descr="Picture 5"/>
          <p:cNvPicPr>
            <a:picLocks noChangeAspect="1"/>
          </p:cNvPicPr>
          <p:nvPr/>
        </p:nvPicPr>
        <p:blipFill>
          <a:blip r:embed="rId5">
            <a:extLst/>
          </a:blip>
          <a:stretch>
            <a:fillRect/>
          </a:stretch>
        </p:blipFill>
        <p:spPr>
          <a:xfrm>
            <a:off x="7561739" y="1572466"/>
            <a:ext cx="2942609" cy="2956425"/>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Title 1"/>
          <p:cNvSpPr txBox="1"/>
          <p:nvPr>
            <p:ph type="title"/>
          </p:nvPr>
        </p:nvSpPr>
        <p:spPr>
          <a:xfrm>
            <a:off x="83127" y="301537"/>
            <a:ext cx="8853055" cy="383217"/>
          </a:xfrm>
          <a:prstGeom prst="rect">
            <a:avLst/>
          </a:prstGeom>
        </p:spPr>
        <p:txBody>
          <a:bodyPr/>
          <a:lstStyle/>
          <a:p>
            <a:pPr/>
            <a:r>
              <a:t>Rampas y vías férreas</a:t>
            </a:r>
          </a:p>
        </p:txBody>
      </p:sp>
      <p:pic>
        <p:nvPicPr>
          <p:cNvPr id="1414" name="Picture 4" descr="Picture 4"/>
          <p:cNvPicPr>
            <a:picLocks noChangeAspect="1"/>
          </p:cNvPicPr>
          <p:nvPr/>
        </p:nvPicPr>
        <p:blipFill>
          <a:blip r:embed="rId3">
            <a:extLst/>
          </a:blip>
          <a:stretch>
            <a:fillRect/>
          </a:stretch>
        </p:blipFill>
        <p:spPr>
          <a:xfrm>
            <a:off x="264695" y="1122917"/>
            <a:ext cx="7297043" cy="5433546"/>
          </a:xfrm>
          <a:prstGeom prst="rect">
            <a:avLst/>
          </a:prstGeom>
          <a:ln w="12700">
            <a:miter lim="400000"/>
          </a:ln>
        </p:spPr>
      </p:pic>
      <p:sp>
        <p:nvSpPr>
          <p:cNvPr id="1415" name="Text Placeholder 2"/>
          <p:cNvSpPr txBox="1"/>
          <p:nvPr>
            <p:ph type="body" sz="quarter" idx="1"/>
          </p:nvPr>
        </p:nvSpPr>
        <p:spPr>
          <a:xfrm>
            <a:off x="863210" y="2447583"/>
            <a:ext cx="6104170" cy="1239254"/>
          </a:xfrm>
          <a:prstGeom prst="rect">
            <a:avLst/>
          </a:prstGeom>
        </p:spPr>
        <p:txBody>
          <a:bodyPr/>
          <a:lstStyle>
            <a:lvl1pPr marL="0" indent="115970" algn="ctr">
              <a:buSzTx/>
              <a:buNone/>
              <a:defRPr sz="2000"/>
            </a:lvl1pPr>
          </a:lstStyle>
          <a:p>
            <a:pPr/>
            <a:r>
              <a:t>Conduzca despacio, sobre todo en rampa de bajada. Exceso de peso reduce la eficacia de los frenos.</a:t>
            </a:r>
          </a:p>
        </p:txBody>
      </p:sp>
      <p:grpSp>
        <p:nvGrpSpPr>
          <p:cNvPr id="1418" name="TextBox 7"/>
          <p:cNvGrpSpPr/>
          <p:nvPr/>
        </p:nvGrpSpPr>
        <p:grpSpPr>
          <a:xfrm>
            <a:off x="1395661" y="4525545"/>
            <a:ext cx="794087" cy="649707"/>
            <a:chOff x="0" y="0"/>
            <a:chExt cx="794085" cy="649706"/>
          </a:xfrm>
        </p:grpSpPr>
        <p:sp>
          <p:nvSpPr>
            <p:cNvPr id="1416"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17" name="1"/>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421" name="TextBox 8"/>
          <p:cNvGrpSpPr/>
          <p:nvPr/>
        </p:nvGrpSpPr>
        <p:grpSpPr>
          <a:xfrm>
            <a:off x="2446457" y="4525545"/>
            <a:ext cx="794086" cy="649707"/>
            <a:chOff x="0" y="0"/>
            <a:chExt cx="794085" cy="649706"/>
          </a:xfrm>
        </p:grpSpPr>
        <p:sp>
          <p:nvSpPr>
            <p:cNvPr id="1419"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20"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424" name="TextBox 9"/>
          <p:cNvGrpSpPr/>
          <p:nvPr/>
        </p:nvGrpSpPr>
        <p:grpSpPr>
          <a:xfrm>
            <a:off x="3497252" y="4527217"/>
            <a:ext cx="794086" cy="649707"/>
            <a:chOff x="0" y="0"/>
            <a:chExt cx="794085" cy="649706"/>
          </a:xfrm>
        </p:grpSpPr>
        <p:sp>
          <p:nvSpPr>
            <p:cNvPr id="1422"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23" name="3"/>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427" name="TextBox 10"/>
          <p:cNvGrpSpPr/>
          <p:nvPr/>
        </p:nvGrpSpPr>
        <p:grpSpPr>
          <a:xfrm>
            <a:off x="4548046" y="4528889"/>
            <a:ext cx="794086" cy="649707"/>
            <a:chOff x="0" y="0"/>
            <a:chExt cx="794085" cy="649706"/>
          </a:xfrm>
        </p:grpSpPr>
        <p:sp>
          <p:nvSpPr>
            <p:cNvPr id="1425"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26"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430" name="TextBox 11"/>
          <p:cNvGrpSpPr/>
          <p:nvPr/>
        </p:nvGrpSpPr>
        <p:grpSpPr>
          <a:xfrm>
            <a:off x="5598841" y="4525545"/>
            <a:ext cx="794086" cy="649707"/>
            <a:chOff x="0" y="0"/>
            <a:chExt cx="794085" cy="649706"/>
          </a:xfrm>
        </p:grpSpPr>
        <p:sp>
          <p:nvSpPr>
            <p:cNvPr id="1428"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29"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431" name="TextBox 12"/>
          <p:cNvSpPr txBox="1"/>
          <p:nvPr/>
        </p:nvSpPr>
        <p:spPr>
          <a:xfrm>
            <a:off x="908930" y="1485520"/>
            <a:ext cx="600857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Vaya despacio</a:t>
            </a:r>
          </a:p>
        </p:txBody>
      </p:sp>
      <p:pic>
        <p:nvPicPr>
          <p:cNvPr id="1432" name="Picture 14" descr="Picture 14"/>
          <p:cNvPicPr>
            <a:picLocks noChangeAspect="1"/>
          </p:cNvPicPr>
          <p:nvPr/>
        </p:nvPicPr>
        <p:blipFill>
          <a:blip r:embed="rId4">
            <a:extLst/>
          </a:blip>
          <a:stretch>
            <a:fillRect/>
          </a:stretch>
        </p:blipFill>
        <p:spPr>
          <a:xfrm>
            <a:off x="7235807" y="1122915"/>
            <a:ext cx="3647873" cy="3846126"/>
          </a:xfrm>
          <a:prstGeom prst="rect">
            <a:avLst/>
          </a:prstGeom>
          <a:ln w="12700">
            <a:miter lim="400000"/>
          </a:ln>
        </p:spPr>
      </p:pic>
      <p:pic>
        <p:nvPicPr>
          <p:cNvPr id="1433" name="Picture 6" descr="Picture 6"/>
          <p:cNvPicPr>
            <a:picLocks noChangeAspect="1"/>
          </p:cNvPicPr>
          <p:nvPr/>
        </p:nvPicPr>
        <p:blipFill>
          <a:blip r:embed="rId5">
            <a:extLst/>
          </a:blip>
          <a:stretch>
            <a:fillRect/>
          </a:stretch>
        </p:blipFill>
        <p:spPr>
          <a:xfrm>
            <a:off x="7696813" y="1639589"/>
            <a:ext cx="2566890" cy="2889301"/>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7" name="Title 1"/>
          <p:cNvSpPr txBox="1"/>
          <p:nvPr>
            <p:ph type="title"/>
          </p:nvPr>
        </p:nvSpPr>
        <p:spPr>
          <a:xfrm>
            <a:off x="83127" y="301537"/>
            <a:ext cx="8853055" cy="383217"/>
          </a:xfrm>
          <a:prstGeom prst="rect">
            <a:avLst/>
          </a:prstGeom>
        </p:spPr>
        <p:txBody>
          <a:bodyPr/>
          <a:lstStyle/>
          <a:p>
            <a:pPr/>
            <a:r>
              <a:t>Rampas y vías férreas</a:t>
            </a:r>
          </a:p>
        </p:txBody>
      </p:sp>
      <p:pic>
        <p:nvPicPr>
          <p:cNvPr id="1438" name="Picture 4" descr="Picture 4"/>
          <p:cNvPicPr>
            <a:picLocks noChangeAspect="1"/>
          </p:cNvPicPr>
          <p:nvPr/>
        </p:nvPicPr>
        <p:blipFill>
          <a:blip r:embed="rId3">
            <a:extLst/>
          </a:blip>
          <a:stretch>
            <a:fillRect/>
          </a:stretch>
        </p:blipFill>
        <p:spPr>
          <a:xfrm>
            <a:off x="264695" y="1122917"/>
            <a:ext cx="7297043" cy="5433546"/>
          </a:xfrm>
          <a:prstGeom prst="rect">
            <a:avLst/>
          </a:prstGeom>
          <a:ln w="12700">
            <a:miter lim="400000"/>
          </a:ln>
        </p:spPr>
      </p:pic>
      <p:sp>
        <p:nvSpPr>
          <p:cNvPr id="1439" name="Text Placeholder 2"/>
          <p:cNvSpPr txBox="1"/>
          <p:nvPr>
            <p:ph type="body" sz="quarter" idx="1"/>
          </p:nvPr>
        </p:nvSpPr>
        <p:spPr>
          <a:xfrm>
            <a:off x="863210" y="2447583"/>
            <a:ext cx="6104170" cy="1239254"/>
          </a:xfrm>
          <a:prstGeom prst="rect">
            <a:avLst/>
          </a:prstGeom>
        </p:spPr>
        <p:txBody>
          <a:bodyPr/>
          <a:lstStyle>
            <a:lvl1pPr marL="0" indent="115970" algn="ctr">
              <a:buSzTx/>
              <a:buNone/>
              <a:defRPr sz="2000"/>
            </a:lvl1pPr>
          </a:lstStyle>
          <a:p>
            <a:pPr/>
            <a:r>
              <a:t>Cruce vías de ferrocarril en diagonal, que ayuda a mantener estable el montacargas.</a:t>
            </a:r>
          </a:p>
        </p:txBody>
      </p:sp>
      <p:grpSp>
        <p:nvGrpSpPr>
          <p:cNvPr id="1442" name="TextBox 7"/>
          <p:cNvGrpSpPr/>
          <p:nvPr/>
        </p:nvGrpSpPr>
        <p:grpSpPr>
          <a:xfrm>
            <a:off x="1395661" y="4525545"/>
            <a:ext cx="794087" cy="649707"/>
            <a:chOff x="0" y="0"/>
            <a:chExt cx="794085" cy="649706"/>
          </a:xfrm>
        </p:grpSpPr>
        <p:sp>
          <p:nvSpPr>
            <p:cNvPr id="1440"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41" name="1"/>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445" name="TextBox 8"/>
          <p:cNvGrpSpPr/>
          <p:nvPr/>
        </p:nvGrpSpPr>
        <p:grpSpPr>
          <a:xfrm>
            <a:off x="2446457" y="4525545"/>
            <a:ext cx="794086" cy="649707"/>
            <a:chOff x="0" y="0"/>
            <a:chExt cx="794085" cy="649706"/>
          </a:xfrm>
        </p:grpSpPr>
        <p:sp>
          <p:nvSpPr>
            <p:cNvPr id="1443"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44"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448" name="TextBox 9"/>
          <p:cNvGrpSpPr/>
          <p:nvPr/>
        </p:nvGrpSpPr>
        <p:grpSpPr>
          <a:xfrm>
            <a:off x="3497252" y="4527217"/>
            <a:ext cx="794086" cy="649707"/>
            <a:chOff x="0" y="0"/>
            <a:chExt cx="794085" cy="649706"/>
          </a:xfrm>
        </p:grpSpPr>
        <p:sp>
          <p:nvSpPr>
            <p:cNvPr id="1446"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47"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451" name="TextBox 10"/>
          <p:cNvGrpSpPr/>
          <p:nvPr/>
        </p:nvGrpSpPr>
        <p:grpSpPr>
          <a:xfrm>
            <a:off x="4548046" y="4528889"/>
            <a:ext cx="794086" cy="649707"/>
            <a:chOff x="0" y="0"/>
            <a:chExt cx="794085" cy="649706"/>
          </a:xfrm>
        </p:grpSpPr>
        <p:sp>
          <p:nvSpPr>
            <p:cNvPr id="1449"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50" name="4"/>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454" name="TextBox 11"/>
          <p:cNvGrpSpPr/>
          <p:nvPr/>
        </p:nvGrpSpPr>
        <p:grpSpPr>
          <a:xfrm>
            <a:off x="5598841" y="4525545"/>
            <a:ext cx="794086" cy="649707"/>
            <a:chOff x="0" y="0"/>
            <a:chExt cx="794085" cy="649706"/>
          </a:xfrm>
        </p:grpSpPr>
        <p:sp>
          <p:nvSpPr>
            <p:cNvPr id="1452" name="Rectangle"/>
            <p:cNvSpPr/>
            <p:nvPr/>
          </p:nvSpPr>
          <p:spPr>
            <a:xfrm>
              <a:off x="-1" y="-1"/>
              <a:ext cx="794087" cy="649708"/>
            </a:xfrm>
            <a:prstGeom prst="rect">
              <a:avLst/>
            </a:prstGeom>
            <a:noFill/>
            <a:ln w="9525" cap="flat">
              <a:solidFill>
                <a:srgbClr val="262626"/>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53" name="5"/>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455" name="TextBox 12"/>
          <p:cNvSpPr txBox="1"/>
          <p:nvPr/>
        </p:nvSpPr>
        <p:spPr>
          <a:xfrm>
            <a:off x="908930" y="1485520"/>
            <a:ext cx="600857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Cruzar vías diagonalmente</a:t>
            </a:r>
          </a:p>
        </p:txBody>
      </p:sp>
      <p:pic>
        <p:nvPicPr>
          <p:cNvPr id="1456" name="Picture 14" descr="Picture 14"/>
          <p:cNvPicPr>
            <a:picLocks noChangeAspect="1"/>
          </p:cNvPicPr>
          <p:nvPr/>
        </p:nvPicPr>
        <p:blipFill>
          <a:blip r:embed="rId4">
            <a:extLst/>
          </a:blip>
          <a:stretch>
            <a:fillRect/>
          </a:stretch>
        </p:blipFill>
        <p:spPr>
          <a:xfrm>
            <a:off x="7235807" y="1122915"/>
            <a:ext cx="3647873" cy="3846126"/>
          </a:xfrm>
          <a:prstGeom prst="rect">
            <a:avLst/>
          </a:prstGeom>
          <a:ln w="12700">
            <a:miter lim="400000"/>
          </a:ln>
        </p:spPr>
      </p:pic>
      <p:pic>
        <p:nvPicPr>
          <p:cNvPr id="1457" name="Picture 5" descr="Picture 5"/>
          <p:cNvPicPr>
            <a:picLocks noChangeAspect="1"/>
          </p:cNvPicPr>
          <p:nvPr/>
        </p:nvPicPr>
        <p:blipFill>
          <a:blip r:embed="rId5">
            <a:extLst/>
          </a:blip>
          <a:stretch>
            <a:fillRect/>
          </a:stretch>
        </p:blipFill>
        <p:spPr>
          <a:xfrm>
            <a:off x="7347471" y="1685575"/>
            <a:ext cx="3018850" cy="2639916"/>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1" name="Title 1"/>
          <p:cNvSpPr txBox="1"/>
          <p:nvPr>
            <p:ph type="title"/>
          </p:nvPr>
        </p:nvSpPr>
        <p:spPr>
          <a:xfrm>
            <a:off x="83127" y="301537"/>
            <a:ext cx="8853055" cy="383217"/>
          </a:xfrm>
          <a:prstGeom prst="rect">
            <a:avLst/>
          </a:prstGeom>
        </p:spPr>
        <p:txBody>
          <a:bodyPr/>
          <a:lstStyle/>
          <a:p>
            <a:pPr/>
            <a:r>
              <a:t>Rampas y vías férreas</a:t>
            </a:r>
          </a:p>
        </p:txBody>
      </p:sp>
      <p:pic>
        <p:nvPicPr>
          <p:cNvPr id="1462" name="Picture 4" descr="Picture 4"/>
          <p:cNvPicPr>
            <a:picLocks noChangeAspect="1"/>
          </p:cNvPicPr>
          <p:nvPr/>
        </p:nvPicPr>
        <p:blipFill>
          <a:blip r:embed="rId3">
            <a:extLst/>
          </a:blip>
          <a:stretch>
            <a:fillRect/>
          </a:stretch>
        </p:blipFill>
        <p:spPr>
          <a:xfrm>
            <a:off x="264695" y="1122917"/>
            <a:ext cx="7297043" cy="5433546"/>
          </a:xfrm>
          <a:prstGeom prst="rect">
            <a:avLst/>
          </a:prstGeom>
          <a:ln w="12700">
            <a:miter lim="400000"/>
          </a:ln>
        </p:spPr>
      </p:pic>
      <p:sp>
        <p:nvSpPr>
          <p:cNvPr id="1463" name="Text Placeholder 2"/>
          <p:cNvSpPr txBox="1"/>
          <p:nvPr>
            <p:ph type="body" sz="quarter" idx="1"/>
          </p:nvPr>
        </p:nvSpPr>
        <p:spPr>
          <a:xfrm>
            <a:off x="745958" y="2447583"/>
            <a:ext cx="6489850" cy="1239254"/>
          </a:xfrm>
          <a:prstGeom prst="rect">
            <a:avLst/>
          </a:prstGeom>
        </p:spPr>
        <p:txBody>
          <a:bodyPr/>
          <a:lstStyle>
            <a:lvl1pPr marL="0" indent="115970" algn="ctr">
              <a:buSzTx/>
              <a:buNone/>
              <a:defRPr sz="2000"/>
            </a:lvl1pPr>
          </a:lstStyle>
          <a:p>
            <a:pPr/>
            <a:r>
              <a:t>Nunca estacione dentro de 8 pies del centro de la vía de ferrocarril. Su montacargas podría ser golpeado por un tren.</a:t>
            </a:r>
          </a:p>
        </p:txBody>
      </p:sp>
      <p:grpSp>
        <p:nvGrpSpPr>
          <p:cNvPr id="1466" name="TextBox 7"/>
          <p:cNvGrpSpPr/>
          <p:nvPr/>
        </p:nvGrpSpPr>
        <p:grpSpPr>
          <a:xfrm>
            <a:off x="1395661" y="4525545"/>
            <a:ext cx="794087" cy="649707"/>
            <a:chOff x="0" y="0"/>
            <a:chExt cx="794085" cy="649706"/>
          </a:xfrm>
        </p:grpSpPr>
        <p:sp>
          <p:nvSpPr>
            <p:cNvPr id="1464"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65" name="1"/>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1</a:t>
              </a:r>
            </a:p>
          </p:txBody>
        </p:sp>
      </p:grpSp>
      <p:grpSp>
        <p:nvGrpSpPr>
          <p:cNvPr id="1469" name="TextBox 8"/>
          <p:cNvGrpSpPr/>
          <p:nvPr/>
        </p:nvGrpSpPr>
        <p:grpSpPr>
          <a:xfrm>
            <a:off x="2446457" y="4525545"/>
            <a:ext cx="794086" cy="649707"/>
            <a:chOff x="0" y="0"/>
            <a:chExt cx="794085" cy="649706"/>
          </a:xfrm>
        </p:grpSpPr>
        <p:sp>
          <p:nvSpPr>
            <p:cNvPr id="1467"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68" name="2"/>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2</a:t>
              </a:r>
            </a:p>
          </p:txBody>
        </p:sp>
      </p:grpSp>
      <p:grpSp>
        <p:nvGrpSpPr>
          <p:cNvPr id="1472" name="TextBox 9"/>
          <p:cNvGrpSpPr/>
          <p:nvPr/>
        </p:nvGrpSpPr>
        <p:grpSpPr>
          <a:xfrm>
            <a:off x="3497252" y="4527217"/>
            <a:ext cx="794086" cy="649707"/>
            <a:chOff x="0" y="0"/>
            <a:chExt cx="794085" cy="649706"/>
          </a:xfrm>
        </p:grpSpPr>
        <p:sp>
          <p:nvSpPr>
            <p:cNvPr id="1470"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71" name="3"/>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3</a:t>
              </a:r>
            </a:p>
          </p:txBody>
        </p:sp>
      </p:grpSp>
      <p:grpSp>
        <p:nvGrpSpPr>
          <p:cNvPr id="1475" name="TextBox 10"/>
          <p:cNvGrpSpPr/>
          <p:nvPr/>
        </p:nvGrpSpPr>
        <p:grpSpPr>
          <a:xfrm>
            <a:off x="4548046" y="4528889"/>
            <a:ext cx="794086" cy="649707"/>
            <a:chOff x="0" y="0"/>
            <a:chExt cx="794085" cy="649706"/>
          </a:xfrm>
        </p:grpSpPr>
        <p:sp>
          <p:nvSpPr>
            <p:cNvPr id="1473" name="Rectangle"/>
            <p:cNvSpPr/>
            <p:nvPr/>
          </p:nvSpPr>
          <p:spPr>
            <a:xfrm>
              <a:off x="-1" y="-1"/>
              <a:ext cx="794087" cy="649708"/>
            </a:xfrm>
            <a:prstGeom prst="rect">
              <a:avLst/>
            </a:prstGeom>
            <a:solidFill>
              <a:srgbClr val="D9D9D9"/>
            </a:solidFill>
            <a:ln w="9525" cap="flat">
              <a:solidFill>
                <a:srgbClr val="595959"/>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74" name="4"/>
            <p:cNvSpPr txBox="1"/>
            <p:nvPr/>
          </p:nvSpPr>
          <p:spPr>
            <a:xfrm>
              <a:off x="50482" y="169607"/>
              <a:ext cx="69312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4</a:t>
              </a:r>
            </a:p>
          </p:txBody>
        </p:sp>
      </p:grpSp>
      <p:grpSp>
        <p:nvGrpSpPr>
          <p:cNvPr id="1478" name="TextBox 11"/>
          <p:cNvGrpSpPr/>
          <p:nvPr/>
        </p:nvGrpSpPr>
        <p:grpSpPr>
          <a:xfrm>
            <a:off x="5598841" y="4525545"/>
            <a:ext cx="794086" cy="649707"/>
            <a:chOff x="0" y="0"/>
            <a:chExt cx="794085" cy="649706"/>
          </a:xfrm>
        </p:grpSpPr>
        <p:sp>
          <p:nvSpPr>
            <p:cNvPr id="1476" name="Rectangle"/>
            <p:cNvSpPr/>
            <p:nvPr/>
          </p:nvSpPr>
          <p:spPr>
            <a:xfrm>
              <a:off x="-1" y="-1"/>
              <a:ext cx="794087" cy="649708"/>
            </a:xfrm>
            <a:prstGeom prst="rect">
              <a:avLst/>
            </a:prstGeom>
            <a:noFill/>
            <a:ln w="28575" cap="flat">
              <a:solidFill>
                <a:srgbClr val="FC9E1E"/>
              </a:solidFill>
              <a:prstDash val="solid"/>
              <a:round/>
            </a:ln>
            <a:effectLst/>
          </p:spPr>
          <p:txBody>
            <a:bodyPr wrap="square" lIns="45719" tIns="45719" rIns="45719" bIns="45719" numCol="1" anchor="ctr">
              <a:noAutofit/>
            </a:bodyPr>
            <a:lstStyle/>
            <a:p>
              <a:pPr algn="ctr">
                <a:defRPr b="1">
                  <a:solidFill>
                    <a:srgbClr val="404040"/>
                  </a:solidFill>
                </a:defRPr>
              </a:pPr>
            </a:p>
          </p:txBody>
        </p:sp>
        <p:sp>
          <p:nvSpPr>
            <p:cNvPr id="1477" name="5"/>
            <p:cNvSpPr txBox="1"/>
            <p:nvPr/>
          </p:nvSpPr>
          <p:spPr>
            <a:xfrm>
              <a:off x="60007" y="169607"/>
              <a:ext cx="674071" cy="310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404040"/>
                  </a:solidFill>
                </a:defRPr>
              </a:lvl1pPr>
            </a:lstStyle>
            <a:p>
              <a:pPr/>
              <a:r>
                <a:t>5</a:t>
              </a:r>
            </a:p>
          </p:txBody>
        </p:sp>
      </p:grpSp>
      <p:sp>
        <p:nvSpPr>
          <p:cNvPr id="1479" name="TextBox 12"/>
          <p:cNvSpPr txBox="1"/>
          <p:nvPr/>
        </p:nvSpPr>
        <p:spPr>
          <a:xfrm>
            <a:off x="908930" y="1485520"/>
            <a:ext cx="6008572" cy="340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lvl1pPr>
          </a:lstStyle>
          <a:p>
            <a:pPr/>
            <a:r>
              <a:t>Estacione lejos de las vías</a:t>
            </a:r>
          </a:p>
        </p:txBody>
      </p:sp>
      <p:pic>
        <p:nvPicPr>
          <p:cNvPr id="1480" name="Picture 14" descr="Picture 14"/>
          <p:cNvPicPr>
            <a:picLocks noChangeAspect="1"/>
          </p:cNvPicPr>
          <p:nvPr/>
        </p:nvPicPr>
        <p:blipFill>
          <a:blip r:embed="rId4">
            <a:extLst/>
          </a:blip>
          <a:stretch>
            <a:fillRect/>
          </a:stretch>
        </p:blipFill>
        <p:spPr>
          <a:xfrm>
            <a:off x="7235807" y="1122915"/>
            <a:ext cx="3647873" cy="3846126"/>
          </a:xfrm>
          <a:prstGeom prst="rect">
            <a:avLst/>
          </a:prstGeom>
          <a:ln w="12700">
            <a:miter lim="400000"/>
          </a:ln>
        </p:spPr>
      </p:pic>
      <p:pic>
        <p:nvPicPr>
          <p:cNvPr id="1481" name="Picture 6" descr="Picture 6"/>
          <p:cNvPicPr>
            <a:picLocks noChangeAspect="1"/>
          </p:cNvPicPr>
          <p:nvPr/>
        </p:nvPicPr>
        <p:blipFill>
          <a:blip r:embed="rId5">
            <a:extLst/>
          </a:blip>
          <a:stretch>
            <a:fillRect/>
          </a:stretch>
        </p:blipFill>
        <p:spPr>
          <a:xfrm>
            <a:off x="7424324" y="1747253"/>
            <a:ext cx="3024128" cy="2639915"/>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5" name="Title 1"/>
          <p:cNvSpPr txBox="1"/>
          <p:nvPr>
            <p:ph type="title"/>
          </p:nvPr>
        </p:nvSpPr>
        <p:spPr>
          <a:xfrm>
            <a:off x="83127" y="301537"/>
            <a:ext cx="8853055" cy="383217"/>
          </a:xfrm>
          <a:prstGeom prst="rect">
            <a:avLst/>
          </a:prstGeom>
        </p:spPr>
        <p:txBody>
          <a:bodyPr/>
          <a:lstStyle/>
          <a:p>
            <a:pPr/>
            <a:r>
              <a:t>Estacionamiento</a:t>
            </a:r>
          </a:p>
        </p:txBody>
      </p:sp>
      <p:sp>
        <p:nvSpPr>
          <p:cNvPr id="1486" name="Text Placeholder 2"/>
          <p:cNvSpPr txBox="1"/>
          <p:nvPr>
            <p:ph type="body" sz="quarter" idx="1"/>
          </p:nvPr>
        </p:nvSpPr>
        <p:spPr>
          <a:xfrm>
            <a:off x="1971860" y="1387748"/>
            <a:ext cx="8226247" cy="524958"/>
          </a:xfrm>
          <a:prstGeom prst="rect">
            <a:avLst/>
          </a:prstGeom>
        </p:spPr>
        <p:txBody>
          <a:bodyPr/>
          <a:lstStyle>
            <a:lvl1pPr>
              <a:defRPr b="1"/>
            </a:lvl1pPr>
          </a:lstStyle>
          <a:p>
            <a:pPr/>
            <a:r>
              <a:t>Introducción</a:t>
            </a:r>
          </a:p>
        </p:txBody>
      </p:sp>
      <p:sp>
        <p:nvSpPr>
          <p:cNvPr id="1487" name="Oval 12"/>
          <p:cNvSpPr/>
          <p:nvPr/>
        </p:nvSpPr>
        <p:spPr>
          <a:xfrm>
            <a:off x="5839621" y="5585462"/>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1488"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1489" name="Oval 14"/>
          <p:cNvSpPr/>
          <p:nvPr/>
        </p:nvSpPr>
        <p:spPr>
          <a:xfrm>
            <a:off x="5318986"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490" name="Oval 15"/>
          <p:cNvSpPr/>
          <p:nvPr/>
        </p:nvSpPr>
        <p:spPr>
          <a:xfrm>
            <a:off x="568291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491" name="Oval 16"/>
          <p:cNvSpPr/>
          <p:nvPr/>
        </p:nvSpPr>
        <p:spPr>
          <a:xfrm>
            <a:off x="6046837"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492" name="Oval 17"/>
          <p:cNvSpPr/>
          <p:nvPr/>
        </p:nvSpPr>
        <p:spPr>
          <a:xfrm>
            <a:off x="641076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493" name="Oval 18"/>
          <p:cNvSpPr/>
          <p:nvPr/>
        </p:nvSpPr>
        <p:spPr>
          <a:xfrm>
            <a:off x="6774688"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pic>
        <p:nvPicPr>
          <p:cNvPr id="1494" name="Picture 25" descr="Picture 25"/>
          <p:cNvPicPr>
            <a:picLocks noChangeAspect="1"/>
          </p:cNvPicPr>
          <p:nvPr/>
        </p:nvPicPr>
        <p:blipFill>
          <a:blip r:embed="rId3">
            <a:extLst/>
          </a:blip>
          <a:stretch>
            <a:fillRect/>
          </a:stretch>
        </p:blipFill>
        <p:spPr>
          <a:xfrm>
            <a:off x="1971860" y="1912704"/>
            <a:ext cx="8222330" cy="3451154"/>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8" name="Title 1"/>
          <p:cNvSpPr txBox="1"/>
          <p:nvPr>
            <p:ph type="title"/>
          </p:nvPr>
        </p:nvSpPr>
        <p:spPr>
          <a:xfrm>
            <a:off x="83127" y="301537"/>
            <a:ext cx="8853055" cy="383217"/>
          </a:xfrm>
          <a:prstGeom prst="rect">
            <a:avLst/>
          </a:prstGeom>
        </p:spPr>
        <p:txBody>
          <a:bodyPr/>
          <a:lstStyle/>
          <a:p>
            <a:pPr/>
            <a:r>
              <a:t>Estacionamiento</a:t>
            </a:r>
          </a:p>
        </p:txBody>
      </p:sp>
      <p:sp>
        <p:nvSpPr>
          <p:cNvPr id="1499" name="Text Placeholder 2"/>
          <p:cNvSpPr txBox="1"/>
          <p:nvPr>
            <p:ph type="body" sz="quarter" idx="1"/>
          </p:nvPr>
        </p:nvSpPr>
        <p:spPr>
          <a:xfrm>
            <a:off x="1971860" y="1387748"/>
            <a:ext cx="8226247" cy="524958"/>
          </a:xfrm>
          <a:prstGeom prst="rect">
            <a:avLst/>
          </a:prstGeom>
        </p:spPr>
        <p:txBody>
          <a:bodyPr/>
          <a:lstStyle>
            <a:lvl1pPr>
              <a:defRPr b="1"/>
            </a:lvl1pPr>
          </a:lstStyle>
          <a:p>
            <a:pPr/>
            <a:r>
              <a:t>No bloquee el acceso</a:t>
            </a:r>
          </a:p>
        </p:txBody>
      </p:sp>
      <p:sp>
        <p:nvSpPr>
          <p:cNvPr id="1500" name="Oval 12"/>
          <p:cNvSpPr/>
          <p:nvPr/>
        </p:nvSpPr>
        <p:spPr>
          <a:xfrm>
            <a:off x="5839621" y="5585462"/>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1501"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1502" name="Oval 14"/>
          <p:cNvSpPr/>
          <p:nvPr/>
        </p:nvSpPr>
        <p:spPr>
          <a:xfrm>
            <a:off x="5318986" y="5728580"/>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1503" name="Oval 15"/>
          <p:cNvSpPr/>
          <p:nvPr/>
        </p:nvSpPr>
        <p:spPr>
          <a:xfrm>
            <a:off x="568291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04" name="Oval 16"/>
          <p:cNvSpPr/>
          <p:nvPr/>
        </p:nvSpPr>
        <p:spPr>
          <a:xfrm>
            <a:off x="6046837"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05" name="Oval 17"/>
          <p:cNvSpPr/>
          <p:nvPr/>
        </p:nvSpPr>
        <p:spPr>
          <a:xfrm>
            <a:off x="641076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06" name="Oval 18"/>
          <p:cNvSpPr/>
          <p:nvPr/>
        </p:nvSpPr>
        <p:spPr>
          <a:xfrm>
            <a:off x="6774688"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pic>
        <p:nvPicPr>
          <p:cNvPr id="1507" name="Picture 25" descr="Picture 25"/>
          <p:cNvPicPr>
            <a:picLocks noChangeAspect="1"/>
          </p:cNvPicPr>
          <p:nvPr/>
        </p:nvPicPr>
        <p:blipFill>
          <a:blip r:embed="rId3">
            <a:extLst/>
          </a:blip>
          <a:stretch>
            <a:fillRect/>
          </a:stretch>
        </p:blipFill>
        <p:spPr>
          <a:xfrm>
            <a:off x="1971860" y="1921600"/>
            <a:ext cx="8222330" cy="3433361"/>
          </a:xfrm>
          <a:prstGeom prst="rect">
            <a:avLst/>
          </a:prstGeom>
          <a:ln w="12700">
            <a:miter lim="400000"/>
          </a:ln>
        </p:spPr>
      </p:pic>
      <p:sp>
        <p:nvSpPr>
          <p:cNvPr id="1508" name="Rectangle 3"/>
          <p:cNvSpPr/>
          <p:nvPr/>
        </p:nvSpPr>
        <p:spPr>
          <a:xfrm>
            <a:off x="1990381" y="2934157"/>
            <a:ext cx="8211237" cy="1167791"/>
          </a:xfrm>
          <a:prstGeom prst="rect">
            <a:avLst/>
          </a:prstGeom>
          <a:solidFill>
            <a:srgbClr val="54C0E8">
              <a:alpha val="80000"/>
            </a:srgbClr>
          </a:solidFill>
          <a:ln w="12700">
            <a:miter lim="400000"/>
          </a:ln>
        </p:spPr>
        <p:txBody>
          <a:bodyPr lIns="45719" rIns="45719" anchor="ctr"/>
          <a:lstStyle/>
          <a:p>
            <a:pPr algn="ctr">
              <a:defRPr sz="1000">
                <a:solidFill>
                  <a:srgbClr val="FFFFFF"/>
                </a:solidFill>
              </a:defRPr>
            </a:pPr>
          </a:p>
        </p:txBody>
      </p:sp>
      <p:sp>
        <p:nvSpPr>
          <p:cNvPr id="1509" name="TextBox 4"/>
          <p:cNvSpPr txBox="1"/>
          <p:nvPr/>
        </p:nvSpPr>
        <p:spPr>
          <a:xfrm>
            <a:off x="2965383" y="3195016"/>
            <a:ext cx="6261234" cy="577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defRPr>
            </a:lvl1pPr>
          </a:lstStyle>
          <a:p>
            <a:pPr/>
            <a:r>
              <a:t>Nunca estacione un montacargas de manera que bloquee una salida o el acceso a un equipo de emergencia o pasillos.</a:t>
            </a:r>
          </a:p>
        </p:txBody>
      </p:sp>
      <p:grpSp>
        <p:nvGrpSpPr>
          <p:cNvPr id="1512" name="Group 5"/>
          <p:cNvGrpSpPr/>
          <p:nvPr/>
        </p:nvGrpSpPr>
        <p:grpSpPr>
          <a:xfrm>
            <a:off x="787656" y="2934157"/>
            <a:ext cx="1114543" cy="1167791"/>
            <a:chOff x="0" y="0"/>
            <a:chExt cx="1114541" cy="1167790"/>
          </a:xfrm>
        </p:grpSpPr>
        <p:sp>
          <p:nvSpPr>
            <p:cNvPr id="1510" name="Rectangle: Top Corners Rounded 6"/>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511" name="Isosceles Triangle 7"/>
            <p:cNvSpPr/>
            <p:nvPr/>
          </p:nvSpPr>
          <p:spPr>
            <a:xfrm flipH="1" rot="16200000">
              <a:off x="15148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Title 3"/>
          <p:cNvSpPr txBox="1"/>
          <p:nvPr>
            <p:ph type="title"/>
          </p:nvPr>
        </p:nvSpPr>
        <p:spPr>
          <a:xfrm>
            <a:off x="83127" y="301537"/>
            <a:ext cx="8853055" cy="383217"/>
          </a:xfrm>
          <a:prstGeom prst="rect">
            <a:avLst/>
          </a:prstGeom>
        </p:spPr>
        <p:txBody>
          <a:bodyPr/>
          <a:lstStyle/>
          <a:p>
            <a:pPr/>
            <a:r>
              <a:t>Partes de un montacargas</a:t>
            </a:r>
          </a:p>
        </p:txBody>
      </p:sp>
      <p:pic>
        <p:nvPicPr>
          <p:cNvPr id="304"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307" name="TextBox 7"/>
          <p:cNvGrpSpPr/>
          <p:nvPr/>
        </p:nvGrpSpPr>
        <p:grpSpPr>
          <a:xfrm>
            <a:off x="2158406" y="1398861"/>
            <a:ext cx="7931892" cy="491246"/>
            <a:chOff x="0" y="0"/>
            <a:chExt cx="7931891" cy="491245"/>
          </a:xfrm>
        </p:grpSpPr>
        <p:sp>
          <p:nvSpPr>
            <p:cNvPr id="305"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306" name="Control de inclinación"/>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Control de inclinación</a:t>
              </a:r>
            </a:p>
          </p:txBody>
        </p:sp>
      </p:grpSp>
      <p:pic>
        <p:nvPicPr>
          <p:cNvPr id="308"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309" name="TextBox 8"/>
          <p:cNvSpPr txBox="1"/>
          <p:nvPr/>
        </p:nvSpPr>
        <p:spPr>
          <a:xfrm>
            <a:off x="2725015" y="2921168"/>
            <a:ext cx="2804374"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El control de inclinación opera la horquilla de adelante hacia atrás.</a:t>
            </a:r>
          </a:p>
        </p:txBody>
      </p:sp>
      <p:pic>
        <p:nvPicPr>
          <p:cNvPr id="310"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311" name="Picture 10" descr="Picture 10"/>
          <p:cNvPicPr>
            <a:picLocks noChangeAspect="1"/>
          </p:cNvPicPr>
          <p:nvPr/>
        </p:nvPicPr>
        <p:blipFill>
          <a:blip r:embed="rId6">
            <a:extLst/>
          </a:blip>
          <a:stretch>
            <a:fillRect/>
          </a:stretch>
        </p:blipFill>
        <p:spPr>
          <a:xfrm>
            <a:off x="6082722" y="3470979"/>
            <a:ext cx="1349437" cy="219614"/>
          </a:xfrm>
          <a:prstGeom prst="rect">
            <a:avLst/>
          </a:prstGeom>
          <a:ln w="12700">
            <a:miter lim="400000"/>
          </a:ln>
        </p:spPr>
      </p:pic>
      <p:sp>
        <p:nvSpPr>
          <p:cNvPr id="312" name="Oval 1"/>
          <p:cNvSpPr/>
          <p:nvPr/>
        </p:nvSpPr>
        <p:spPr>
          <a:xfrm>
            <a:off x="5643240"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grpSp>
        <p:nvGrpSpPr>
          <p:cNvPr id="315" name="Group 4"/>
          <p:cNvGrpSpPr/>
          <p:nvPr/>
        </p:nvGrpSpPr>
        <p:grpSpPr>
          <a:xfrm>
            <a:off x="10133809" y="2845104"/>
            <a:ext cx="1114542" cy="1167791"/>
            <a:chOff x="0" y="0"/>
            <a:chExt cx="1114541" cy="1167790"/>
          </a:xfrm>
        </p:grpSpPr>
        <p:sp>
          <p:nvSpPr>
            <p:cNvPr id="313" name="Rectangle: Top Corners Rounded 9"/>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14" name="Isosceles Triangle 11"/>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316" name="Oval 12"/>
          <p:cNvSpPr/>
          <p:nvPr/>
        </p:nvSpPr>
        <p:spPr>
          <a:xfrm>
            <a:off x="5271101"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317"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318" name="Oval 14"/>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19" name="Oval 15"/>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20" name="Oval 16"/>
          <p:cNvSpPr/>
          <p:nvPr/>
        </p:nvSpPr>
        <p:spPr>
          <a:xfrm>
            <a:off x="5478317"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321" name="Oval 17"/>
          <p:cNvSpPr/>
          <p:nvPr/>
        </p:nvSpPr>
        <p:spPr>
          <a:xfrm>
            <a:off x="5842243"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22" name="Oval 18"/>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23" name="Oval 19"/>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24" name="Oval 20"/>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25" name="Oval 21"/>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grpSp>
        <p:nvGrpSpPr>
          <p:cNvPr id="328" name="Group 22"/>
          <p:cNvGrpSpPr/>
          <p:nvPr/>
        </p:nvGrpSpPr>
        <p:grpSpPr>
          <a:xfrm>
            <a:off x="1002616" y="2845104"/>
            <a:ext cx="1114543" cy="1167791"/>
            <a:chOff x="0" y="0"/>
            <a:chExt cx="1114541" cy="1167790"/>
          </a:xfrm>
        </p:grpSpPr>
        <p:sp>
          <p:nvSpPr>
            <p:cNvPr id="326" name="Rectangle: Top Corners Rounded 23"/>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27" name="Isosceles Triangle 24"/>
            <p:cNvSpPr/>
            <p:nvPr/>
          </p:nvSpPr>
          <p:spPr>
            <a:xfrm flipH="1" rot="16200000">
              <a:off x="151483"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6" name="Title 1"/>
          <p:cNvSpPr txBox="1"/>
          <p:nvPr>
            <p:ph type="title"/>
          </p:nvPr>
        </p:nvSpPr>
        <p:spPr>
          <a:xfrm>
            <a:off x="83127" y="301537"/>
            <a:ext cx="8853055" cy="383217"/>
          </a:xfrm>
          <a:prstGeom prst="rect">
            <a:avLst/>
          </a:prstGeom>
        </p:spPr>
        <p:txBody>
          <a:bodyPr/>
          <a:lstStyle/>
          <a:p>
            <a:pPr/>
            <a:r>
              <a:t>Estacionamiento</a:t>
            </a:r>
          </a:p>
        </p:txBody>
      </p:sp>
      <p:sp>
        <p:nvSpPr>
          <p:cNvPr id="1517" name="Text Placeholder 2"/>
          <p:cNvSpPr txBox="1"/>
          <p:nvPr>
            <p:ph type="body" sz="quarter" idx="1"/>
          </p:nvPr>
        </p:nvSpPr>
        <p:spPr>
          <a:xfrm>
            <a:off x="1971860" y="1387748"/>
            <a:ext cx="8226247" cy="524958"/>
          </a:xfrm>
          <a:prstGeom prst="rect">
            <a:avLst/>
          </a:prstGeom>
        </p:spPr>
        <p:txBody>
          <a:bodyPr/>
          <a:lstStyle>
            <a:lvl1pPr>
              <a:defRPr b="1"/>
            </a:lvl1pPr>
          </a:lstStyle>
          <a:p>
            <a:pPr/>
            <a:r>
              <a:t>No estacione en una pendiente</a:t>
            </a:r>
          </a:p>
        </p:txBody>
      </p:sp>
      <p:sp>
        <p:nvSpPr>
          <p:cNvPr id="1518" name="Oval 12"/>
          <p:cNvSpPr/>
          <p:nvPr/>
        </p:nvSpPr>
        <p:spPr>
          <a:xfrm>
            <a:off x="5839621" y="5585462"/>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1519"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1520" name="Oval 14"/>
          <p:cNvSpPr/>
          <p:nvPr/>
        </p:nvSpPr>
        <p:spPr>
          <a:xfrm>
            <a:off x="5318986"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21" name="Oval 15"/>
          <p:cNvSpPr/>
          <p:nvPr/>
        </p:nvSpPr>
        <p:spPr>
          <a:xfrm>
            <a:off x="5682912" y="5728580"/>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1522" name="Oval 16"/>
          <p:cNvSpPr/>
          <p:nvPr/>
        </p:nvSpPr>
        <p:spPr>
          <a:xfrm>
            <a:off x="6046837"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23" name="Oval 17"/>
          <p:cNvSpPr/>
          <p:nvPr/>
        </p:nvSpPr>
        <p:spPr>
          <a:xfrm>
            <a:off x="641076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24" name="Oval 18"/>
          <p:cNvSpPr/>
          <p:nvPr/>
        </p:nvSpPr>
        <p:spPr>
          <a:xfrm>
            <a:off x="6774688"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pic>
        <p:nvPicPr>
          <p:cNvPr id="1525" name="Picture 25" descr="Picture 25"/>
          <p:cNvPicPr>
            <a:picLocks noChangeAspect="1"/>
          </p:cNvPicPr>
          <p:nvPr/>
        </p:nvPicPr>
        <p:blipFill>
          <a:blip r:embed="rId3">
            <a:extLst/>
          </a:blip>
          <a:stretch>
            <a:fillRect/>
          </a:stretch>
        </p:blipFill>
        <p:spPr>
          <a:xfrm>
            <a:off x="1978194" y="1921600"/>
            <a:ext cx="8209661" cy="3433361"/>
          </a:xfrm>
          <a:prstGeom prst="rect">
            <a:avLst/>
          </a:prstGeom>
          <a:ln w="12700">
            <a:miter lim="400000"/>
          </a:ln>
        </p:spPr>
      </p:pic>
      <p:sp>
        <p:nvSpPr>
          <p:cNvPr id="1526" name="Rectangle 3"/>
          <p:cNvSpPr/>
          <p:nvPr/>
        </p:nvSpPr>
        <p:spPr>
          <a:xfrm>
            <a:off x="1990381" y="2934157"/>
            <a:ext cx="8211237" cy="1167791"/>
          </a:xfrm>
          <a:prstGeom prst="rect">
            <a:avLst/>
          </a:prstGeom>
          <a:solidFill>
            <a:srgbClr val="54C0E8">
              <a:alpha val="80000"/>
            </a:srgbClr>
          </a:solidFill>
          <a:ln w="12700">
            <a:miter lim="400000"/>
          </a:ln>
        </p:spPr>
        <p:txBody>
          <a:bodyPr lIns="45719" rIns="45719" anchor="ctr"/>
          <a:lstStyle/>
          <a:p>
            <a:pPr algn="ctr">
              <a:defRPr sz="1000">
                <a:solidFill>
                  <a:srgbClr val="FFFFFF"/>
                </a:solidFill>
              </a:defRPr>
            </a:pPr>
          </a:p>
        </p:txBody>
      </p:sp>
      <p:sp>
        <p:nvSpPr>
          <p:cNvPr id="1527" name="TextBox 4"/>
          <p:cNvSpPr txBox="1"/>
          <p:nvPr/>
        </p:nvSpPr>
        <p:spPr>
          <a:xfrm>
            <a:off x="2813830" y="3333451"/>
            <a:ext cx="6686352" cy="3104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defRPr>
            </a:lvl1pPr>
          </a:lstStyle>
          <a:p>
            <a:pPr/>
            <a:r>
              <a:t>No estacione en superficies en declive como una rampa o una cuesta.</a:t>
            </a:r>
          </a:p>
        </p:txBody>
      </p:sp>
      <p:grpSp>
        <p:nvGrpSpPr>
          <p:cNvPr id="1530" name="Group 5"/>
          <p:cNvGrpSpPr/>
          <p:nvPr/>
        </p:nvGrpSpPr>
        <p:grpSpPr>
          <a:xfrm>
            <a:off x="787656" y="2934157"/>
            <a:ext cx="1114543" cy="1167791"/>
            <a:chOff x="0" y="0"/>
            <a:chExt cx="1114541" cy="1167790"/>
          </a:xfrm>
        </p:grpSpPr>
        <p:sp>
          <p:nvSpPr>
            <p:cNvPr id="1528" name="Rectangle: Top Corners Rounded 6"/>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529" name="Isosceles Triangle 7"/>
            <p:cNvSpPr/>
            <p:nvPr/>
          </p:nvSpPr>
          <p:spPr>
            <a:xfrm flipH="1" rot="16200000">
              <a:off x="15148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4" name="Title 1"/>
          <p:cNvSpPr txBox="1"/>
          <p:nvPr>
            <p:ph type="title"/>
          </p:nvPr>
        </p:nvSpPr>
        <p:spPr>
          <a:xfrm>
            <a:off x="83127" y="301537"/>
            <a:ext cx="8853055" cy="383217"/>
          </a:xfrm>
          <a:prstGeom prst="rect">
            <a:avLst/>
          </a:prstGeom>
        </p:spPr>
        <p:txBody>
          <a:bodyPr/>
          <a:lstStyle/>
          <a:p>
            <a:pPr/>
            <a:r>
              <a:t>Estacionamiento</a:t>
            </a:r>
          </a:p>
        </p:txBody>
      </p:sp>
      <p:sp>
        <p:nvSpPr>
          <p:cNvPr id="1535" name="Text Placeholder 2"/>
          <p:cNvSpPr txBox="1"/>
          <p:nvPr>
            <p:ph type="body" sz="quarter" idx="1"/>
          </p:nvPr>
        </p:nvSpPr>
        <p:spPr>
          <a:xfrm>
            <a:off x="1971860" y="1387748"/>
            <a:ext cx="8226247" cy="524958"/>
          </a:xfrm>
          <a:prstGeom prst="rect">
            <a:avLst/>
          </a:prstGeom>
        </p:spPr>
        <p:txBody>
          <a:bodyPr/>
          <a:lstStyle>
            <a:lvl1pPr>
              <a:defRPr b="1"/>
            </a:lvl1pPr>
          </a:lstStyle>
          <a:p>
            <a:pPr/>
            <a:r>
              <a:t>Baje las horquillas hasta el suelo</a:t>
            </a:r>
          </a:p>
        </p:txBody>
      </p:sp>
      <p:sp>
        <p:nvSpPr>
          <p:cNvPr id="1536" name="Oval 12"/>
          <p:cNvSpPr/>
          <p:nvPr/>
        </p:nvSpPr>
        <p:spPr>
          <a:xfrm>
            <a:off x="5839621" y="5585462"/>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1537"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1538" name="Oval 14"/>
          <p:cNvSpPr/>
          <p:nvPr/>
        </p:nvSpPr>
        <p:spPr>
          <a:xfrm>
            <a:off x="5318986"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39" name="Oval 15"/>
          <p:cNvSpPr/>
          <p:nvPr/>
        </p:nvSpPr>
        <p:spPr>
          <a:xfrm>
            <a:off x="568291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40" name="Oval 16"/>
          <p:cNvSpPr/>
          <p:nvPr/>
        </p:nvSpPr>
        <p:spPr>
          <a:xfrm>
            <a:off x="6046837" y="5728580"/>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1541" name="Oval 17"/>
          <p:cNvSpPr/>
          <p:nvPr/>
        </p:nvSpPr>
        <p:spPr>
          <a:xfrm>
            <a:off x="641076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42" name="Oval 18"/>
          <p:cNvSpPr/>
          <p:nvPr/>
        </p:nvSpPr>
        <p:spPr>
          <a:xfrm>
            <a:off x="6774688"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pic>
        <p:nvPicPr>
          <p:cNvPr id="1543" name="Picture 25" descr="Picture 25"/>
          <p:cNvPicPr>
            <a:picLocks noChangeAspect="1"/>
          </p:cNvPicPr>
          <p:nvPr/>
        </p:nvPicPr>
        <p:blipFill>
          <a:blip r:embed="rId3">
            <a:extLst/>
          </a:blip>
          <a:stretch>
            <a:fillRect/>
          </a:stretch>
        </p:blipFill>
        <p:spPr>
          <a:xfrm>
            <a:off x="1978194" y="1921600"/>
            <a:ext cx="8209661" cy="3433360"/>
          </a:xfrm>
          <a:prstGeom prst="rect">
            <a:avLst/>
          </a:prstGeom>
          <a:ln w="12700">
            <a:miter lim="400000"/>
          </a:ln>
        </p:spPr>
      </p:pic>
      <p:sp>
        <p:nvSpPr>
          <p:cNvPr id="1544" name="Rectangle 3"/>
          <p:cNvSpPr/>
          <p:nvPr/>
        </p:nvSpPr>
        <p:spPr>
          <a:xfrm>
            <a:off x="1990381" y="2934157"/>
            <a:ext cx="8211237" cy="1167791"/>
          </a:xfrm>
          <a:prstGeom prst="rect">
            <a:avLst/>
          </a:prstGeom>
          <a:solidFill>
            <a:srgbClr val="54C0E8">
              <a:alpha val="80000"/>
            </a:srgbClr>
          </a:solidFill>
          <a:ln w="12700">
            <a:miter lim="400000"/>
          </a:ln>
        </p:spPr>
        <p:txBody>
          <a:bodyPr lIns="45719" rIns="45719" anchor="ctr"/>
          <a:lstStyle/>
          <a:p>
            <a:pPr algn="ctr">
              <a:defRPr sz="1000">
                <a:solidFill>
                  <a:srgbClr val="FFFFFF"/>
                </a:solidFill>
              </a:defRPr>
            </a:pPr>
          </a:p>
        </p:txBody>
      </p:sp>
      <p:sp>
        <p:nvSpPr>
          <p:cNvPr id="1545" name="TextBox 4"/>
          <p:cNvSpPr txBox="1"/>
          <p:nvPr/>
        </p:nvSpPr>
        <p:spPr>
          <a:xfrm>
            <a:off x="2813830" y="3195015"/>
            <a:ext cx="6686352" cy="577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defRPr>
            </a:lvl1pPr>
          </a:lstStyle>
          <a:p>
            <a:pPr/>
            <a:r>
              <a:t>Baje las horquillas hasta el suelo de manera que nadie pueda quedar debajo de ellas.</a:t>
            </a:r>
          </a:p>
        </p:txBody>
      </p:sp>
      <p:grpSp>
        <p:nvGrpSpPr>
          <p:cNvPr id="1548" name="Group 5"/>
          <p:cNvGrpSpPr/>
          <p:nvPr/>
        </p:nvGrpSpPr>
        <p:grpSpPr>
          <a:xfrm>
            <a:off x="787656" y="2934157"/>
            <a:ext cx="1114543" cy="1167791"/>
            <a:chOff x="0" y="0"/>
            <a:chExt cx="1114541" cy="1167790"/>
          </a:xfrm>
        </p:grpSpPr>
        <p:sp>
          <p:nvSpPr>
            <p:cNvPr id="1546" name="Rectangle: Top Corners Rounded 6"/>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547" name="Isosceles Triangle 7"/>
            <p:cNvSpPr/>
            <p:nvPr/>
          </p:nvSpPr>
          <p:spPr>
            <a:xfrm flipH="1" rot="16200000">
              <a:off x="15148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Title 1"/>
          <p:cNvSpPr txBox="1"/>
          <p:nvPr>
            <p:ph type="title"/>
          </p:nvPr>
        </p:nvSpPr>
        <p:spPr>
          <a:xfrm>
            <a:off x="83127" y="301537"/>
            <a:ext cx="8853055" cy="383217"/>
          </a:xfrm>
          <a:prstGeom prst="rect">
            <a:avLst/>
          </a:prstGeom>
        </p:spPr>
        <p:txBody>
          <a:bodyPr/>
          <a:lstStyle/>
          <a:p>
            <a:pPr/>
            <a:r>
              <a:t>Estacionamiento</a:t>
            </a:r>
          </a:p>
        </p:txBody>
      </p:sp>
      <p:sp>
        <p:nvSpPr>
          <p:cNvPr id="1553" name="Text Placeholder 2"/>
          <p:cNvSpPr txBox="1"/>
          <p:nvPr>
            <p:ph type="body" sz="quarter" idx="1"/>
          </p:nvPr>
        </p:nvSpPr>
        <p:spPr>
          <a:xfrm>
            <a:off x="1971860" y="1387748"/>
            <a:ext cx="8226247" cy="524958"/>
          </a:xfrm>
          <a:prstGeom prst="rect">
            <a:avLst/>
          </a:prstGeom>
        </p:spPr>
        <p:txBody>
          <a:bodyPr/>
          <a:lstStyle>
            <a:lvl1pPr>
              <a:defRPr b="1"/>
            </a:lvl1pPr>
          </a:lstStyle>
          <a:p>
            <a:pPr/>
            <a:r>
              <a:t>Palanca de cambios en neutro</a:t>
            </a:r>
          </a:p>
        </p:txBody>
      </p:sp>
      <p:sp>
        <p:nvSpPr>
          <p:cNvPr id="1554" name="Oval 12"/>
          <p:cNvSpPr/>
          <p:nvPr/>
        </p:nvSpPr>
        <p:spPr>
          <a:xfrm>
            <a:off x="5839621" y="5585462"/>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1555"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1556" name="Oval 14"/>
          <p:cNvSpPr/>
          <p:nvPr/>
        </p:nvSpPr>
        <p:spPr>
          <a:xfrm>
            <a:off x="5318986"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57" name="Oval 15"/>
          <p:cNvSpPr/>
          <p:nvPr/>
        </p:nvSpPr>
        <p:spPr>
          <a:xfrm>
            <a:off x="568291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58" name="Oval 16"/>
          <p:cNvSpPr/>
          <p:nvPr/>
        </p:nvSpPr>
        <p:spPr>
          <a:xfrm>
            <a:off x="6046837"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59" name="Oval 17"/>
          <p:cNvSpPr/>
          <p:nvPr/>
        </p:nvSpPr>
        <p:spPr>
          <a:xfrm>
            <a:off x="6410762" y="5728580"/>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1560" name="Oval 18"/>
          <p:cNvSpPr/>
          <p:nvPr/>
        </p:nvSpPr>
        <p:spPr>
          <a:xfrm>
            <a:off x="6774688"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pic>
        <p:nvPicPr>
          <p:cNvPr id="1561" name="Picture 25" descr="Picture 25"/>
          <p:cNvPicPr>
            <a:picLocks noChangeAspect="1"/>
          </p:cNvPicPr>
          <p:nvPr/>
        </p:nvPicPr>
        <p:blipFill>
          <a:blip r:embed="rId3">
            <a:extLst/>
          </a:blip>
          <a:stretch>
            <a:fillRect/>
          </a:stretch>
        </p:blipFill>
        <p:spPr>
          <a:xfrm>
            <a:off x="1986976" y="1921600"/>
            <a:ext cx="8192097" cy="3433360"/>
          </a:xfrm>
          <a:prstGeom prst="rect">
            <a:avLst/>
          </a:prstGeom>
          <a:ln w="12700">
            <a:miter lim="400000"/>
          </a:ln>
        </p:spPr>
      </p:pic>
      <p:sp>
        <p:nvSpPr>
          <p:cNvPr id="1562" name="Rectangle 3"/>
          <p:cNvSpPr/>
          <p:nvPr/>
        </p:nvSpPr>
        <p:spPr>
          <a:xfrm>
            <a:off x="1990381" y="2934157"/>
            <a:ext cx="8211237" cy="1167791"/>
          </a:xfrm>
          <a:prstGeom prst="rect">
            <a:avLst/>
          </a:prstGeom>
          <a:solidFill>
            <a:srgbClr val="54C0E8">
              <a:alpha val="80000"/>
            </a:srgbClr>
          </a:solidFill>
          <a:ln w="12700">
            <a:miter lim="400000"/>
          </a:ln>
        </p:spPr>
        <p:txBody>
          <a:bodyPr lIns="45719" rIns="45719" anchor="ctr"/>
          <a:lstStyle/>
          <a:p>
            <a:pPr algn="ctr">
              <a:defRPr sz="1000">
                <a:solidFill>
                  <a:srgbClr val="FFFFFF"/>
                </a:solidFill>
              </a:defRPr>
            </a:pPr>
          </a:p>
        </p:txBody>
      </p:sp>
      <p:sp>
        <p:nvSpPr>
          <p:cNvPr id="1563" name="TextBox 4"/>
          <p:cNvSpPr txBox="1"/>
          <p:nvPr/>
        </p:nvSpPr>
        <p:spPr>
          <a:xfrm>
            <a:off x="2813830" y="3333451"/>
            <a:ext cx="6686352" cy="3104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defRPr>
            </a:lvl1pPr>
          </a:lstStyle>
          <a:p>
            <a:pPr/>
            <a:r>
              <a:t>Coloque la palanca de cambios en neutro.</a:t>
            </a:r>
          </a:p>
        </p:txBody>
      </p:sp>
      <p:grpSp>
        <p:nvGrpSpPr>
          <p:cNvPr id="1566" name="Group 5"/>
          <p:cNvGrpSpPr/>
          <p:nvPr/>
        </p:nvGrpSpPr>
        <p:grpSpPr>
          <a:xfrm>
            <a:off x="787656" y="2934157"/>
            <a:ext cx="1114543" cy="1167791"/>
            <a:chOff x="0" y="0"/>
            <a:chExt cx="1114541" cy="1167790"/>
          </a:xfrm>
        </p:grpSpPr>
        <p:sp>
          <p:nvSpPr>
            <p:cNvPr id="1564" name="Rectangle: Top Corners Rounded 6"/>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565" name="Isosceles Triangle 7"/>
            <p:cNvSpPr/>
            <p:nvPr/>
          </p:nvSpPr>
          <p:spPr>
            <a:xfrm flipH="1" rot="16200000">
              <a:off x="15148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0" name="Title 1"/>
          <p:cNvSpPr txBox="1"/>
          <p:nvPr>
            <p:ph type="title"/>
          </p:nvPr>
        </p:nvSpPr>
        <p:spPr>
          <a:xfrm>
            <a:off x="83127" y="301537"/>
            <a:ext cx="8853055" cy="383217"/>
          </a:xfrm>
          <a:prstGeom prst="rect">
            <a:avLst/>
          </a:prstGeom>
        </p:spPr>
        <p:txBody>
          <a:bodyPr/>
          <a:lstStyle/>
          <a:p>
            <a:pPr/>
            <a:r>
              <a:t>Estacionamiento</a:t>
            </a:r>
          </a:p>
        </p:txBody>
      </p:sp>
      <p:sp>
        <p:nvSpPr>
          <p:cNvPr id="1571" name="Text Placeholder 2"/>
          <p:cNvSpPr txBox="1"/>
          <p:nvPr>
            <p:ph type="body" sz="quarter" idx="1"/>
          </p:nvPr>
        </p:nvSpPr>
        <p:spPr>
          <a:xfrm>
            <a:off x="1971860" y="1387748"/>
            <a:ext cx="8226247" cy="524958"/>
          </a:xfrm>
          <a:prstGeom prst="rect">
            <a:avLst/>
          </a:prstGeom>
        </p:spPr>
        <p:txBody>
          <a:bodyPr/>
          <a:lstStyle>
            <a:lvl1pPr>
              <a:defRPr b="1"/>
            </a:lvl1pPr>
          </a:lstStyle>
          <a:p>
            <a:pPr/>
            <a:r>
              <a:t>Aplique el freno de mano</a:t>
            </a:r>
          </a:p>
        </p:txBody>
      </p:sp>
      <p:sp>
        <p:nvSpPr>
          <p:cNvPr id="1572" name="Oval 12"/>
          <p:cNvSpPr/>
          <p:nvPr/>
        </p:nvSpPr>
        <p:spPr>
          <a:xfrm>
            <a:off x="5839621" y="5585462"/>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1573" name="Rectangle 13"/>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1574" name="Oval 14"/>
          <p:cNvSpPr/>
          <p:nvPr/>
        </p:nvSpPr>
        <p:spPr>
          <a:xfrm>
            <a:off x="5318986"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75" name="Oval 15"/>
          <p:cNvSpPr/>
          <p:nvPr/>
        </p:nvSpPr>
        <p:spPr>
          <a:xfrm>
            <a:off x="568291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76" name="Oval 16"/>
          <p:cNvSpPr/>
          <p:nvPr/>
        </p:nvSpPr>
        <p:spPr>
          <a:xfrm>
            <a:off x="6046837"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77" name="Oval 17"/>
          <p:cNvSpPr/>
          <p:nvPr/>
        </p:nvSpPr>
        <p:spPr>
          <a:xfrm>
            <a:off x="6410762" y="5728580"/>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1578" name="Oval 18"/>
          <p:cNvSpPr/>
          <p:nvPr/>
        </p:nvSpPr>
        <p:spPr>
          <a:xfrm>
            <a:off x="6774688" y="5728580"/>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pic>
        <p:nvPicPr>
          <p:cNvPr id="1579" name="Picture 25" descr="Picture 25"/>
          <p:cNvPicPr>
            <a:picLocks noChangeAspect="1"/>
          </p:cNvPicPr>
          <p:nvPr/>
        </p:nvPicPr>
        <p:blipFill>
          <a:blip r:embed="rId3">
            <a:extLst/>
          </a:blip>
          <a:stretch>
            <a:fillRect/>
          </a:stretch>
        </p:blipFill>
        <p:spPr>
          <a:xfrm>
            <a:off x="1986976" y="1921600"/>
            <a:ext cx="8192097" cy="3433359"/>
          </a:xfrm>
          <a:prstGeom prst="rect">
            <a:avLst/>
          </a:prstGeom>
          <a:ln w="12700">
            <a:miter lim="400000"/>
          </a:ln>
        </p:spPr>
      </p:pic>
      <p:sp>
        <p:nvSpPr>
          <p:cNvPr id="1580" name="Rectangle 3"/>
          <p:cNvSpPr/>
          <p:nvPr/>
        </p:nvSpPr>
        <p:spPr>
          <a:xfrm>
            <a:off x="1990381" y="2934157"/>
            <a:ext cx="8211237" cy="1167791"/>
          </a:xfrm>
          <a:prstGeom prst="rect">
            <a:avLst/>
          </a:prstGeom>
          <a:solidFill>
            <a:srgbClr val="54C0E8">
              <a:alpha val="80000"/>
            </a:srgbClr>
          </a:solidFill>
          <a:ln w="12700">
            <a:miter lim="400000"/>
          </a:ln>
        </p:spPr>
        <p:txBody>
          <a:bodyPr lIns="45719" rIns="45719" anchor="ctr"/>
          <a:lstStyle/>
          <a:p>
            <a:pPr algn="ctr">
              <a:defRPr sz="1000">
                <a:solidFill>
                  <a:srgbClr val="FFFFFF"/>
                </a:solidFill>
              </a:defRPr>
            </a:pPr>
          </a:p>
        </p:txBody>
      </p:sp>
      <p:sp>
        <p:nvSpPr>
          <p:cNvPr id="1581" name="TextBox 4"/>
          <p:cNvSpPr txBox="1"/>
          <p:nvPr/>
        </p:nvSpPr>
        <p:spPr>
          <a:xfrm>
            <a:off x="2813830" y="3333451"/>
            <a:ext cx="6686352" cy="3104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defRPr>
            </a:lvl1pPr>
          </a:lstStyle>
          <a:p>
            <a:pPr/>
            <a:r>
              <a:t>Siempre aplique el freno de mano.</a:t>
            </a:r>
          </a:p>
        </p:txBody>
      </p:sp>
      <p:grpSp>
        <p:nvGrpSpPr>
          <p:cNvPr id="1584" name="Group 5"/>
          <p:cNvGrpSpPr/>
          <p:nvPr/>
        </p:nvGrpSpPr>
        <p:grpSpPr>
          <a:xfrm>
            <a:off x="787656" y="2934157"/>
            <a:ext cx="1114543" cy="1167791"/>
            <a:chOff x="0" y="0"/>
            <a:chExt cx="1114541" cy="1167790"/>
          </a:xfrm>
        </p:grpSpPr>
        <p:sp>
          <p:nvSpPr>
            <p:cNvPr id="1582" name="Rectangle: Top Corners Rounded 6"/>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583" name="Isosceles Triangle 7"/>
            <p:cNvSpPr/>
            <p:nvPr/>
          </p:nvSpPr>
          <p:spPr>
            <a:xfrm flipH="1" rot="16200000">
              <a:off x="15148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grpSp>
        <p:nvGrpSpPr>
          <p:cNvPr id="1587" name="Group 8"/>
          <p:cNvGrpSpPr/>
          <p:nvPr/>
        </p:nvGrpSpPr>
        <p:grpSpPr>
          <a:xfrm>
            <a:off x="10302823" y="2934155"/>
            <a:ext cx="1114542" cy="1167791"/>
            <a:chOff x="0" y="0"/>
            <a:chExt cx="1114541" cy="1167790"/>
          </a:xfrm>
        </p:grpSpPr>
        <p:sp>
          <p:nvSpPr>
            <p:cNvPr id="1585" name="Rectangle: Top Corners Rounded 9"/>
            <p:cNvSpPr/>
            <p:nvPr/>
          </p:nvSpPr>
          <p:spPr>
            <a:xfrm flipH="1"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BFBFB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1586" name="Isosceles Triangle 10"/>
            <p:cNvSpPr/>
            <p:nvPr/>
          </p:nvSpPr>
          <p:spPr>
            <a:xfrm flipH="1" rot="5400000">
              <a:off x="445263" y="443430"/>
              <a:ext cx="517795" cy="280931"/>
            </a:xfrm>
            <a:prstGeom prst="triangle">
              <a:avLst/>
            </a:prstGeom>
            <a:solidFill>
              <a:srgbClr val="DADADA"/>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1" name="Picture 15" descr="Picture 15"/>
          <p:cNvPicPr>
            <a:picLocks noChangeAspect="1"/>
          </p:cNvPicPr>
          <p:nvPr/>
        </p:nvPicPr>
        <p:blipFill>
          <a:blip r:embed="rId3">
            <a:extLst/>
          </a:blip>
          <a:stretch>
            <a:fillRect/>
          </a:stretch>
        </p:blipFill>
        <p:spPr>
          <a:xfrm>
            <a:off x="-455683" y="729573"/>
            <a:ext cx="12647684" cy="5953329"/>
          </a:xfrm>
          <a:prstGeom prst="rect">
            <a:avLst/>
          </a:prstGeom>
          <a:ln w="12700">
            <a:miter lim="400000"/>
          </a:ln>
        </p:spPr>
      </p:pic>
      <p:sp>
        <p:nvSpPr>
          <p:cNvPr id="1592" name="Title 1"/>
          <p:cNvSpPr txBox="1"/>
          <p:nvPr>
            <p:ph type="title"/>
          </p:nvPr>
        </p:nvSpPr>
        <p:spPr>
          <a:xfrm>
            <a:off x="83127" y="301537"/>
            <a:ext cx="8853055" cy="383217"/>
          </a:xfrm>
          <a:prstGeom prst="rect">
            <a:avLst/>
          </a:prstGeom>
        </p:spPr>
        <p:txBody>
          <a:bodyPr/>
          <a:lstStyle/>
          <a:p>
            <a:pPr/>
            <a:r>
              <a:t>Rebastecimiento de propano</a:t>
            </a:r>
          </a:p>
        </p:txBody>
      </p:sp>
      <p:pic>
        <p:nvPicPr>
          <p:cNvPr id="1593" name="Picture 17" descr="Picture 17"/>
          <p:cNvPicPr>
            <a:picLocks noChangeAspect="1"/>
          </p:cNvPicPr>
          <p:nvPr/>
        </p:nvPicPr>
        <p:blipFill>
          <a:blip r:embed="rId4">
            <a:extLst/>
          </a:blip>
          <a:stretch>
            <a:fillRect/>
          </a:stretch>
        </p:blipFill>
        <p:spPr>
          <a:xfrm>
            <a:off x="-2442780" y="1607192"/>
            <a:ext cx="7573433" cy="4029637"/>
          </a:xfrm>
          <a:prstGeom prst="rect">
            <a:avLst/>
          </a:prstGeom>
          <a:ln w="12700">
            <a:miter lim="400000"/>
          </a:ln>
        </p:spPr>
      </p:pic>
      <p:sp>
        <p:nvSpPr>
          <p:cNvPr id="1594" name="Text Placeholder 3"/>
          <p:cNvSpPr txBox="1"/>
          <p:nvPr>
            <p:ph type="body" sz="quarter" idx="1"/>
          </p:nvPr>
        </p:nvSpPr>
        <p:spPr>
          <a:xfrm>
            <a:off x="1495438" y="2319915"/>
            <a:ext cx="3767226" cy="695971"/>
          </a:xfrm>
          <a:prstGeom prst="rect">
            <a:avLst/>
          </a:prstGeom>
        </p:spPr>
        <p:txBody>
          <a:bodyPr/>
          <a:lstStyle/>
          <a:p>
            <a:pPr marL="0" indent="111332" defTabSz="877011">
              <a:lnSpc>
                <a:spcPts val="2300"/>
              </a:lnSpc>
              <a:spcBef>
                <a:spcPts val="1100"/>
              </a:spcBef>
              <a:buSzTx/>
              <a:buNone/>
              <a:defRPr sz="1919"/>
            </a:pPr>
            <a:r>
              <a:t>Cargue combustible en un </a:t>
            </a:r>
            <a:r>
              <a:t>área bien ventilada</a:t>
            </a:r>
          </a:p>
        </p:txBody>
      </p:sp>
      <p:sp>
        <p:nvSpPr>
          <p:cNvPr id="1595" name="Text Placeholder 3"/>
          <p:cNvSpPr txBox="1"/>
          <p:nvPr/>
        </p:nvSpPr>
        <p:spPr>
          <a:xfrm>
            <a:off x="1541155" y="3208398"/>
            <a:ext cx="3675787"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115970" defTabSz="913554">
              <a:lnSpc>
                <a:spcPts val="2500"/>
              </a:lnSpc>
              <a:spcBef>
                <a:spcPts val="1200"/>
              </a:spcBef>
              <a:defRPr sz="2000"/>
            </a:lvl1pPr>
          </a:lstStyle>
          <a:p>
            <a:pPr/>
            <a:r>
              <a:t>Utilice una base adecuada</a:t>
            </a:r>
          </a:p>
        </p:txBody>
      </p:sp>
      <p:sp>
        <p:nvSpPr>
          <p:cNvPr id="1596" name="Text Placeholder 3"/>
          <p:cNvSpPr txBox="1"/>
          <p:nvPr/>
        </p:nvSpPr>
        <p:spPr>
          <a:xfrm>
            <a:off x="1541156" y="3682531"/>
            <a:ext cx="3675787"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115970" defTabSz="913554">
              <a:lnSpc>
                <a:spcPts val="2500"/>
              </a:lnSpc>
              <a:spcBef>
                <a:spcPts val="1200"/>
              </a:spcBef>
              <a:defRPr sz="2000"/>
            </a:lvl1pPr>
          </a:lstStyle>
          <a:p>
            <a:pPr/>
            <a:r>
              <a:t>No fume</a:t>
            </a:r>
          </a:p>
        </p:txBody>
      </p:sp>
      <p:sp>
        <p:nvSpPr>
          <p:cNvPr id="1597" name="Text Placeholder 3"/>
          <p:cNvSpPr txBox="1"/>
          <p:nvPr/>
        </p:nvSpPr>
        <p:spPr>
          <a:xfrm>
            <a:off x="1541157" y="4156664"/>
            <a:ext cx="3675787"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115970" defTabSz="913554">
              <a:lnSpc>
                <a:spcPts val="2500"/>
              </a:lnSpc>
              <a:spcBef>
                <a:spcPts val="1200"/>
              </a:spcBef>
              <a:defRPr sz="2000"/>
            </a:lvl1pPr>
          </a:lstStyle>
          <a:p>
            <a:pPr/>
            <a:r>
              <a:t>Reporte las fugas</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1" name="Title 1"/>
          <p:cNvSpPr txBox="1"/>
          <p:nvPr>
            <p:ph type="title"/>
          </p:nvPr>
        </p:nvSpPr>
        <p:spPr>
          <a:xfrm>
            <a:off x="83127" y="301537"/>
            <a:ext cx="8853055" cy="383217"/>
          </a:xfrm>
          <a:prstGeom prst="rect">
            <a:avLst/>
          </a:prstGeom>
        </p:spPr>
        <p:txBody>
          <a:bodyPr/>
          <a:lstStyle/>
          <a:p>
            <a:pPr/>
            <a:r>
              <a:t>Carga de la batería</a:t>
            </a:r>
          </a:p>
        </p:txBody>
      </p:sp>
      <p:pic>
        <p:nvPicPr>
          <p:cNvPr id="1602" name="Picture 4" descr="Picture 4"/>
          <p:cNvPicPr>
            <a:picLocks noChangeAspect="1"/>
          </p:cNvPicPr>
          <p:nvPr/>
        </p:nvPicPr>
        <p:blipFill>
          <a:blip r:embed="rId3">
            <a:extLst/>
          </a:blip>
          <a:stretch>
            <a:fillRect/>
          </a:stretch>
        </p:blipFill>
        <p:spPr>
          <a:xfrm>
            <a:off x="3204839" y="756384"/>
            <a:ext cx="8987161" cy="5928771"/>
          </a:xfrm>
          <a:prstGeom prst="rect">
            <a:avLst/>
          </a:prstGeom>
          <a:ln w="12700">
            <a:miter lim="400000"/>
          </a:ln>
        </p:spPr>
      </p:pic>
      <p:pic>
        <p:nvPicPr>
          <p:cNvPr id="1603" name="Picture 6" descr="Picture 6"/>
          <p:cNvPicPr>
            <a:picLocks noChangeAspect="1"/>
          </p:cNvPicPr>
          <p:nvPr/>
        </p:nvPicPr>
        <p:blipFill>
          <a:blip r:embed="rId4">
            <a:extLst/>
          </a:blip>
          <a:stretch>
            <a:fillRect/>
          </a:stretch>
        </p:blipFill>
        <p:spPr>
          <a:xfrm>
            <a:off x="0" y="756384"/>
            <a:ext cx="11092940" cy="5928770"/>
          </a:xfrm>
          <a:prstGeom prst="rect">
            <a:avLst/>
          </a:prstGeom>
          <a:ln w="12700">
            <a:miter lim="400000"/>
          </a:ln>
        </p:spPr>
      </p:pic>
      <p:sp>
        <p:nvSpPr>
          <p:cNvPr id="1604" name="Text Placeholder 2"/>
          <p:cNvSpPr txBox="1"/>
          <p:nvPr>
            <p:ph type="body" sz="half" idx="1"/>
          </p:nvPr>
        </p:nvSpPr>
        <p:spPr>
          <a:xfrm>
            <a:off x="178630" y="1004965"/>
            <a:ext cx="5466085" cy="5267412"/>
          </a:xfrm>
          <a:prstGeom prst="rect">
            <a:avLst/>
          </a:prstGeom>
        </p:spPr>
        <p:txBody>
          <a:bodyPr/>
          <a:lstStyle/>
          <a:p>
            <a:pPr/>
            <a:r>
              <a:t>Cargue en un área ventilada y protegida</a:t>
            </a:r>
          </a:p>
          <a:p>
            <a:pPr/>
            <a:r>
              <a:t>Utilice EPP</a:t>
            </a:r>
          </a:p>
          <a:p>
            <a:pPr/>
            <a:r>
              <a:t>No fume</a:t>
            </a:r>
          </a:p>
          <a:p>
            <a:pPr/>
            <a:r>
              <a:t>Verifique los conectores</a:t>
            </a:r>
          </a:p>
          <a:p>
            <a:pPr/>
            <a:r>
              <a:t>Retire las tapas solo cuando sea necesario</a:t>
            </a:r>
          </a:p>
          <a:p>
            <a:pPr/>
            <a:r>
              <a:t>Limpie los derrames</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Text Placeholder 4"/>
          <p:cNvSpPr txBox="1"/>
          <p:nvPr>
            <p:ph type="body" idx="1"/>
          </p:nvPr>
        </p:nvSpPr>
        <p:spPr>
          <a:xfrm>
            <a:off x="308665" y="1036947"/>
            <a:ext cx="6935514" cy="5519516"/>
          </a:xfrm>
          <a:prstGeom prst="rect">
            <a:avLst/>
          </a:prstGeom>
        </p:spPr>
        <p:txBody>
          <a:bodyPr/>
          <a:lstStyle/>
          <a:p>
            <a:pPr>
              <a:lnSpc>
                <a:spcPct val="100000"/>
              </a:lnSpc>
              <a:defRPr sz="2000"/>
            </a:pPr>
            <a:r>
              <a:t>Los montacargas son vehículos especializados que levantan cargas pesadas con el contrapeso </a:t>
            </a:r>
          </a:p>
          <a:p>
            <a:pPr>
              <a:lnSpc>
                <a:spcPct val="100000"/>
              </a:lnSpc>
              <a:defRPr sz="2000"/>
            </a:pPr>
            <a:r>
              <a:t>Los montacargas son muy diferentes de los automóviles</a:t>
            </a:r>
          </a:p>
          <a:p>
            <a:pPr>
              <a:lnSpc>
                <a:spcPct val="100000"/>
              </a:lnSpc>
              <a:defRPr sz="2000"/>
            </a:pPr>
            <a:r>
              <a:t>La operación de un montacargas debe ser realizado por un operador entrenado y autorizado</a:t>
            </a:r>
          </a:p>
          <a:p>
            <a:pPr>
              <a:lnSpc>
                <a:spcPct val="100000"/>
              </a:lnSpc>
              <a:defRPr sz="2000"/>
            </a:pPr>
            <a:r>
              <a:t>Los peligros de operar montacargas pueden incluir vuelcos, atropellar a peatones y cargas inestables</a:t>
            </a:r>
          </a:p>
          <a:p>
            <a:pPr>
              <a:lnSpc>
                <a:spcPct val="100000"/>
              </a:lnSpc>
              <a:defRPr sz="2000"/>
            </a:pPr>
            <a:r>
              <a:t>Las inspecciones exhaustivas de todos los componentes operativos del montacargas son esenciales para un funcionamiento seguro</a:t>
            </a:r>
          </a:p>
        </p:txBody>
      </p:sp>
      <p:sp>
        <p:nvSpPr>
          <p:cNvPr id="1609" name="Title 3"/>
          <p:cNvSpPr txBox="1"/>
          <p:nvPr>
            <p:ph type="title"/>
          </p:nvPr>
        </p:nvSpPr>
        <p:spPr>
          <a:xfrm>
            <a:off x="83127" y="298491"/>
            <a:ext cx="8873837" cy="383217"/>
          </a:xfrm>
          <a:prstGeom prst="rect">
            <a:avLst/>
          </a:prstGeom>
        </p:spPr>
        <p:txBody>
          <a:bodyPr/>
          <a:lstStyle/>
          <a:p>
            <a:pPr/>
            <a:r>
              <a:t>Puntos clave para recordar</a:t>
            </a:r>
          </a:p>
        </p:txBody>
      </p:sp>
      <p:pic>
        <p:nvPicPr>
          <p:cNvPr id="1610" name="Picture 2" descr="Picture 2"/>
          <p:cNvPicPr>
            <a:picLocks noChangeAspect="1"/>
          </p:cNvPicPr>
          <p:nvPr/>
        </p:nvPicPr>
        <p:blipFill>
          <a:blip r:embed="rId3">
            <a:extLst/>
          </a:blip>
          <a:stretch>
            <a:fillRect/>
          </a:stretch>
        </p:blipFill>
        <p:spPr>
          <a:xfrm>
            <a:off x="7463214" y="758771"/>
            <a:ext cx="4728786" cy="59172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Title 3"/>
          <p:cNvSpPr txBox="1"/>
          <p:nvPr>
            <p:ph type="title"/>
          </p:nvPr>
        </p:nvSpPr>
        <p:spPr>
          <a:xfrm>
            <a:off x="83127" y="301537"/>
            <a:ext cx="8853055" cy="383217"/>
          </a:xfrm>
          <a:prstGeom prst="rect">
            <a:avLst/>
          </a:prstGeom>
        </p:spPr>
        <p:txBody>
          <a:bodyPr/>
          <a:lstStyle/>
          <a:p>
            <a:pPr/>
            <a:r>
              <a:t>Partes de un montacargas</a:t>
            </a:r>
          </a:p>
        </p:txBody>
      </p:sp>
      <p:pic>
        <p:nvPicPr>
          <p:cNvPr id="333" name="Picture 6" descr="Picture 6"/>
          <p:cNvPicPr>
            <a:picLocks noChangeAspect="1"/>
          </p:cNvPicPr>
          <p:nvPr/>
        </p:nvPicPr>
        <p:blipFill>
          <a:blip r:embed="rId3">
            <a:extLst/>
          </a:blip>
          <a:stretch>
            <a:fillRect/>
          </a:stretch>
        </p:blipFill>
        <p:spPr>
          <a:xfrm>
            <a:off x="1006758" y="1377594"/>
            <a:ext cx="10231857" cy="4503913"/>
          </a:xfrm>
          <a:prstGeom prst="rect">
            <a:avLst/>
          </a:prstGeom>
          <a:ln w="12700">
            <a:miter lim="400000"/>
          </a:ln>
        </p:spPr>
      </p:pic>
      <p:grpSp>
        <p:nvGrpSpPr>
          <p:cNvPr id="336" name="TextBox 7"/>
          <p:cNvGrpSpPr/>
          <p:nvPr/>
        </p:nvGrpSpPr>
        <p:grpSpPr>
          <a:xfrm>
            <a:off x="2158406" y="1398861"/>
            <a:ext cx="7931892" cy="491246"/>
            <a:chOff x="0" y="0"/>
            <a:chExt cx="7931891" cy="491245"/>
          </a:xfrm>
        </p:grpSpPr>
        <p:sp>
          <p:nvSpPr>
            <p:cNvPr id="334" name="Rectangle"/>
            <p:cNvSpPr/>
            <p:nvPr/>
          </p:nvSpPr>
          <p:spPr>
            <a:xfrm>
              <a:off x="-1" y="-1"/>
              <a:ext cx="7931893" cy="491247"/>
            </a:xfrm>
            <a:prstGeom prst="rect">
              <a:avLst/>
            </a:prstGeom>
            <a:solidFill>
              <a:srgbClr val="0086B3"/>
            </a:solidFill>
            <a:ln w="12700" cap="flat">
              <a:noFill/>
              <a:miter lim="400000"/>
            </a:ln>
            <a:effectLst/>
          </p:spPr>
          <p:txBody>
            <a:bodyPr wrap="square" lIns="45719" tIns="45719" rIns="45719" bIns="45719" numCol="1" anchor="ctr">
              <a:noAutofit/>
            </a:bodyPr>
            <a:lstStyle/>
            <a:p>
              <a:pPr algn="ctr">
                <a:defRPr b="1" sz="2000">
                  <a:solidFill>
                    <a:srgbClr val="FFFFFF"/>
                  </a:solidFill>
                </a:defRPr>
              </a:pPr>
            </a:p>
          </p:txBody>
        </p:sp>
        <p:sp>
          <p:nvSpPr>
            <p:cNvPr id="335" name="Mástil"/>
            <p:cNvSpPr txBox="1"/>
            <p:nvPr/>
          </p:nvSpPr>
          <p:spPr>
            <a:xfrm>
              <a:off x="45719" y="75531"/>
              <a:ext cx="7840453" cy="3401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solidFill>
                    <a:srgbClr val="FFFFFF"/>
                  </a:solidFill>
                </a:defRPr>
              </a:lvl1pPr>
            </a:lstStyle>
            <a:p>
              <a:pPr/>
              <a:r>
                <a:t>Mástil</a:t>
              </a:r>
            </a:p>
          </p:txBody>
        </p:sp>
      </p:grpSp>
      <p:pic>
        <p:nvPicPr>
          <p:cNvPr id="337" name="Picture 2" descr="Picture 2"/>
          <p:cNvPicPr>
            <a:picLocks noChangeAspect="1"/>
          </p:cNvPicPr>
          <p:nvPr/>
        </p:nvPicPr>
        <p:blipFill>
          <a:blip r:embed="rId4">
            <a:extLst/>
          </a:blip>
          <a:stretch>
            <a:fillRect/>
          </a:stretch>
        </p:blipFill>
        <p:spPr>
          <a:xfrm>
            <a:off x="2158406" y="1890105"/>
            <a:ext cx="3937595" cy="3330481"/>
          </a:xfrm>
          <a:prstGeom prst="rect">
            <a:avLst/>
          </a:prstGeom>
          <a:ln w="12700">
            <a:miter lim="400000"/>
          </a:ln>
        </p:spPr>
      </p:pic>
      <p:sp>
        <p:nvSpPr>
          <p:cNvPr id="338" name="TextBox 8"/>
          <p:cNvSpPr txBox="1"/>
          <p:nvPr/>
        </p:nvSpPr>
        <p:spPr>
          <a:xfrm>
            <a:off x="2725015" y="2921168"/>
            <a:ext cx="2804374" cy="9497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El mástil contiene las cadenas y el dispositivo de elevación.</a:t>
            </a:r>
          </a:p>
        </p:txBody>
      </p:sp>
      <p:pic>
        <p:nvPicPr>
          <p:cNvPr id="339" name="Picture 5" descr="Picture 5"/>
          <p:cNvPicPr>
            <a:picLocks noChangeAspect="1"/>
          </p:cNvPicPr>
          <p:nvPr/>
        </p:nvPicPr>
        <p:blipFill>
          <a:blip r:embed="rId5">
            <a:extLst/>
          </a:blip>
          <a:stretch>
            <a:fillRect/>
          </a:stretch>
        </p:blipFill>
        <p:spPr>
          <a:xfrm>
            <a:off x="6092457" y="1911372"/>
            <a:ext cx="4005250" cy="3309214"/>
          </a:xfrm>
          <a:prstGeom prst="rect">
            <a:avLst/>
          </a:prstGeom>
          <a:ln w="12700">
            <a:miter lim="400000"/>
          </a:ln>
        </p:spPr>
      </p:pic>
      <p:pic>
        <p:nvPicPr>
          <p:cNvPr id="340" name="Picture 4" descr="Picture 4"/>
          <p:cNvPicPr>
            <a:picLocks noChangeAspect="1"/>
          </p:cNvPicPr>
          <p:nvPr/>
        </p:nvPicPr>
        <p:blipFill>
          <a:blip r:embed="rId6">
            <a:extLst/>
          </a:blip>
          <a:stretch>
            <a:fillRect/>
          </a:stretch>
        </p:blipFill>
        <p:spPr>
          <a:xfrm>
            <a:off x="6096001" y="2261934"/>
            <a:ext cx="1830589" cy="202079"/>
          </a:xfrm>
          <a:prstGeom prst="rect">
            <a:avLst/>
          </a:prstGeom>
          <a:ln w="12700">
            <a:miter lim="400000"/>
          </a:ln>
        </p:spPr>
      </p:pic>
      <p:sp>
        <p:nvSpPr>
          <p:cNvPr id="341" name="Oval 9"/>
          <p:cNvSpPr/>
          <p:nvPr/>
        </p:nvSpPr>
        <p:spPr>
          <a:xfrm>
            <a:off x="6005727"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grpSp>
        <p:nvGrpSpPr>
          <p:cNvPr id="344" name="Group 11"/>
          <p:cNvGrpSpPr/>
          <p:nvPr/>
        </p:nvGrpSpPr>
        <p:grpSpPr>
          <a:xfrm>
            <a:off x="10155391" y="2845104"/>
            <a:ext cx="1114542" cy="1167791"/>
            <a:chOff x="0" y="0"/>
            <a:chExt cx="1114541" cy="1167790"/>
          </a:xfrm>
        </p:grpSpPr>
        <p:sp>
          <p:nvSpPr>
            <p:cNvPr id="342" name="Rectangle: Top Corners Rounded 12"/>
            <p:cNvSpPr/>
            <p:nvPr/>
          </p:nvSpPr>
          <p:spPr>
            <a:xfrm rot="54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43" name="Isosceles Triangle 13"/>
            <p:cNvSpPr/>
            <p:nvPr/>
          </p:nvSpPr>
          <p:spPr>
            <a:xfrm rot="5400000">
              <a:off x="445263" y="443429"/>
              <a:ext cx="517795" cy="280931"/>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
        <p:nvSpPr>
          <p:cNvPr id="345" name="Oval 14"/>
          <p:cNvSpPr/>
          <p:nvPr/>
        </p:nvSpPr>
        <p:spPr>
          <a:xfrm>
            <a:off x="5271101" y="5783665"/>
            <a:ext cx="116959" cy="119109"/>
          </a:xfrm>
          <a:prstGeom prst="ellipse">
            <a:avLst/>
          </a:prstGeom>
          <a:solidFill>
            <a:srgbClr val="B1D551"/>
          </a:solidFill>
          <a:ln w="12700">
            <a:miter lim="400000"/>
          </a:ln>
        </p:spPr>
        <p:txBody>
          <a:bodyPr lIns="45719" rIns="45719" anchor="ctr"/>
          <a:lstStyle/>
          <a:p>
            <a:pPr algn="ctr">
              <a:defRPr sz="1000">
                <a:solidFill>
                  <a:schemeClr val="accent6"/>
                </a:solidFill>
              </a:defRPr>
            </a:pPr>
          </a:p>
        </p:txBody>
      </p:sp>
      <p:sp>
        <p:nvSpPr>
          <p:cNvPr id="346" name="Rectangle 15"/>
          <p:cNvSpPr/>
          <p:nvPr/>
        </p:nvSpPr>
        <p:spPr>
          <a:xfrm>
            <a:off x="4540737" y="5363857"/>
            <a:ext cx="3441032" cy="1020708"/>
          </a:xfrm>
          <a:prstGeom prst="rect">
            <a:avLst/>
          </a:prstGeom>
          <a:solidFill>
            <a:srgbClr val="FFFFFF"/>
          </a:solidFill>
          <a:ln w="12700">
            <a:miter lim="400000"/>
          </a:ln>
        </p:spPr>
        <p:txBody>
          <a:bodyPr lIns="45719" rIns="45719" anchor="ctr"/>
          <a:lstStyle/>
          <a:p>
            <a:pPr algn="ctr">
              <a:defRPr sz="1000">
                <a:solidFill>
                  <a:srgbClr val="FFFFFF"/>
                </a:solidFill>
              </a:defRPr>
            </a:pPr>
          </a:p>
        </p:txBody>
      </p:sp>
      <p:sp>
        <p:nvSpPr>
          <p:cNvPr id="347" name="Oval 16"/>
          <p:cNvSpPr/>
          <p:nvPr/>
        </p:nvSpPr>
        <p:spPr>
          <a:xfrm>
            <a:off x="47504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48" name="Oval 17"/>
          <p:cNvSpPr/>
          <p:nvPr/>
        </p:nvSpPr>
        <p:spPr>
          <a:xfrm>
            <a:off x="511439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49" name="Oval 18"/>
          <p:cNvSpPr/>
          <p:nvPr/>
        </p:nvSpPr>
        <p:spPr>
          <a:xfrm>
            <a:off x="5478317"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50" name="Oval 19"/>
          <p:cNvSpPr/>
          <p:nvPr/>
        </p:nvSpPr>
        <p:spPr>
          <a:xfrm>
            <a:off x="5842243" y="5926785"/>
            <a:ext cx="110171" cy="110171"/>
          </a:xfrm>
          <a:prstGeom prst="ellipse">
            <a:avLst/>
          </a:prstGeom>
          <a:solidFill>
            <a:srgbClr val="B1D551"/>
          </a:solidFill>
          <a:ln w="12700">
            <a:miter lim="400000"/>
          </a:ln>
        </p:spPr>
        <p:txBody>
          <a:bodyPr lIns="45719" rIns="45719" anchor="ctr"/>
          <a:lstStyle/>
          <a:p>
            <a:pPr algn="ctr">
              <a:defRPr sz="1000">
                <a:solidFill>
                  <a:srgbClr val="595959"/>
                </a:solidFill>
              </a:defRPr>
            </a:pPr>
          </a:p>
        </p:txBody>
      </p:sp>
      <p:sp>
        <p:nvSpPr>
          <p:cNvPr id="351" name="Oval 20"/>
          <p:cNvSpPr/>
          <p:nvPr/>
        </p:nvSpPr>
        <p:spPr>
          <a:xfrm>
            <a:off x="620616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52" name="Oval 21"/>
          <p:cNvSpPr/>
          <p:nvPr/>
        </p:nvSpPr>
        <p:spPr>
          <a:xfrm>
            <a:off x="6592598"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53" name="Oval 22"/>
          <p:cNvSpPr/>
          <p:nvPr/>
        </p:nvSpPr>
        <p:spPr>
          <a:xfrm>
            <a:off x="6956522"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sp>
        <p:nvSpPr>
          <p:cNvPr id="354" name="Oval 23"/>
          <p:cNvSpPr/>
          <p:nvPr/>
        </p:nvSpPr>
        <p:spPr>
          <a:xfrm>
            <a:off x="7320449" y="5926785"/>
            <a:ext cx="110171" cy="110171"/>
          </a:xfrm>
          <a:prstGeom prst="ellipse">
            <a:avLst/>
          </a:prstGeom>
          <a:solidFill>
            <a:srgbClr val="595959"/>
          </a:solidFill>
          <a:ln w="12700">
            <a:miter lim="400000"/>
          </a:ln>
        </p:spPr>
        <p:txBody>
          <a:bodyPr lIns="45719" rIns="45719" anchor="ctr"/>
          <a:lstStyle/>
          <a:p>
            <a:pPr algn="ctr">
              <a:defRPr sz="1000">
                <a:solidFill>
                  <a:srgbClr val="595959"/>
                </a:solidFill>
              </a:defRPr>
            </a:pPr>
          </a:p>
        </p:txBody>
      </p:sp>
      <p:grpSp>
        <p:nvGrpSpPr>
          <p:cNvPr id="357" name="Group 1"/>
          <p:cNvGrpSpPr/>
          <p:nvPr/>
        </p:nvGrpSpPr>
        <p:grpSpPr>
          <a:xfrm>
            <a:off x="1006758" y="2845103"/>
            <a:ext cx="1114543" cy="1167791"/>
            <a:chOff x="0" y="0"/>
            <a:chExt cx="1114541" cy="1167790"/>
          </a:xfrm>
        </p:grpSpPr>
        <p:sp>
          <p:nvSpPr>
            <p:cNvPr id="355" name="Rectangle: Top Corners Rounded 10"/>
            <p:cNvSpPr/>
            <p:nvPr/>
          </p:nvSpPr>
          <p:spPr>
            <a:xfrm flipH="1" rot="16200000">
              <a:off x="-26625" y="26624"/>
              <a:ext cx="1167791" cy="111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08" y="0"/>
                  </a:moveTo>
                  <a:lnTo>
                    <a:pt x="11292" y="0"/>
                  </a:lnTo>
                  <a:cubicBezTo>
                    <a:pt x="16985" y="0"/>
                    <a:pt x="21600" y="4835"/>
                    <a:pt x="21600" y="10800"/>
                  </a:cubicBezTo>
                  <a:lnTo>
                    <a:pt x="21600" y="21600"/>
                  </a:lnTo>
                  <a:lnTo>
                    <a:pt x="0" y="21600"/>
                  </a:lnTo>
                  <a:lnTo>
                    <a:pt x="0" y="10800"/>
                  </a:lnTo>
                  <a:cubicBezTo>
                    <a:pt x="0" y="4835"/>
                    <a:pt x="4615" y="0"/>
                    <a:pt x="10308" y="0"/>
                  </a:cubicBezTo>
                  <a:close/>
                </a:path>
              </a:pathLst>
            </a:custGeom>
            <a:solidFill>
              <a:srgbClr val="54C0E8"/>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sp>
          <p:nvSpPr>
            <p:cNvPr id="356" name="Isosceles Triangle 24"/>
            <p:cNvSpPr/>
            <p:nvPr/>
          </p:nvSpPr>
          <p:spPr>
            <a:xfrm flipH="1" rot="16200000">
              <a:off x="151484" y="443429"/>
              <a:ext cx="517795" cy="280930"/>
            </a:xfrm>
            <a:prstGeom prst="triangle">
              <a:avLst/>
            </a:prstGeom>
            <a:solidFill>
              <a:srgbClr val="FFFFFF"/>
            </a:solidFill>
            <a:ln w="12700" cap="flat">
              <a:noFill/>
              <a:miter lim="400000"/>
            </a:ln>
            <a:effectLst/>
          </p:spPr>
          <p:txBody>
            <a:bodyPr wrap="square" lIns="45719" tIns="45719" rIns="45719" bIns="45719" numCol="1" anchor="ctr">
              <a:noAutofit/>
            </a:bodyPr>
            <a:lstStyle/>
            <a:p>
              <a:pPr algn="ctr">
                <a:defRPr sz="1000">
                  <a:solidFill>
                    <a:srgbClr val="FFFFFF"/>
                  </a:solidFill>
                </a:defRPr>
              </a:pP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asic Templates">
  <a:themeElements>
    <a:clrScheme name="Basic Templates">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Basic Templates">
      <a:majorFont>
        <a:latin typeface="Helvetica"/>
        <a:ea typeface="Helvetica"/>
        <a:cs typeface="Helvetica"/>
      </a:majorFont>
      <a:minorFont>
        <a:latin typeface="Calibri"/>
        <a:ea typeface="Calibri"/>
        <a:cs typeface="Calibri"/>
      </a:minorFont>
    </a:fontScheme>
    <a:fmtScheme name="Basic Templat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asic Templates">
  <a:themeElements>
    <a:clrScheme name="Basic Templates">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Basic Templates">
      <a:majorFont>
        <a:latin typeface="Helvetica"/>
        <a:ea typeface="Helvetica"/>
        <a:cs typeface="Helvetica"/>
      </a:majorFont>
      <a:minorFont>
        <a:latin typeface="Calibri"/>
        <a:ea typeface="Calibri"/>
        <a:cs typeface="Calibri"/>
      </a:minorFont>
    </a:fontScheme>
    <a:fmtScheme name="Basic Templat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137" rtl="0" fontAlgn="auto" latinLnBrk="0" hangingPunct="0">
          <a:lnSpc>
            <a:spcPct val="100000"/>
          </a:lnSpc>
          <a:spcBef>
            <a:spcPts val="0"/>
          </a:spcBef>
          <a:spcAft>
            <a:spcPts val="0"/>
          </a:spcAft>
          <a:buClrTx/>
          <a:buSzTx/>
          <a:buFontTx/>
          <a:buNone/>
          <a:tabLst/>
          <a:defRPr b="0" baseline="0" cap="none" i="0" spc="0" strike="noStrike" sz="17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