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1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1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1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1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731519" y="110489"/>
            <a:ext cx="13167362" cy="180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31519" y="1920239"/>
            <a:ext cx="13167362" cy="630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71359" y="7408544"/>
            <a:ext cx="3413761" cy="43815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0"/>
          <p:cNvSpPr txBox="1"/>
          <p:nvPr/>
        </p:nvSpPr>
        <p:spPr>
          <a:xfrm>
            <a:off x="6196518" y="1339384"/>
            <a:ext cx="7556422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spcBef>
                <a:spcPts val="1400"/>
              </a:spcBef>
              <a:defRPr b="1" sz="41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Entrenamiento de Seguridad para Operadores de Yard Spotter</a:t>
            </a:r>
          </a:p>
        </p:txBody>
      </p:sp>
      <p:sp>
        <p:nvSpPr>
          <p:cNvPr id="147" name="Text 1"/>
          <p:cNvSpPr txBox="1"/>
          <p:nvPr/>
        </p:nvSpPr>
        <p:spPr>
          <a:xfrm>
            <a:off x="6196518" y="3209626"/>
            <a:ext cx="7556422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500">
                <a:solidFill>
                  <a:srgbClr val="797979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Este entrenamiento está diseñado para proporcionar a los empleados que están certificados o que serán certificados como operadores de camiones spotter, la capacitación necesaria para llevar a cabo sus tareas de manera segura, reconocer peligros y desarrollar habilidades que protejan al personal y la propiedad de daños.</a:t>
            </a:r>
          </a:p>
        </p:txBody>
      </p:sp>
      <p:sp>
        <p:nvSpPr>
          <p:cNvPr id="148" name="Text 4"/>
          <p:cNvSpPr txBox="1"/>
          <p:nvPr/>
        </p:nvSpPr>
        <p:spPr>
          <a:xfrm>
            <a:off x="909595" y="5925741"/>
            <a:ext cx="13129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700"/>
              </a:lnSpc>
              <a:defRPr sz="700">
                <a:solidFill>
                  <a:srgbClr val="FFFFFF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</a:lstStyle>
          <a:p>
            <a:pPr/>
            <a:r>
              <a:t>EB</a:t>
            </a:r>
          </a:p>
        </p:txBody>
      </p:sp>
      <p:pic>
        <p:nvPicPr>
          <p:cNvPr id="149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624" y="-1"/>
            <a:ext cx="5760721" cy="822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 0"/>
          <p:cNvSpPr txBox="1"/>
          <p:nvPr/>
        </p:nvSpPr>
        <p:spPr>
          <a:xfrm>
            <a:off x="793790" y="834628"/>
            <a:ext cx="4888558" cy="687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b="1" sz="4400">
                <a:solidFill>
                  <a:schemeClr val="accent1">
                    <a:satOff val="-3547"/>
                    <a:lumOff val="-10352"/>
                  </a:schemeClr>
                </a:solidFill>
                <a:latin typeface="Instrument Sans Semi Bold"/>
                <a:ea typeface="Instrument Sans Semi Bold"/>
                <a:cs typeface="Instrument Sans Semi Bold"/>
                <a:sym typeface="Instrument Sans Semi Bold"/>
              </a:defRPr>
            </a:lvl1pPr>
          </a:lstStyle>
          <a:p>
            <a:pPr/>
            <a:r>
              <a:t>Never Operate If…</a:t>
            </a:r>
          </a:p>
        </p:txBody>
      </p:sp>
      <p:pic>
        <p:nvPicPr>
          <p:cNvPr id="28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7430" y="1997035"/>
            <a:ext cx="1614012" cy="1306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4892" y="2613064"/>
            <a:ext cx="318969" cy="398622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Text 1"/>
          <p:cNvSpPr txBox="1"/>
          <p:nvPr/>
        </p:nvSpPr>
        <p:spPr>
          <a:xfrm>
            <a:off x="5088254" y="2223848"/>
            <a:ext cx="1723927" cy="344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400">
                <a:solidFill>
                  <a:srgbClr val="5B5F71"/>
                </a:solidFill>
                <a:latin typeface="Instrument Sans Semi Bold"/>
                <a:ea typeface="Instrument Sans Semi Bold"/>
                <a:cs typeface="Instrument Sans Semi Bold"/>
                <a:sym typeface="Instrument Sans Semi Bold"/>
              </a:defRPr>
            </a:lvl1pPr>
          </a:lstStyle>
          <a:p>
            <a:pPr/>
            <a:r>
              <a:t>Mental State</a:t>
            </a:r>
          </a:p>
        </p:txBody>
      </p:sp>
      <p:sp>
        <p:nvSpPr>
          <p:cNvPr id="288" name="Text 2"/>
          <p:cNvSpPr txBox="1"/>
          <p:nvPr/>
        </p:nvSpPr>
        <p:spPr>
          <a:xfrm>
            <a:off x="5088254" y="2714268"/>
            <a:ext cx="5753002" cy="339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800"/>
              </a:lnSpc>
              <a:defRPr sz="1900">
                <a:solidFill>
                  <a:schemeClr val="accent1">
                    <a:satOff val="-3547"/>
                    <a:lumOff val="-10352"/>
                  </a:schemeClr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</a:lstStyle>
          <a:p>
            <a:pPr/>
            <a:r>
              <a:t>Never operate when drowsy or emotionally distressed</a:t>
            </a:r>
          </a:p>
        </p:txBody>
      </p:sp>
      <p:sp>
        <p:nvSpPr>
          <p:cNvPr id="289" name="Shape 3"/>
          <p:cNvSpPr/>
          <p:nvPr/>
        </p:nvSpPr>
        <p:spPr>
          <a:xfrm>
            <a:off x="4918114" y="3317080"/>
            <a:ext cx="8861823" cy="15241"/>
          </a:xfrm>
          <a:prstGeom prst="roundRect">
            <a:avLst>
              <a:gd name="adj" fmla="val 50000"/>
            </a:avLst>
          </a:prstGeom>
          <a:solidFill>
            <a:srgbClr val="C8C9C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90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40423" y="3360658"/>
            <a:ext cx="3228023" cy="1306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4892" y="3814762"/>
            <a:ext cx="318969" cy="398622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Text 4"/>
          <p:cNvSpPr txBox="1"/>
          <p:nvPr/>
        </p:nvSpPr>
        <p:spPr>
          <a:xfrm>
            <a:off x="5895261" y="3587472"/>
            <a:ext cx="2774802" cy="344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400">
                <a:solidFill>
                  <a:srgbClr val="5B5F71"/>
                </a:solidFill>
                <a:latin typeface="Instrument Sans Semi Bold"/>
                <a:ea typeface="Instrument Sans Semi Bold"/>
                <a:cs typeface="Instrument Sans Semi Bold"/>
                <a:sym typeface="Instrument Sans Semi Bold"/>
              </a:defRPr>
            </a:lvl1pPr>
          </a:lstStyle>
          <a:p>
            <a:pPr/>
            <a:r>
              <a:t>Substance Influence</a:t>
            </a:r>
          </a:p>
        </p:txBody>
      </p:sp>
      <p:sp>
        <p:nvSpPr>
          <p:cNvPr id="293" name="Text 5"/>
          <p:cNvSpPr txBox="1"/>
          <p:nvPr/>
        </p:nvSpPr>
        <p:spPr>
          <a:xfrm>
            <a:off x="5895261" y="4077891"/>
            <a:ext cx="3701127" cy="339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800"/>
              </a:lnSpc>
              <a:defRPr sz="1900">
                <a:solidFill>
                  <a:schemeClr val="accent1">
                    <a:satOff val="-3547"/>
                    <a:lumOff val="-10352"/>
                  </a:schemeClr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</a:lstStyle>
          <a:p>
            <a:pPr/>
            <a:r>
              <a:t>Zero tolerance for alcohol or drugs</a:t>
            </a:r>
          </a:p>
        </p:txBody>
      </p:sp>
      <p:sp>
        <p:nvSpPr>
          <p:cNvPr id="294" name="Shape 6"/>
          <p:cNvSpPr/>
          <p:nvPr/>
        </p:nvSpPr>
        <p:spPr>
          <a:xfrm>
            <a:off x="5725119" y="4680703"/>
            <a:ext cx="8054818" cy="15241"/>
          </a:xfrm>
          <a:prstGeom prst="roundRect">
            <a:avLst>
              <a:gd name="adj" fmla="val 50000"/>
            </a:avLst>
          </a:prstGeom>
          <a:solidFill>
            <a:srgbClr val="C8C9C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95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33417" y="4724281"/>
            <a:ext cx="4842035" cy="1306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94892" y="5178385"/>
            <a:ext cx="318969" cy="398622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Text 7"/>
          <p:cNvSpPr txBox="1"/>
          <p:nvPr/>
        </p:nvSpPr>
        <p:spPr>
          <a:xfrm>
            <a:off x="6702266" y="4951095"/>
            <a:ext cx="2520157" cy="344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400">
                <a:solidFill>
                  <a:srgbClr val="5B5F71"/>
                </a:solidFill>
                <a:latin typeface="Instrument Sans Semi Bold"/>
                <a:ea typeface="Instrument Sans Semi Bold"/>
                <a:cs typeface="Instrument Sans Semi Bold"/>
                <a:sym typeface="Instrument Sans Semi Bold"/>
              </a:defRPr>
            </a:lvl1pPr>
          </a:lstStyle>
          <a:p>
            <a:pPr/>
            <a:r>
              <a:t>Physical Condition</a:t>
            </a:r>
          </a:p>
        </p:txBody>
      </p:sp>
      <p:sp>
        <p:nvSpPr>
          <p:cNvPr id="298" name="Text 8"/>
          <p:cNvSpPr txBox="1"/>
          <p:nvPr/>
        </p:nvSpPr>
        <p:spPr>
          <a:xfrm>
            <a:off x="6702266" y="5441512"/>
            <a:ext cx="4689538" cy="339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800"/>
              </a:lnSpc>
              <a:defRPr sz="1900">
                <a:solidFill>
                  <a:schemeClr val="accent1">
                    <a:satOff val="-3547"/>
                    <a:lumOff val="-10352"/>
                  </a:schemeClr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</a:lstStyle>
          <a:p>
            <a:pPr/>
            <a:r>
              <a:t>Vision or hearing issues must be addressed</a:t>
            </a:r>
          </a:p>
        </p:txBody>
      </p:sp>
      <p:sp>
        <p:nvSpPr>
          <p:cNvPr id="299" name="Shape 9"/>
          <p:cNvSpPr/>
          <p:nvPr/>
        </p:nvSpPr>
        <p:spPr>
          <a:xfrm>
            <a:off x="6532126" y="6044327"/>
            <a:ext cx="7247812" cy="15241"/>
          </a:xfrm>
          <a:prstGeom prst="roundRect">
            <a:avLst>
              <a:gd name="adj" fmla="val 50000"/>
            </a:avLst>
          </a:prstGeom>
          <a:solidFill>
            <a:srgbClr val="C8C9C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00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26294" y="6087903"/>
            <a:ext cx="6456165" cy="1306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 7" descr="Image 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894773" y="6542007"/>
            <a:ext cx="318969" cy="398622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Text 10"/>
          <p:cNvSpPr txBox="1"/>
          <p:nvPr/>
        </p:nvSpPr>
        <p:spPr>
          <a:xfrm>
            <a:off x="7509271" y="6314718"/>
            <a:ext cx="1604865" cy="344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400">
                <a:solidFill>
                  <a:srgbClr val="5B5F71"/>
                </a:solidFill>
                <a:latin typeface="Instrument Sans Semi Bold"/>
                <a:ea typeface="Instrument Sans Semi Bold"/>
                <a:cs typeface="Instrument Sans Semi Bold"/>
                <a:sym typeface="Instrument Sans Semi Bold"/>
              </a:defRPr>
            </a:lvl1pPr>
          </a:lstStyle>
          <a:p>
            <a:pPr/>
            <a:r>
              <a:t>Distractions</a:t>
            </a:r>
          </a:p>
        </p:txBody>
      </p:sp>
      <p:sp>
        <p:nvSpPr>
          <p:cNvPr id="303" name="Text 11"/>
          <p:cNvSpPr txBox="1"/>
          <p:nvPr/>
        </p:nvSpPr>
        <p:spPr>
          <a:xfrm>
            <a:off x="7509271" y="6805135"/>
            <a:ext cx="4975493" cy="339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800"/>
              </a:lnSpc>
              <a:defRPr sz="1900">
                <a:solidFill>
                  <a:schemeClr val="accent1">
                    <a:satOff val="-3547"/>
                    <a:lumOff val="-10352"/>
                  </a:schemeClr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</a:lstStyle>
          <a:p>
            <a:pPr/>
            <a:r>
              <a:t>Phone use is strictly prohibited while operating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 0"/>
          <p:cNvSpPr txBox="1"/>
          <p:nvPr/>
        </p:nvSpPr>
        <p:spPr>
          <a:xfrm>
            <a:off x="687437" y="869567"/>
            <a:ext cx="3462909" cy="223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ts val="1400"/>
              </a:spcBef>
              <a:defRPr b="1" sz="4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No Opere si…</a:t>
            </a:r>
          </a:p>
          <a:p>
            <a:pPr defTabSz="457200">
              <a:defRPr sz="4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306" name="Text 2"/>
          <p:cNvSpPr txBox="1"/>
          <p:nvPr/>
        </p:nvSpPr>
        <p:spPr>
          <a:xfrm>
            <a:off x="751248" y="2034353"/>
            <a:ext cx="4594398" cy="426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8600" indent="-228600" defTabSz="457200">
              <a:spcBef>
                <a:spcPts val="1200"/>
              </a:spcBef>
              <a:buSzPct val="100000"/>
              <a:buChar char="•"/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Está angustiado, somnoliento o bajo efectos de drogas, alcohol o medicamentos.</a:t>
            </a:r>
          </a:p>
          <a:p>
            <a:pPr marL="228600" indent="-228600" defTabSz="457200">
              <a:spcBef>
                <a:spcPts val="1200"/>
              </a:spcBef>
              <a:buSzPct val="100000"/>
              <a:buChar char="•"/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Tiene visión borrosa o problemas de audición.</a:t>
            </a:r>
          </a:p>
          <a:p>
            <a:pPr marL="228600" indent="-228600" defTabSz="457200">
              <a:spcBef>
                <a:spcPts val="1200"/>
              </a:spcBef>
              <a:buSzPct val="100000"/>
              <a:buChar char="•"/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Está enfermo y eso afecta su habilidad para operar con seguridad.</a:t>
            </a:r>
          </a:p>
          <a:p>
            <a:pPr marL="228600" indent="-228600" defTabSz="457200">
              <a:spcBef>
                <a:spcPts val="1200"/>
              </a:spcBef>
              <a:buSzPct val="100000"/>
              <a:buChar char="•"/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Está comiendo, bebiendo o usando auriculares.</a:t>
            </a:r>
          </a:p>
        </p:txBody>
      </p:sp>
      <p:pic>
        <p:nvPicPr>
          <p:cNvPr id="307" name="istockphoto-1438033331-612x612.jpg" descr="istockphoto-1438033331-612x6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2485" y="1887488"/>
            <a:ext cx="7772401" cy="518160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Multiplication Sign"/>
          <p:cNvSpPr/>
          <p:nvPr/>
        </p:nvSpPr>
        <p:spPr>
          <a:xfrm>
            <a:off x="11042058" y="4547546"/>
            <a:ext cx="1967048" cy="1967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7" fill="norm" stroke="1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rgbClr val="FF2600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 2"/>
          <p:cNvSpPr txBox="1"/>
          <p:nvPr/>
        </p:nvSpPr>
        <p:spPr>
          <a:xfrm>
            <a:off x="751248" y="2034353"/>
            <a:ext cx="4594398" cy="304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8600" indent="-228600">
              <a:buSzPct val="100000"/>
              <a:buChar char="•"/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Visión deteriorada o borrosa</a:t>
            </a:r>
          </a:p>
          <a:p>
            <a:pPr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marL="228600" indent="-228600">
              <a:buSzPct val="100000"/>
              <a:buChar char="•"/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Problemas de audición</a:t>
            </a:r>
          </a:p>
          <a:p>
            <a:pPr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marL="228600" indent="-228600">
              <a:buSzPct val="100000"/>
              <a:buChar char="•"/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Tiene una enfermedad que afecta su capacidad para operar y/o mantenerse alerta.</a:t>
            </a:r>
          </a:p>
        </p:txBody>
      </p:sp>
      <p:pic>
        <p:nvPicPr>
          <p:cNvPr id="311" name="iStock-1668409470-768x512.jpg" descr="iStock-1668409470-768x5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2275" y="1884978"/>
            <a:ext cx="7779931" cy="518662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Multiplication Sign"/>
          <p:cNvSpPr/>
          <p:nvPr/>
        </p:nvSpPr>
        <p:spPr>
          <a:xfrm>
            <a:off x="11496418" y="2003129"/>
            <a:ext cx="1967048" cy="1967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7" fill="norm" stroke="1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rgbClr val="FF2600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3" name="Text 0"/>
          <p:cNvSpPr txBox="1"/>
          <p:nvPr/>
        </p:nvSpPr>
        <p:spPr>
          <a:xfrm>
            <a:off x="687437" y="869567"/>
            <a:ext cx="346290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400"/>
              </a:spcBef>
              <a:defRPr b="1" sz="4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No Opere si…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 2"/>
          <p:cNvSpPr txBox="1"/>
          <p:nvPr/>
        </p:nvSpPr>
        <p:spPr>
          <a:xfrm>
            <a:off x="751248" y="2034353"/>
            <a:ext cx="4594398" cy="304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8600" indent="-228600">
              <a:buSzPct val="100000"/>
              <a:buChar char="•"/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Comer o beber</a:t>
            </a:r>
          </a:p>
          <a:p>
            <a:pPr marL="228600" indent="-228600">
              <a:buSzPct val="100000"/>
              <a:buChar char="•"/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marL="228600" indent="-228600">
              <a:buSzPct val="100000"/>
              <a:buChar char="•"/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El uso del teléfono móvil está estrictamente prohibido durante el trabajo.</a:t>
            </a:r>
          </a:p>
          <a:p>
            <a:pPr marL="228600" indent="-228600">
              <a:buSzPct val="100000"/>
              <a:buChar char="•"/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marL="228600" indent="-228600">
              <a:buSzPct val="100000"/>
              <a:buChar char="•"/>
              <a:defRPr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Quítese los auriculares.</a:t>
            </a:r>
          </a:p>
        </p:txBody>
      </p:sp>
      <p:pic>
        <p:nvPicPr>
          <p:cNvPr id="316" name="cellphone-rules.jpeg" descr="cellphone-rul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7697" y="1539109"/>
            <a:ext cx="6863905" cy="5151382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Multiplication Sign"/>
          <p:cNvSpPr/>
          <p:nvPr/>
        </p:nvSpPr>
        <p:spPr>
          <a:xfrm>
            <a:off x="7475330" y="1775949"/>
            <a:ext cx="1967048" cy="1967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7" fill="norm" stroke="1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rgbClr val="FF2600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8" name="Text 0"/>
          <p:cNvSpPr txBox="1"/>
          <p:nvPr/>
        </p:nvSpPr>
        <p:spPr>
          <a:xfrm>
            <a:off x="687437" y="869567"/>
            <a:ext cx="346290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400"/>
              </a:spcBef>
              <a:defRPr b="1" sz="4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No Opere si…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Text 0"/>
          <p:cNvSpPr txBox="1"/>
          <p:nvPr/>
        </p:nvSpPr>
        <p:spPr>
          <a:xfrm>
            <a:off x="6231798" y="1746204"/>
            <a:ext cx="4097723" cy="134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ts val="1400"/>
              </a:spcBef>
              <a:defRPr b="1" sz="34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Peligros al Retroceder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322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0189" y="2686644"/>
            <a:ext cx="737117" cy="884516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Text 1"/>
          <p:cNvSpPr txBox="1"/>
          <p:nvPr/>
        </p:nvSpPr>
        <p:spPr>
          <a:xfrm>
            <a:off x="7238404" y="2834045"/>
            <a:ext cx="1062684" cy="259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800"/>
              </a:lnSpc>
              <a:defRPr b="1" sz="24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Evaluar</a:t>
            </a:r>
          </a:p>
        </p:txBody>
      </p:sp>
      <p:sp>
        <p:nvSpPr>
          <p:cNvPr id="324" name="Text 2"/>
          <p:cNvSpPr txBox="1"/>
          <p:nvPr/>
        </p:nvSpPr>
        <p:spPr>
          <a:xfrm>
            <a:off x="7238404" y="3152775"/>
            <a:ext cx="5047631" cy="126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Verifique completamente antes de retroceder.</a:t>
            </a:r>
          </a:p>
          <a:p>
            <a:pPr defTabSz="457200">
              <a:spcBef>
                <a:spcPts val="1200"/>
              </a:spcBef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325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0189" y="3571161"/>
            <a:ext cx="737117" cy="88451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Text 3"/>
          <p:cNvSpPr txBox="1"/>
          <p:nvPr/>
        </p:nvSpPr>
        <p:spPr>
          <a:xfrm>
            <a:off x="7238404" y="3718559"/>
            <a:ext cx="1485802" cy="621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Comunicar</a:t>
            </a:r>
            <a:endParaRPr b="0"/>
          </a:p>
        </p:txBody>
      </p:sp>
      <p:sp>
        <p:nvSpPr>
          <p:cNvPr id="327" name="Text 4"/>
          <p:cNvSpPr txBox="1"/>
          <p:nvPr/>
        </p:nvSpPr>
        <p:spPr>
          <a:xfrm>
            <a:off x="7238404" y="4037290"/>
            <a:ext cx="5080100" cy="126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Solicite un spotter si hay visibilidad limitada.</a:t>
            </a:r>
          </a:p>
          <a:p>
            <a:pPr defTabSz="457200">
              <a:spcBef>
                <a:spcPts val="1200"/>
              </a:spcBef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328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0189" y="4455676"/>
            <a:ext cx="737117" cy="884516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Text 5"/>
          <p:cNvSpPr txBox="1"/>
          <p:nvPr/>
        </p:nvSpPr>
        <p:spPr>
          <a:xfrm>
            <a:off x="7238404" y="4603074"/>
            <a:ext cx="1152576" cy="621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Verificar</a:t>
            </a:r>
            <a:endParaRPr b="0"/>
          </a:p>
        </p:txBody>
      </p:sp>
      <p:sp>
        <p:nvSpPr>
          <p:cNvPr id="330" name="Text 6"/>
          <p:cNvSpPr txBox="1"/>
          <p:nvPr/>
        </p:nvSpPr>
        <p:spPr>
          <a:xfrm>
            <a:off x="7238404" y="4921806"/>
            <a:ext cx="4947495" cy="126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Use radios si no hay contacto visual directo.</a:t>
            </a:r>
          </a:p>
          <a:p>
            <a:pPr defTabSz="457200">
              <a:spcBef>
                <a:spcPts val="1200"/>
              </a:spcBef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331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80189" y="5340191"/>
            <a:ext cx="737117" cy="884516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Text 7"/>
          <p:cNvSpPr txBox="1"/>
          <p:nvPr/>
        </p:nvSpPr>
        <p:spPr>
          <a:xfrm>
            <a:off x="7238404" y="5487591"/>
            <a:ext cx="1191866" cy="621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Proceder</a:t>
            </a:r>
            <a:endParaRPr b="0"/>
          </a:p>
        </p:txBody>
      </p:sp>
      <p:sp>
        <p:nvSpPr>
          <p:cNvPr id="333" name="Text 8"/>
          <p:cNvSpPr txBox="1"/>
          <p:nvPr/>
        </p:nvSpPr>
        <p:spPr>
          <a:xfrm>
            <a:off x="6784044" y="5897193"/>
            <a:ext cx="7436211" cy="75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139700" defTabSz="457200">
              <a:spcBef>
                <a:spcPts val="1200"/>
              </a:spcBef>
              <a:buFont typeface="Times Roman"/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Muévase despacio, deteniéndose con frecuencia para verificar.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 0"/>
          <p:cNvSpPr txBox="1"/>
          <p:nvPr/>
        </p:nvSpPr>
        <p:spPr>
          <a:xfrm>
            <a:off x="793790" y="708184"/>
            <a:ext cx="483552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400"/>
              </a:spcBef>
              <a:defRPr b="1" sz="31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Conciencia de Puntos Ciegos</a:t>
            </a:r>
          </a:p>
        </p:txBody>
      </p:sp>
      <p:pic>
        <p:nvPicPr>
          <p:cNvPr id="33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2286" y="1170606"/>
            <a:ext cx="12272584" cy="6621092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Text 2"/>
          <p:cNvSpPr txBox="1"/>
          <p:nvPr/>
        </p:nvSpPr>
        <p:spPr>
          <a:xfrm>
            <a:off x="5998342" y="4422661"/>
            <a:ext cx="1008380" cy="36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300"/>
              </a:lnSpc>
              <a:defRPr sz="2300">
                <a:solidFill>
                  <a:srgbClr val="FFFFFF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</a:lstStyle>
          <a:p>
            <a:pPr/>
            <a:r>
              <a:t>Trasero</a:t>
            </a:r>
          </a:p>
        </p:txBody>
      </p:sp>
      <p:sp>
        <p:nvSpPr>
          <p:cNvPr id="338" name="Text 4"/>
          <p:cNvSpPr txBox="1"/>
          <p:nvPr/>
        </p:nvSpPr>
        <p:spPr>
          <a:xfrm>
            <a:off x="3679775" y="6226047"/>
            <a:ext cx="1847739" cy="36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300"/>
              </a:lnSpc>
              <a:defRPr sz="2300">
                <a:solidFill>
                  <a:srgbClr val="FFFFFF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</a:lstStyle>
          <a:p>
            <a:pPr/>
            <a:r>
              <a:t>Lado Derecho</a:t>
            </a:r>
          </a:p>
        </p:txBody>
      </p:sp>
      <p:sp>
        <p:nvSpPr>
          <p:cNvPr id="339" name="Text 6"/>
          <p:cNvSpPr txBox="1"/>
          <p:nvPr/>
        </p:nvSpPr>
        <p:spPr>
          <a:xfrm>
            <a:off x="2238905" y="4422661"/>
            <a:ext cx="1945296" cy="36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300"/>
              </a:lnSpc>
              <a:defRPr sz="2300">
                <a:solidFill>
                  <a:srgbClr val="FFFFFF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</a:lstStyle>
          <a:p>
            <a:pPr/>
            <a:r>
              <a:t>Lado Izquierdo</a:t>
            </a:r>
          </a:p>
        </p:txBody>
      </p:sp>
      <p:sp>
        <p:nvSpPr>
          <p:cNvPr id="340" name="Text 8"/>
          <p:cNvSpPr txBox="1"/>
          <p:nvPr/>
        </p:nvSpPr>
        <p:spPr>
          <a:xfrm>
            <a:off x="3107155" y="2784375"/>
            <a:ext cx="856910" cy="19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300"/>
              </a:lnSpc>
              <a:defRPr sz="2300">
                <a:solidFill>
                  <a:srgbClr val="FFFFFF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</a:lstStyle>
          <a:p>
            <a:pPr/>
            <a:r>
              <a:t>Frente</a:t>
            </a:r>
          </a:p>
        </p:txBody>
      </p:sp>
      <p:sp>
        <p:nvSpPr>
          <p:cNvPr id="341" name="Text 10"/>
          <p:cNvSpPr txBox="1"/>
          <p:nvPr/>
        </p:nvSpPr>
        <p:spPr>
          <a:xfrm>
            <a:off x="4224647" y="1792434"/>
            <a:ext cx="757995" cy="267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000"/>
              </a:lnSpc>
              <a:defRPr sz="2200">
                <a:solidFill>
                  <a:srgbClr val="FFFFFF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</a:lstStyle>
          <a:p>
            <a:pPr/>
            <a:r>
              <a:t>Arriba</a:t>
            </a:r>
          </a:p>
        </p:txBody>
      </p:sp>
      <p:sp>
        <p:nvSpPr>
          <p:cNvPr id="342" name="Text 11"/>
          <p:cNvSpPr txBox="1"/>
          <p:nvPr/>
        </p:nvSpPr>
        <p:spPr>
          <a:xfrm>
            <a:off x="8820863" y="2491085"/>
            <a:ext cx="4802361" cy="32474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8600" indent="-228600">
              <a:buSzPct val="100000"/>
              <a:buChar char="•"/>
              <a:defRPr sz="24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Los puntos ciegos causan la mayoría de los accidentes con camiones.</a:t>
            </a:r>
          </a:p>
          <a:p>
            <a:pPr marL="228600" indent="-228600">
              <a:buSzPct val="100000"/>
              <a:buChar char="•"/>
              <a:defRPr sz="24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</a:p>
          <a:p>
            <a:pPr marL="228600" indent="-228600">
              <a:buSzPct val="100000"/>
              <a:buChar char="•"/>
              <a:defRPr sz="24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El área trasera es especialmente peligrosa.</a:t>
            </a:r>
          </a:p>
          <a:p>
            <a:pPr marL="228600" indent="-228600">
              <a:buSzPct val="100000"/>
              <a:buChar char="•"/>
              <a:defRPr sz="24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</a:p>
          <a:p>
            <a:pPr marL="228600" indent="-228600">
              <a:buSzPct val="100000"/>
              <a:buChar char="•"/>
              <a:defRPr sz="24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Nunca asuma que un conductor puede verte.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69680" y="0"/>
            <a:ext cx="5760721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Text 0"/>
          <p:cNvSpPr txBox="1"/>
          <p:nvPr/>
        </p:nvSpPr>
        <p:spPr>
          <a:xfrm>
            <a:off x="758308" y="977026"/>
            <a:ext cx="598338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400"/>
              </a:spcBef>
              <a:defRPr b="1" sz="39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Operaciones con Remolques</a:t>
            </a:r>
          </a:p>
        </p:txBody>
      </p:sp>
      <p:sp>
        <p:nvSpPr>
          <p:cNvPr id="346" name="Shape 1"/>
          <p:cNvSpPr/>
          <p:nvPr/>
        </p:nvSpPr>
        <p:spPr>
          <a:xfrm>
            <a:off x="758308" y="2014657"/>
            <a:ext cx="162402" cy="1179553"/>
          </a:xfrm>
          <a:prstGeom prst="roundRect">
            <a:avLst>
              <a:gd name="adj" fmla="val 50000"/>
            </a:avLst>
          </a:prstGeom>
          <a:solidFill>
            <a:srgbClr val="D4E9F7"/>
          </a:solidFill>
          <a:ln w="7620">
            <a:solidFill>
              <a:srgbClr val="BACFD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7" name="Text 2"/>
          <p:cNvSpPr txBox="1"/>
          <p:nvPr/>
        </p:nvSpPr>
        <p:spPr>
          <a:xfrm>
            <a:off x="1245632" y="2014657"/>
            <a:ext cx="3018731" cy="72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Revisión Antes de Salir</a:t>
            </a:r>
            <a:endParaRPr b="0"/>
          </a:p>
        </p:txBody>
      </p:sp>
      <p:sp>
        <p:nvSpPr>
          <p:cNvPr id="348" name="Text 3"/>
          <p:cNvSpPr txBox="1"/>
          <p:nvPr/>
        </p:nvSpPr>
        <p:spPr>
          <a:xfrm>
            <a:off x="1245632" y="2500789"/>
            <a:ext cx="7140059" cy="1710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Asegúrese de que todo el personal haya salido del remolque antes de moverse.</a:t>
            </a:r>
          </a:p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349" name="Shape 4"/>
          <p:cNvSpPr/>
          <p:nvPr/>
        </p:nvSpPr>
        <p:spPr>
          <a:xfrm>
            <a:off x="1083230" y="3410782"/>
            <a:ext cx="162402" cy="832843"/>
          </a:xfrm>
          <a:prstGeom prst="roundRect">
            <a:avLst>
              <a:gd name="adj" fmla="val 50000"/>
            </a:avLst>
          </a:prstGeom>
          <a:solidFill>
            <a:srgbClr val="D4E9F7"/>
          </a:solidFill>
          <a:ln w="7620">
            <a:solidFill>
              <a:srgbClr val="BACFD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0" name="Text 5"/>
          <p:cNvSpPr txBox="1"/>
          <p:nvPr/>
        </p:nvSpPr>
        <p:spPr>
          <a:xfrm>
            <a:off x="1570552" y="3410782"/>
            <a:ext cx="2580731" cy="72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Asegure las Puertas</a:t>
            </a:r>
            <a:endParaRPr b="0"/>
          </a:p>
        </p:txBody>
      </p:sp>
      <p:sp>
        <p:nvSpPr>
          <p:cNvPr id="351" name="Text 6"/>
          <p:cNvSpPr txBox="1"/>
          <p:nvPr/>
        </p:nvSpPr>
        <p:spPr>
          <a:xfrm>
            <a:off x="1570553" y="3896916"/>
            <a:ext cx="5233988" cy="1354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Verifique que estén cerradas antes de conducir.</a:t>
            </a:r>
          </a:p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352" name="Shape 7"/>
          <p:cNvSpPr/>
          <p:nvPr/>
        </p:nvSpPr>
        <p:spPr>
          <a:xfrm>
            <a:off x="1408271" y="4460199"/>
            <a:ext cx="162402" cy="1179553"/>
          </a:xfrm>
          <a:prstGeom prst="roundRect">
            <a:avLst>
              <a:gd name="adj" fmla="val 50000"/>
            </a:avLst>
          </a:prstGeom>
          <a:solidFill>
            <a:srgbClr val="D4E9F7"/>
          </a:solidFill>
          <a:ln w="7620">
            <a:solidFill>
              <a:srgbClr val="BACFD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3" name="Text 8"/>
          <p:cNvSpPr txBox="1"/>
          <p:nvPr/>
        </p:nvSpPr>
        <p:spPr>
          <a:xfrm>
            <a:off x="1895593" y="4460199"/>
            <a:ext cx="2531915" cy="72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Retroceso Correcto</a:t>
            </a:r>
            <a:endParaRPr b="0"/>
          </a:p>
        </p:txBody>
      </p:sp>
      <p:sp>
        <p:nvSpPr>
          <p:cNvPr id="354" name="Text 9"/>
          <p:cNvSpPr txBox="1"/>
          <p:nvPr/>
        </p:nvSpPr>
        <p:spPr>
          <a:xfrm>
            <a:off x="1895593" y="4946332"/>
            <a:ext cx="6490099" cy="171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Gire el volante en dirección opuesta a donde quiere ir. Vaya despacio.</a:t>
            </a:r>
          </a:p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355" name="Shape 10"/>
          <p:cNvSpPr/>
          <p:nvPr/>
        </p:nvSpPr>
        <p:spPr>
          <a:xfrm>
            <a:off x="1733193" y="5856327"/>
            <a:ext cx="162402" cy="1179553"/>
          </a:xfrm>
          <a:prstGeom prst="roundRect">
            <a:avLst>
              <a:gd name="adj" fmla="val 50000"/>
            </a:avLst>
          </a:prstGeom>
          <a:solidFill>
            <a:srgbClr val="D4E9F7"/>
          </a:solidFill>
          <a:ln w="7620">
            <a:solidFill>
              <a:srgbClr val="BACFD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6" name="Text 11"/>
          <p:cNvSpPr txBox="1"/>
          <p:nvPr/>
        </p:nvSpPr>
        <p:spPr>
          <a:xfrm>
            <a:off x="2175079" y="6084664"/>
            <a:ext cx="2487267" cy="72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Haga Correcciones</a:t>
            </a:r>
            <a:endParaRPr b="0"/>
          </a:p>
        </p:txBody>
      </p:sp>
      <p:sp>
        <p:nvSpPr>
          <p:cNvPr id="357" name="Text 12"/>
          <p:cNvSpPr txBox="1"/>
          <p:nvPr/>
        </p:nvSpPr>
        <p:spPr>
          <a:xfrm>
            <a:off x="1733073" y="6592617"/>
            <a:ext cx="6165177" cy="846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39700" defTabSz="457200">
              <a:spcBef>
                <a:spcPts val="1200"/>
              </a:spcBef>
              <a:buFont typeface="Times Roman"/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Avance para reposicionar si es necesario.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760721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ext 0"/>
          <p:cNvSpPr txBox="1"/>
          <p:nvPr/>
        </p:nvSpPr>
        <p:spPr>
          <a:xfrm>
            <a:off x="6244709" y="1103948"/>
            <a:ext cx="762738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spcBef>
                <a:spcPts val="1400"/>
              </a:spcBef>
              <a:defRPr b="1" sz="32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Reconocimiento y Respuesta ante Peligros</a:t>
            </a:r>
          </a:p>
        </p:txBody>
      </p:sp>
      <p:pic>
        <p:nvPicPr>
          <p:cNvPr id="361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4709" y="2854285"/>
            <a:ext cx="541616" cy="541616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Text 1"/>
          <p:cNvSpPr txBox="1"/>
          <p:nvPr/>
        </p:nvSpPr>
        <p:spPr>
          <a:xfrm>
            <a:off x="6244709" y="3612474"/>
            <a:ext cx="1992102" cy="70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Véalo Temprano</a:t>
            </a:r>
            <a:endParaRPr b="0"/>
          </a:p>
        </p:txBody>
      </p:sp>
      <p:sp>
        <p:nvSpPr>
          <p:cNvPr id="363" name="Text 2"/>
          <p:cNvSpPr txBox="1"/>
          <p:nvPr/>
        </p:nvSpPr>
        <p:spPr>
          <a:xfrm>
            <a:off x="6244709" y="4098607"/>
            <a:ext cx="2361963" cy="2065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Detectar los peligros a tiempo permite prepararse.</a:t>
            </a:r>
          </a:p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364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7419" y="2854285"/>
            <a:ext cx="541616" cy="541616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Text 3"/>
          <p:cNvSpPr txBox="1"/>
          <p:nvPr/>
        </p:nvSpPr>
        <p:spPr>
          <a:xfrm>
            <a:off x="8877419" y="3612474"/>
            <a:ext cx="2209429" cy="70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Piense Adelantado</a:t>
            </a:r>
            <a:endParaRPr b="0"/>
          </a:p>
        </p:txBody>
      </p:sp>
      <p:sp>
        <p:nvSpPr>
          <p:cNvPr id="366" name="Text 4"/>
          <p:cNvSpPr txBox="1"/>
          <p:nvPr/>
        </p:nvSpPr>
        <p:spPr>
          <a:xfrm>
            <a:off x="8877419" y="4098607"/>
            <a:ext cx="2361963" cy="2065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Planifique respuestas ante emergencias potenciales.</a:t>
            </a:r>
          </a:p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367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10129" y="2854285"/>
            <a:ext cx="541616" cy="541616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Text 5"/>
          <p:cNvSpPr txBox="1"/>
          <p:nvPr/>
        </p:nvSpPr>
        <p:spPr>
          <a:xfrm>
            <a:off x="11510129" y="3612474"/>
            <a:ext cx="2361963" cy="1059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b="1"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Asuma Responsabilidad</a:t>
            </a:r>
            <a:endParaRPr b="0"/>
          </a:p>
        </p:txBody>
      </p:sp>
      <p:sp>
        <p:nvSpPr>
          <p:cNvPr id="369" name="Text 6"/>
          <p:cNvSpPr txBox="1"/>
          <p:nvPr/>
        </p:nvSpPr>
        <p:spPr>
          <a:xfrm>
            <a:off x="11169359" y="4454842"/>
            <a:ext cx="2361963" cy="277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39700" defTabSz="457200">
              <a:spcBef>
                <a:spcPts val="1200"/>
              </a:spcBef>
              <a:buFont typeface="Times Roman"/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Inspeccione la carga, reconozca sobrecargas y asegure adecuadamente.</a:t>
            </a:r>
          </a:p>
          <a:p>
            <a:pPr indent="139700" defTabSz="457200">
              <a:spcBef>
                <a:spcPts val="1200"/>
              </a:spcBef>
              <a:buFont typeface="Times Roman"/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370" name="Text 7"/>
          <p:cNvSpPr txBox="1"/>
          <p:nvPr/>
        </p:nvSpPr>
        <p:spPr>
          <a:xfrm>
            <a:off x="6168442" y="6698338"/>
            <a:ext cx="7627382" cy="1202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Usted es responsable de la seguridad de la carga, incluso si no la cargó. Nunca opere bajo distracción o afectado.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Text 0"/>
          <p:cNvSpPr txBox="1"/>
          <p:nvPr/>
        </p:nvSpPr>
        <p:spPr>
          <a:xfrm>
            <a:off x="6230258" y="710272"/>
            <a:ext cx="464839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400"/>
              </a:spcBef>
              <a:defRPr b="1" sz="39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Recordatorios Finales</a:t>
            </a:r>
          </a:p>
        </p:txBody>
      </p:sp>
      <p:sp>
        <p:nvSpPr>
          <p:cNvPr id="374" name="Shape 1"/>
          <p:cNvSpPr/>
          <p:nvPr/>
        </p:nvSpPr>
        <p:spPr>
          <a:xfrm>
            <a:off x="6262302" y="2038811"/>
            <a:ext cx="170022" cy="1216224"/>
          </a:xfrm>
          <a:prstGeom prst="roundRect">
            <a:avLst>
              <a:gd name="adj" fmla="val 50000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5" name="Text 2"/>
          <p:cNvSpPr txBox="1"/>
          <p:nvPr/>
        </p:nvSpPr>
        <p:spPr>
          <a:xfrm>
            <a:off x="6629385" y="1984295"/>
            <a:ext cx="3513796" cy="694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2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Responsabilidad Compartida</a:t>
            </a:r>
            <a:endParaRPr b="0"/>
          </a:p>
        </p:txBody>
      </p:sp>
      <p:sp>
        <p:nvSpPr>
          <p:cNvPr id="376" name="Text 3"/>
          <p:cNvSpPr txBox="1"/>
          <p:nvPr/>
        </p:nvSpPr>
        <p:spPr>
          <a:xfrm>
            <a:off x="6665160" y="2468964"/>
            <a:ext cx="7046239" cy="1720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Todos deben priorizar la seguridad. Cuide de usted y de los demás.</a:t>
            </a:r>
          </a:p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377" name="Shape 4"/>
          <p:cNvSpPr/>
          <p:nvPr/>
        </p:nvSpPr>
        <p:spPr>
          <a:xfrm>
            <a:off x="6620350" y="3917751"/>
            <a:ext cx="170022" cy="1216224"/>
          </a:xfrm>
          <a:prstGeom prst="roundRect">
            <a:avLst>
              <a:gd name="adj" fmla="val 50000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8" name="Text 5"/>
          <p:cNvSpPr txBox="1"/>
          <p:nvPr/>
        </p:nvSpPr>
        <p:spPr>
          <a:xfrm>
            <a:off x="7130533" y="3917751"/>
            <a:ext cx="3187056" cy="694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2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Comunicación Consistente</a:t>
            </a:r>
            <a:endParaRPr b="0"/>
          </a:p>
        </p:txBody>
      </p:sp>
      <p:sp>
        <p:nvSpPr>
          <p:cNvPr id="379" name="Text 6"/>
          <p:cNvSpPr txBox="1"/>
          <p:nvPr/>
        </p:nvSpPr>
        <p:spPr>
          <a:xfrm>
            <a:off x="7130533" y="4408170"/>
            <a:ext cx="6706077" cy="1720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Hable abiertamente sobre seguridad. Las conversaciones regulares refuerzan buenas prácticas.</a:t>
            </a:r>
          </a:p>
          <a:p>
            <a:pPr defTabSz="457200">
              <a:spcBef>
                <a:spcPts val="1200"/>
              </a:spcBef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380" name="Shape 7"/>
          <p:cNvSpPr/>
          <p:nvPr/>
        </p:nvSpPr>
        <p:spPr>
          <a:xfrm>
            <a:off x="6978519" y="5856957"/>
            <a:ext cx="170022" cy="1216224"/>
          </a:xfrm>
          <a:prstGeom prst="roundRect">
            <a:avLst>
              <a:gd name="adj" fmla="val 50000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1" name="Text 8"/>
          <p:cNvSpPr txBox="1"/>
          <p:nvPr/>
        </p:nvSpPr>
        <p:spPr>
          <a:xfrm>
            <a:off x="7452928" y="5853147"/>
            <a:ext cx="2006973" cy="694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2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Acción Reflexiva</a:t>
            </a:r>
            <a:endParaRPr b="0"/>
          </a:p>
        </p:txBody>
      </p:sp>
      <p:sp>
        <p:nvSpPr>
          <p:cNvPr id="382" name="Text 9"/>
          <p:cNvSpPr txBox="1"/>
          <p:nvPr/>
        </p:nvSpPr>
        <p:spPr>
          <a:xfrm>
            <a:off x="7005381" y="6501986"/>
            <a:ext cx="6365797" cy="1212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39700" defTabSz="457200">
              <a:spcBef>
                <a:spcPts val="1200"/>
              </a:spcBef>
              <a:buFont typeface="Times Roman"/>
              <a:defRPr sz="22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Deténgase y evalúe antes de actuar. Un momento puede evitar accidentes graves.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 0"/>
          <p:cNvSpPr txBox="1"/>
          <p:nvPr/>
        </p:nvSpPr>
        <p:spPr>
          <a:xfrm>
            <a:off x="687437" y="869567"/>
            <a:ext cx="455484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400"/>
              </a:spcBef>
              <a:defRPr b="1" sz="41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El Rol de un Spotter</a:t>
            </a:r>
          </a:p>
        </p:txBody>
      </p:sp>
      <p:sp>
        <p:nvSpPr>
          <p:cNvPr id="152" name="Text 2"/>
          <p:cNvSpPr txBox="1"/>
          <p:nvPr/>
        </p:nvSpPr>
        <p:spPr>
          <a:xfrm>
            <a:off x="751248" y="2034353"/>
            <a:ext cx="7778842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spcBef>
                <a:spcPts val="1200"/>
              </a:spcBef>
              <a:defRPr sz="28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Aceptar ser operador de un camión spotter implica responsabilidad. Los operadores deben familiarizarse continuamente con los programas, políticas y los límites operativos del equipo que manejan.</a:t>
            </a:r>
          </a:p>
        </p:txBody>
      </p:sp>
      <p:pic>
        <p:nvPicPr>
          <p:cNvPr id="15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37548" y="-1"/>
            <a:ext cx="5486401" cy="822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ext 0"/>
          <p:cNvSpPr txBox="1"/>
          <p:nvPr/>
        </p:nvSpPr>
        <p:spPr>
          <a:xfrm>
            <a:off x="6138306" y="623388"/>
            <a:ext cx="784006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400"/>
              </a:spcBef>
              <a:defRPr b="1" sz="32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Por Qué Importa la Seguridad con Camiones</a:t>
            </a:r>
          </a:p>
        </p:txBody>
      </p:sp>
      <p:sp>
        <p:nvSpPr>
          <p:cNvPr id="157" name="Text 1"/>
          <p:cNvSpPr txBox="1"/>
          <p:nvPr/>
        </p:nvSpPr>
        <p:spPr>
          <a:xfrm>
            <a:off x="7340735" y="1869519"/>
            <a:ext cx="1486980" cy="75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5800"/>
              </a:lnSpc>
              <a:defRPr sz="5800">
                <a:solidFill>
                  <a:schemeClr val="accent1">
                    <a:satOff val="-3547"/>
                    <a:lumOff val="-10352"/>
                  </a:schemeClr>
                </a:solidFill>
                <a:latin typeface="Instrument Sans Semi Bold"/>
                <a:ea typeface="Instrument Sans Semi Bold"/>
                <a:cs typeface="Instrument Sans Semi Bold"/>
                <a:sym typeface="Instrument Sans Semi Bold"/>
              </a:defRPr>
            </a:lvl1pPr>
          </a:lstStyle>
          <a:p>
            <a:pPr/>
            <a:r>
              <a:t>30%</a:t>
            </a:r>
          </a:p>
        </p:txBody>
      </p:sp>
      <p:sp>
        <p:nvSpPr>
          <p:cNvPr id="158" name="Text 2"/>
          <p:cNvSpPr txBox="1"/>
          <p:nvPr/>
        </p:nvSpPr>
        <p:spPr>
          <a:xfrm>
            <a:off x="6897527" y="2901314"/>
            <a:ext cx="2373277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700"/>
              </a:lnSpc>
              <a:defRPr sz="2200">
                <a:solidFill>
                  <a:srgbClr val="5B5F71"/>
                </a:solidFill>
                <a:latin typeface="Instrument Sans Semi Bold"/>
                <a:ea typeface="Instrument Sans Semi Bold"/>
                <a:cs typeface="Instrument Sans Semi Bold"/>
                <a:sym typeface="Instrument Sans Semi Bold"/>
              </a:defRPr>
            </a:lvl1pPr>
          </a:lstStyle>
          <a:p>
            <a:pPr/>
            <a:r>
              <a:t>Accidentes Fatales</a:t>
            </a:r>
          </a:p>
        </p:txBody>
      </p:sp>
      <p:sp>
        <p:nvSpPr>
          <p:cNvPr id="159" name="Text 3"/>
          <p:cNvSpPr txBox="1"/>
          <p:nvPr/>
        </p:nvSpPr>
        <p:spPr>
          <a:xfrm>
            <a:off x="6280189" y="3391732"/>
            <a:ext cx="360807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spcBef>
                <a:spcPts val="1200"/>
              </a:spcBef>
              <a:defRPr sz="19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Casi un tercio de los accidentes mortales en zonas de trabajo involucran camiones grandes.</a:t>
            </a:r>
          </a:p>
        </p:txBody>
      </p:sp>
      <p:sp>
        <p:nvSpPr>
          <p:cNvPr id="160" name="Text 4"/>
          <p:cNvSpPr txBox="1"/>
          <p:nvPr/>
        </p:nvSpPr>
        <p:spPr>
          <a:xfrm>
            <a:off x="11289025" y="1869519"/>
            <a:ext cx="1486980" cy="75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5800"/>
              </a:lnSpc>
              <a:defRPr sz="5800">
                <a:solidFill>
                  <a:schemeClr val="accent1">
                    <a:satOff val="-3547"/>
                    <a:lumOff val="-10352"/>
                  </a:schemeClr>
                </a:solidFill>
                <a:latin typeface="Instrument Sans Semi Bold"/>
                <a:ea typeface="Instrument Sans Semi Bold"/>
                <a:cs typeface="Instrument Sans Semi Bold"/>
                <a:sym typeface="Instrument Sans Semi Bold"/>
              </a:defRPr>
            </a:lvl1pPr>
          </a:lstStyle>
          <a:p>
            <a:pPr/>
            <a:r>
              <a:t>71%</a:t>
            </a:r>
          </a:p>
        </p:txBody>
      </p:sp>
      <p:sp>
        <p:nvSpPr>
          <p:cNvPr id="161" name="Text 5"/>
          <p:cNvSpPr txBox="1"/>
          <p:nvPr/>
        </p:nvSpPr>
        <p:spPr>
          <a:xfrm>
            <a:off x="11296219" y="2901314"/>
            <a:ext cx="1472593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700"/>
              </a:lnSpc>
              <a:defRPr sz="2200">
                <a:solidFill>
                  <a:srgbClr val="5B5F71"/>
                </a:solidFill>
                <a:latin typeface="Instrument Sans Semi Bold"/>
                <a:ea typeface="Instrument Sans Semi Bold"/>
                <a:cs typeface="Instrument Sans Semi Bold"/>
                <a:sym typeface="Instrument Sans Semi Bold"/>
              </a:defRPr>
            </a:lvl1pPr>
          </a:lstStyle>
          <a:p>
            <a:pPr/>
            <a:r>
              <a:t>Prevenibles</a:t>
            </a:r>
          </a:p>
        </p:txBody>
      </p:sp>
      <p:sp>
        <p:nvSpPr>
          <p:cNvPr id="162" name="Text 6"/>
          <p:cNvSpPr txBox="1"/>
          <p:nvPr/>
        </p:nvSpPr>
        <p:spPr>
          <a:xfrm>
            <a:off x="10367277" y="3391732"/>
            <a:ext cx="3330477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spcBef>
                <a:spcPts val="1200"/>
              </a:spcBef>
              <a:defRPr sz="19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La mayoría de los accidentes se podrían evitar con la capacitación y conciencia adecuadas.</a:t>
            </a:r>
          </a:p>
        </p:txBody>
      </p:sp>
      <p:sp>
        <p:nvSpPr>
          <p:cNvPr id="163" name="Text 7"/>
          <p:cNvSpPr txBox="1"/>
          <p:nvPr/>
        </p:nvSpPr>
        <p:spPr>
          <a:xfrm>
            <a:off x="9110019" y="5274231"/>
            <a:ext cx="1896642" cy="75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5800"/>
              </a:lnSpc>
              <a:defRPr sz="5800">
                <a:solidFill>
                  <a:schemeClr val="accent1">
                    <a:satOff val="-3547"/>
                    <a:lumOff val="-10352"/>
                  </a:schemeClr>
                </a:solidFill>
                <a:latin typeface="Instrument Sans Semi Bold"/>
                <a:ea typeface="Instrument Sans Semi Bold"/>
                <a:cs typeface="Instrument Sans Semi Bold"/>
                <a:sym typeface="Instrument Sans Semi Bold"/>
              </a:defRPr>
            </a:lvl1pPr>
          </a:lstStyle>
          <a:p>
            <a:pPr/>
            <a:r>
              <a:t>100%</a:t>
            </a:r>
          </a:p>
        </p:txBody>
      </p:sp>
      <p:sp>
        <p:nvSpPr>
          <p:cNvPr id="164" name="Text 8"/>
          <p:cNvSpPr txBox="1"/>
          <p:nvPr/>
        </p:nvSpPr>
        <p:spPr>
          <a:xfrm>
            <a:off x="9213449" y="6226513"/>
            <a:ext cx="1689783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700"/>
              </a:lnSpc>
              <a:defRPr sz="2200">
                <a:solidFill>
                  <a:srgbClr val="5B5F71"/>
                </a:solidFill>
                <a:latin typeface="Instrument Sans Semi Bold"/>
                <a:ea typeface="Instrument Sans Semi Bold"/>
                <a:cs typeface="Instrument Sans Semi Bold"/>
                <a:sym typeface="Instrument Sans Semi Bold"/>
              </a:defRPr>
            </a:lvl1pPr>
          </a:lstStyle>
          <a:p>
            <a:pPr/>
            <a:r>
              <a:t>Nuestra Meta</a:t>
            </a:r>
          </a:p>
        </p:txBody>
      </p:sp>
      <p:sp>
        <p:nvSpPr>
          <p:cNvPr id="165" name="Text 9"/>
          <p:cNvSpPr txBox="1"/>
          <p:nvPr/>
        </p:nvSpPr>
        <p:spPr>
          <a:xfrm>
            <a:off x="7572705" y="6758688"/>
            <a:ext cx="4300768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457200" algn="ctr" defTabSz="457200">
              <a:spcBef>
                <a:spcPts val="1200"/>
              </a:spcBef>
              <a:buFont typeface="Times Roman"/>
              <a:defRPr sz="19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Eliminación completa de lesiones relacionadas con camiones en nuestros sitios de trabajo.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 0"/>
          <p:cNvSpPr txBox="1"/>
          <p:nvPr/>
        </p:nvSpPr>
        <p:spPr>
          <a:xfrm>
            <a:off x="6280189" y="700801"/>
            <a:ext cx="775477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400"/>
              </a:spcBef>
              <a:defRPr b="1" sz="3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Riesgos Únicos de los Camiones Grandes</a:t>
            </a:r>
          </a:p>
        </p:txBody>
      </p:sp>
      <p:sp>
        <p:nvSpPr>
          <p:cNvPr id="169" name="Shape 1"/>
          <p:cNvSpPr/>
          <p:nvPr/>
        </p:nvSpPr>
        <p:spPr>
          <a:xfrm>
            <a:off x="6280189" y="1644848"/>
            <a:ext cx="459225" cy="459225"/>
          </a:xfrm>
          <a:prstGeom prst="roundRect">
            <a:avLst>
              <a:gd name="adj" fmla="val 18671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70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6687" y="1683068"/>
            <a:ext cx="306111" cy="38266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 2"/>
          <p:cNvSpPr txBox="1"/>
          <p:nvPr/>
        </p:nvSpPr>
        <p:spPr>
          <a:xfrm>
            <a:off x="6943487" y="1714975"/>
            <a:ext cx="1850133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Puntos Ciegos</a:t>
            </a:r>
          </a:p>
        </p:txBody>
      </p:sp>
      <p:sp>
        <p:nvSpPr>
          <p:cNvPr id="172" name="Text 3"/>
          <p:cNvSpPr txBox="1"/>
          <p:nvPr/>
        </p:nvSpPr>
        <p:spPr>
          <a:xfrm>
            <a:off x="6943487" y="2156222"/>
            <a:ext cx="6893122" cy="1219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Los camiones grandes tienen limitaciones de visión importantes.</a:t>
            </a:r>
          </a:p>
          <a:p>
            <a:pPr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Nunca asuma que el conductor puede verlo.</a:t>
            </a:r>
          </a:p>
          <a:p>
            <a:pPr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173" name="Shape 4"/>
          <p:cNvSpPr/>
          <p:nvPr/>
        </p:nvSpPr>
        <p:spPr>
          <a:xfrm>
            <a:off x="6280189" y="3217902"/>
            <a:ext cx="459225" cy="459225"/>
          </a:xfrm>
          <a:prstGeom prst="roundRect">
            <a:avLst>
              <a:gd name="adj" fmla="val 18671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74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6687" y="3256121"/>
            <a:ext cx="306111" cy="38266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 5"/>
          <p:cNvSpPr txBox="1"/>
          <p:nvPr/>
        </p:nvSpPr>
        <p:spPr>
          <a:xfrm>
            <a:off x="6943487" y="3288029"/>
            <a:ext cx="196592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Tamaño y Peso</a:t>
            </a:r>
          </a:p>
        </p:txBody>
      </p:sp>
      <p:sp>
        <p:nvSpPr>
          <p:cNvPr id="176" name="Text 6"/>
          <p:cNvSpPr txBox="1"/>
          <p:nvPr/>
        </p:nvSpPr>
        <p:spPr>
          <a:xfrm>
            <a:off x="6943487" y="3729275"/>
            <a:ext cx="689312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Requieren más distancia para frenar. Las lesiones en accidentes son más graves.</a:t>
            </a:r>
          </a:p>
        </p:txBody>
      </p:sp>
      <p:sp>
        <p:nvSpPr>
          <p:cNvPr id="177" name="Shape 7"/>
          <p:cNvSpPr/>
          <p:nvPr/>
        </p:nvSpPr>
        <p:spPr>
          <a:xfrm>
            <a:off x="6280189" y="4790956"/>
            <a:ext cx="459225" cy="459225"/>
          </a:xfrm>
          <a:prstGeom prst="roundRect">
            <a:avLst>
              <a:gd name="adj" fmla="val 18671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78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6687" y="4829175"/>
            <a:ext cx="306111" cy="38266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xt 8"/>
          <p:cNvSpPr txBox="1"/>
          <p:nvPr/>
        </p:nvSpPr>
        <p:spPr>
          <a:xfrm>
            <a:off x="6943487" y="4861083"/>
            <a:ext cx="3808711" cy="69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Centro de Gravedad Elevado</a:t>
            </a:r>
            <a:endParaRPr b="0"/>
          </a:p>
        </p:txBody>
      </p:sp>
      <p:sp>
        <p:nvSpPr>
          <p:cNvPr id="180" name="Text 9"/>
          <p:cNvSpPr txBox="1"/>
          <p:nvPr/>
        </p:nvSpPr>
        <p:spPr>
          <a:xfrm>
            <a:off x="6943487" y="5302329"/>
            <a:ext cx="689312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Son más propensos a volcarse, especialmente en terrenos irregulares o curvas cerradas.</a:t>
            </a:r>
          </a:p>
        </p:txBody>
      </p:sp>
      <p:sp>
        <p:nvSpPr>
          <p:cNvPr id="181" name="Shape 10"/>
          <p:cNvSpPr/>
          <p:nvPr/>
        </p:nvSpPr>
        <p:spPr>
          <a:xfrm>
            <a:off x="6280189" y="6364009"/>
            <a:ext cx="459225" cy="459226"/>
          </a:xfrm>
          <a:prstGeom prst="roundRect">
            <a:avLst>
              <a:gd name="adj" fmla="val 18671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82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6687" y="6402228"/>
            <a:ext cx="306111" cy="38266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ext 11"/>
          <p:cNvSpPr txBox="1"/>
          <p:nvPr/>
        </p:nvSpPr>
        <p:spPr>
          <a:xfrm>
            <a:off x="6943487" y="6434137"/>
            <a:ext cx="2737148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Visibilidad Reducida</a:t>
            </a:r>
          </a:p>
        </p:txBody>
      </p:sp>
      <p:sp>
        <p:nvSpPr>
          <p:cNvPr id="184" name="Text 12"/>
          <p:cNvSpPr txBox="1"/>
          <p:nvPr/>
        </p:nvSpPr>
        <p:spPr>
          <a:xfrm>
            <a:off x="6534562" y="6875382"/>
            <a:ext cx="689312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39700" defTabSz="457200">
              <a:buFont typeface="Times Roman"/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Es posible que los conductores no vean señales importantes. Mantenga contacto visual cuando sea posible.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 0"/>
          <p:cNvSpPr txBox="1"/>
          <p:nvPr/>
        </p:nvSpPr>
        <p:spPr>
          <a:xfrm>
            <a:off x="793789" y="742592"/>
            <a:ext cx="911403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400"/>
              </a:spcBef>
              <a:defRPr b="1" sz="4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Lista de Verificación de Manejo Defensivo</a:t>
            </a:r>
          </a:p>
        </p:txBody>
      </p:sp>
      <p:sp>
        <p:nvSpPr>
          <p:cNvPr id="187" name="Shape 1"/>
          <p:cNvSpPr/>
          <p:nvPr/>
        </p:nvSpPr>
        <p:spPr>
          <a:xfrm>
            <a:off x="7303769" y="1730573"/>
            <a:ext cx="22861" cy="5756315"/>
          </a:xfrm>
          <a:prstGeom prst="roundRect">
            <a:avLst>
              <a:gd name="adj" fmla="val 50000"/>
            </a:avLst>
          </a:prstGeom>
          <a:solidFill>
            <a:srgbClr val="C8C9C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8" name="Shape 2"/>
          <p:cNvSpPr/>
          <p:nvPr/>
        </p:nvSpPr>
        <p:spPr>
          <a:xfrm>
            <a:off x="6542782" y="1935956"/>
            <a:ext cx="578407" cy="22861"/>
          </a:xfrm>
          <a:prstGeom prst="roundRect">
            <a:avLst>
              <a:gd name="adj" fmla="val 50000"/>
            </a:avLst>
          </a:prstGeom>
          <a:solidFill>
            <a:srgbClr val="C8C9C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9" name="Shape 3"/>
          <p:cNvSpPr/>
          <p:nvPr/>
        </p:nvSpPr>
        <p:spPr>
          <a:xfrm>
            <a:off x="7098327" y="1730573"/>
            <a:ext cx="433746" cy="433746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9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0539" y="1766648"/>
            <a:ext cx="289204" cy="361475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ext 4"/>
          <p:cNvSpPr txBox="1"/>
          <p:nvPr/>
        </p:nvSpPr>
        <p:spPr>
          <a:xfrm>
            <a:off x="3675512" y="1681681"/>
            <a:ext cx="2675639" cy="68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Antes de Comenzar</a:t>
            </a:r>
            <a:endParaRPr b="0"/>
          </a:p>
        </p:txBody>
      </p:sp>
      <p:sp>
        <p:nvSpPr>
          <p:cNvPr id="192" name="Text 5"/>
          <p:cNvSpPr txBox="1"/>
          <p:nvPr/>
        </p:nvSpPr>
        <p:spPr>
          <a:xfrm>
            <a:off x="793789" y="2213610"/>
            <a:ext cx="555748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457200">
              <a:spcBef>
                <a:spcPts val="1200"/>
              </a:spcBef>
              <a:defRPr sz="22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Inspección completa del vehículo. Revise niveles de fluidos y estado de llantas.</a:t>
            </a:r>
          </a:p>
        </p:txBody>
      </p:sp>
      <p:sp>
        <p:nvSpPr>
          <p:cNvPr id="193" name="Shape 6"/>
          <p:cNvSpPr/>
          <p:nvPr/>
        </p:nvSpPr>
        <p:spPr>
          <a:xfrm>
            <a:off x="7509212" y="3092648"/>
            <a:ext cx="578407" cy="22861"/>
          </a:xfrm>
          <a:prstGeom prst="roundRect">
            <a:avLst>
              <a:gd name="adj" fmla="val 50000"/>
            </a:avLst>
          </a:prstGeom>
          <a:solidFill>
            <a:srgbClr val="C8C9C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4" name="Shape 7"/>
          <p:cNvSpPr/>
          <p:nvPr/>
        </p:nvSpPr>
        <p:spPr>
          <a:xfrm>
            <a:off x="7098327" y="2887266"/>
            <a:ext cx="433746" cy="433746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95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0539" y="2923341"/>
            <a:ext cx="289204" cy="36147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xt 8"/>
          <p:cNvSpPr txBox="1"/>
          <p:nvPr/>
        </p:nvSpPr>
        <p:spPr>
          <a:xfrm>
            <a:off x="8279130" y="2953463"/>
            <a:ext cx="3565042" cy="68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Verificación de Visibilidad</a:t>
            </a:r>
            <a:endParaRPr b="0"/>
          </a:p>
        </p:txBody>
      </p:sp>
      <p:sp>
        <p:nvSpPr>
          <p:cNvPr id="197" name="Text 9"/>
          <p:cNvSpPr txBox="1"/>
          <p:nvPr/>
        </p:nvSpPr>
        <p:spPr>
          <a:xfrm>
            <a:off x="8279130" y="3370302"/>
            <a:ext cx="5557481" cy="1521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Asegúrese de que espejos estén limpios y bien ajustados. Pruebe todas las luces e indicadores.</a:t>
            </a:r>
          </a:p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198" name="Shape 10"/>
          <p:cNvSpPr/>
          <p:nvPr/>
        </p:nvSpPr>
        <p:spPr>
          <a:xfrm>
            <a:off x="6542782" y="4089677"/>
            <a:ext cx="578407" cy="22861"/>
          </a:xfrm>
          <a:prstGeom prst="roundRect">
            <a:avLst>
              <a:gd name="adj" fmla="val 50000"/>
            </a:avLst>
          </a:prstGeom>
          <a:solidFill>
            <a:srgbClr val="C8C9C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9" name="Shape 11"/>
          <p:cNvSpPr/>
          <p:nvPr/>
        </p:nvSpPr>
        <p:spPr>
          <a:xfrm>
            <a:off x="7098327" y="3884295"/>
            <a:ext cx="433746" cy="433746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00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0539" y="3920371"/>
            <a:ext cx="289204" cy="36147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ext 12"/>
          <p:cNvSpPr txBox="1"/>
          <p:nvPr/>
        </p:nvSpPr>
        <p:spPr>
          <a:xfrm>
            <a:off x="3286544" y="3787176"/>
            <a:ext cx="3064607" cy="68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Sistemas de Seguridad</a:t>
            </a:r>
            <a:endParaRPr b="0"/>
          </a:p>
        </p:txBody>
      </p:sp>
      <p:sp>
        <p:nvSpPr>
          <p:cNvPr id="202" name="Text 13"/>
          <p:cNvSpPr txBox="1"/>
          <p:nvPr/>
        </p:nvSpPr>
        <p:spPr>
          <a:xfrm>
            <a:off x="793789" y="4367331"/>
            <a:ext cx="5557482" cy="1521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Verifique alarmas, bocinas y señales de retroceso. Pruebe los frenos a fondo.</a:t>
            </a:r>
          </a:p>
          <a:p>
            <a:pPr algn="r"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03" name="Shape 14"/>
          <p:cNvSpPr/>
          <p:nvPr/>
        </p:nvSpPr>
        <p:spPr>
          <a:xfrm>
            <a:off x="7509212" y="5086706"/>
            <a:ext cx="578407" cy="22861"/>
          </a:xfrm>
          <a:prstGeom prst="roundRect">
            <a:avLst>
              <a:gd name="adj" fmla="val 50000"/>
            </a:avLst>
          </a:prstGeom>
          <a:solidFill>
            <a:srgbClr val="C8C9C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4" name="Shape 15"/>
          <p:cNvSpPr/>
          <p:nvPr/>
        </p:nvSpPr>
        <p:spPr>
          <a:xfrm>
            <a:off x="7098327" y="4881324"/>
            <a:ext cx="433746" cy="433746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05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70539" y="4917399"/>
            <a:ext cx="289204" cy="36147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ext 16"/>
          <p:cNvSpPr txBox="1"/>
          <p:nvPr/>
        </p:nvSpPr>
        <p:spPr>
          <a:xfrm>
            <a:off x="8279130" y="4947522"/>
            <a:ext cx="2943375" cy="68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Preparación Personal</a:t>
            </a:r>
            <a:endParaRPr b="0"/>
          </a:p>
        </p:txBody>
      </p:sp>
      <p:sp>
        <p:nvSpPr>
          <p:cNvPr id="207" name="Text 17"/>
          <p:cNvSpPr txBox="1"/>
          <p:nvPr/>
        </p:nvSpPr>
        <p:spPr>
          <a:xfrm>
            <a:off x="8279130" y="5364360"/>
            <a:ext cx="5557481" cy="121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Use todo el EPP requerido. Evite ropa suelta.</a:t>
            </a:r>
          </a:p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08" name="Shape 18"/>
          <p:cNvSpPr/>
          <p:nvPr/>
        </p:nvSpPr>
        <p:spPr>
          <a:xfrm>
            <a:off x="6542782" y="6083737"/>
            <a:ext cx="578407" cy="22861"/>
          </a:xfrm>
          <a:prstGeom prst="roundRect">
            <a:avLst>
              <a:gd name="adj" fmla="val 50000"/>
            </a:avLst>
          </a:prstGeom>
          <a:solidFill>
            <a:srgbClr val="C8C9C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9" name="Shape 19"/>
          <p:cNvSpPr/>
          <p:nvPr/>
        </p:nvSpPr>
        <p:spPr>
          <a:xfrm>
            <a:off x="7098327" y="5878353"/>
            <a:ext cx="433746" cy="433746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10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70539" y="5914430"/>
            <a:ext cx="289204" cy="361475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ext 20"/>
          <p:cNvSpPr txBox="1"/>
          <p:nvPr/>
        </p:nvSpPr>
        <p:spPr>
          <a:xfrm>
            <a:off x="3705975" y="5892670"/>
            <a:ext cx="2614713" cy="68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Escaneo Ambiental</a:t>
            </a:r>
            <a:endParaRPr b="0"/>
          </a:p>
        </p:txBody>
      </p:sp>
      <p:sp>
        <p:nvSpPr>
          <p:cNvPr id="212" name="Text 21"/>
          <p:cNvSpPr txBox="1"/>
          <p:nvPr/>
        </p:nvSpPr>
        <p:spPr>
          <a:xfrm>
            <a:off x="793789" y="6361390"/>
            <a:ext cx="5557482" cy="10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39700" algn="r" defTabSz="457200">
              <a:spcBef>
                <a:spcPts val="1200"/>
              </a:spcBef>
              <a:buFont typeface="Times Roman"/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Identifique peligros antes de moverse. Observe la ubicación de todos los trabajadores.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ext 0"/>
          <p:cNvSpPr txBox="1"/>
          <p:nvPr/>
        </p:nvSpPr>
        <p:spPr>
          <a:xfrm>
            <a:off x="793790" y="819506"/>
            <a:ext cx="605792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400"/>
              </a:spcBef>
              <a:defRPr b="1" sz="38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Prácticas Clave de Seguridad</a:t>
            </a:r>
          </a:p>
        </p:txBody>
      </p:sp>
      <p:sp>
        <p:nvSpPr>
          <p:cNvPr id="216" name="Shape 1"/>
          <p:cNvSpPr/>
          <p:nvPr/>
        </p:nvSpPr>
        <p:spPr>
          <a:xfrm>
            <a:off x="793790" y="1711166"/>
            <a:ext cx="7556421" cy="1209036"/>
          </a:xfrm>
          <a:prstGeom prst="roundRect">
            <a:avLst>
              <a:gd name="adj" fmla="val 6698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7" name="Text 2"/>
          <p:cNvSpPr txBox="1"/>
          <p:nvPr/>
        </p:nvSpPr>
        <p:spPr>
          <a:xfrm>
            <a:off x="994171" y="1911548"/>
            <a:ext cx="2374753" cy="672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Posición Corporal</a:t>
            </a:r>
            <a:endParaRPr b="0"/>
          </a:p>
        </p:txBody>
      </p:sp>
      <p:sp>
        <p:nvSpPr>
          <p:cNvPr id="218" name="Text 3"/>
          <p:cNvSpPr txBox="1"/>
          <p:nvPr/>
        </p:nvSpPr>
        <p:spPr>
          <a:xfrm>
            <a:off x="994171" y="2328385"/>
            <a:ext cx="7155658" cy="1216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Mantenga una postura estable. Use tres puntos de contacto al subir.</a:t>
            </a:r>
          </a:p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19" name="Shape 4"/>
          <p:cNvSpPr/>
          <p:nvPr/>
        </p:nvSpPr>
        <p:spPr>
          <a:xfrm>
            <a:off x="793790" y="3082577"/>
            <a:ext cx="7556421" cy="1434347"/>
          </a:xfrm>
          <a:prstGeom prst="roundRect">
            <a:avLst>
              <a:gd name="adj" fmla="val 5646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Text 5"/>
          <p:cNvSpPr txBox="1"/>
          <p:nvPr/>
        </p:nvSpPr>
        <p:spPr>
          <a:xfrm>
            <a:off x="1010766" y="3213992"/>
            <a:ext cx="2341563" cy="67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Conciencia Visual</a:t>
            </a:r>
            <a:endParaRPr b="0"/>
          </a:p>
        </p:txBody>
      </p:sp>
      <p:sp>
        <p:nvSpPr>
          <p:cNvPr id="221" name="Text 6"/>
          <p:cNvSpPr txBox="1"/>
          <p:nvPr/>
        </p:nvSpPr>
        <p:spPr>
          <a:xfrm>
            <a:off x="1081815" y="3697577"/>
            <a:ext cx="7388755" cy="152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Escanee constantemente el entorno. Esté atento a equipos en movimiento.</a:t>
            </a:r>
          </a:p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22" name="Shape 7"/>
          <p:cNvSpPr/>
          <p:nvPr/>
        </p:nvSpPr>
        <p:spPr>
          <a:xfrm>
            <a:off x="793790" y="4762361"/>
            <a:ext cx="7556421" cy="1328996"/>
          </a:xfrm>
          <a:prstGeom prst="roundRect">
            <a:avLst>
              <a:gd name="adj" fmla="val 6093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3" name="Text 8"/>
          <p:cNvSpPr txBox="1"/>
          <p:nvPr/>
        </p:nvSpPr>
        <p:spPr>
          <a:xfrm>
            <a:off x="1051622" y="4954240"/>
            <a:ext cx="1892401" cy="672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Comunicación</a:t>
            </a:r>
            <a:endParaRPr b="0"/>
          </a:p>
        </p:txBody>
      </p:sp>
      <p:sp>
        <p:nvSpPr>
          <p:cNvPr id="224" name="Text 9"/>
          <p:cNvSpPr txBox="1"/>
          <p:nvPr/>
        </p:nvSpPr>
        <p:spPr>
          <a:xfrm>
            <a:off x="994171" y="5373789"/>
            <a:ext cx="7564042" cy="1521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Use señales de mano claras. Mantenga contacto por radio si no hay visibilidad directa.</a:t>
            </a:r>
          </a:p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25" name="Shape 10"/>
          <p:cNvSpPr/>
          <p:nvPr/>
        </p:nvSpPr>
        <p:spPr>
          <a:xfrm>
            <a:off x="793790" y="6284119"/>
            <a:ext cx="7556421" cy="1209036"/>
          </a:xfrm>
          <a:prstGeom prst="roundRect">
            <a:avLst>
              <a:gd name="adj" fmla="val 6698"/>
            </a:avLst>
          </a:prstGeom>
          <a:solidFill>
            <a:srgbClr val="E2E3E9"/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6" name="Text 11"/>
          <p:cNvSpPr txBox="1"/>
          <p:nvPr/>
        </p:nvSpPr>
        <p:spPr>
          <a:xfrm>
            <a:off x="948735" y="6332984"/>
            <a:ext cx="1689250" cy="672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4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Planificación</a:t>
            </a:r>
            <a:endParaRPr b="0"/>
          </a:p>
        </p:txBody>
      </p:sp>
      <p:sp>
        <p:nvSpPr>
          <p:cNvPr id="227" name="Text 12"/>
          <p:cNvSpPr txBox="1"/>
          <p:nvPr/>
        </p:nvSpPr>
        <p:spPr>
          <a:xfrm>
            <a:off x="539811" y="6694487"/>
            <a:ext cx="7388756" cy="10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39700" defTabSz="457200">
              <a:spcBef>
                <a:spcPts val="1200"/>
              </a:spcBef>
              <a:buFont typeface="Times Roman"/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Conozca las rutas de evacuación. Identifique zonas seguras antes de comenzar.</a:t>
            </a:r>
          </a:p>
        </p:txBody>
      </p:sp>
      <p:pic>
        <p:nvPicPr>
          <p:cNvPr id="228" name="Semi-Truck-Fact-1024x706.jpeg" descr="Semi-Truck-Fact-1024x706.jpeg"/>
          <p:cNvPicPr>
            <a:picLocks noChangeAspect="1"/>
          </p:cNvPicPr>
          <p:nvPr/>
        </p:nvPicPr>
        <p:blipFill>
          <a:blip r:embed="rId3">
            <a:extLst/>
          </a:blip>
          <a:srcRect l="31135" t="0" r="19133" b="0"/>
          <a:stretch>
            <a:fillRect/>
          </a:stretch>
        </p:blipFill>
        <p:spPr>
          <a:xfrm>
            <a:off x="8719730" y="13728"/>
            <a:ext cx="6027048" cy="8355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 0"/>
          <p:cNvSpPr txBox="1"/>
          <p:nvPr/>
        </p:nvSpPr>
        <p:spPr>
          <a:xfrm>
            <a:off x="793790" y="749616"/>
            <a:ext cx="3740361" cy="2041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ts val="1400"/>
              </a:spcBef>
              <a:defRPr b="1" sz="38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Reglas del Equipo</a:t>
            </a:r>
          </a:p>
          <a:p>
            <a:pPr marL="457200" indent="-317500" defTabSz="457200">
              <a:buSzPct val="100000"/>
              <a:buFont typeface="Times Roman"/>
              <a:buChar char="•"/>
              <a:defRPr sz="38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31" name="Shape 1"/>
          <p:cNvSpPr/>
          <p:nvPr/>
        </p:nvSpPr>
        <p:spPr>
          <a:xfrm>
            <a:off x="793790" y="1912024"/>
            <a:ext cx="1630323" cy="1306950"/>
          </a:xfrm>
          <a:prstGeom prst="roundRect">
            <a:avLst>
              <a:gd name="adj" fmla="val 7289"/>
            </a:avLst>
          </a:prstGeom>
          <a:solidFill>
            <a:schemeClr val="accent5">
              <a:lumOff val="20196"/>
            </a:schemeClr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3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9466" y="2366129"/>
            <a:ext cx="318969" cy="398622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ext 2"/>
          <p:cNvSpPr txBox="1"/>
          <p:nvPr/>
        </p:nvSpPr>
        <p:spPr>
          <a:xfrm>
            <a:off x="2650926" y="2138839"/>
            <a:ext cx="3945485" cy="7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Respete los Límites de Carga</a:t>
            </a:r>
            <a:endParaRPr b="0"/>
          </a:p>
        </p:txBody>
      </p:sp>
      <p:sp>
        <p:nvSpPr>
          <p:cNvPr id="234" name="Text 3"/>
          <p:cNvSpPr txBox="1"/>
          <p:nvPr/>
        </p:nvSpPr>
        <p:spPr>
          <a:xfrm>
            <a:off x="2650926" y="2629256"/>
            <a:ext cx="3961732" cy="1257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Nunca exceda la capacidad del equipo.</a:t>
            </a:r>
          </a:p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35" name="Shape 4"/>
          <p:cNvSpPr/>
          <p:nvPr/>
        </p:nvSpPr>
        <p:spPr>
          <a:xfrm>
            <a:off x="2537460" y="3203733"/>
            <a:ext cx="11185804" cy="15241"/>
          </a:xfrm>
          <a:prstGeom prst="roundRect">
            <a:avLst>
              <a:gd name="adj" fmla="val 50000"/>
            </a:avLst>
          </a:prstGeom>
          <a:solidFill>
            <a:srgbClr val="C8C9C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6" name="Shape 5"/>
          <p:cNvSpPr/>
          <p:nvPr/>
        </p:nvSpPr>
        <p:spPr>
          <a:xfrm>
            <a:off x="793790" y="3332321"/>
            <a:ext cx="3260646" cy="1306950"/>
          </a:xfrm>
          <a:prstGeom prst="roundRect">
            <a:avLst>
              <a:gd name="adj" fmla="val 7289"/>
            </a:avLst>
          </a:prstGeom>
          <a:solidFill>
            <a:schemeClr val="accent5">
              <a:lumOff val="20196"/>
            </a:schemeClr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37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4568" y="3786425"/>
            <a:ext cx="318969" cy="39862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ext 6"/>
          <p:cNvSpPr txBox="1"/>
          <p:nvPr/>
        </p:nvSpPr>
        <p:spPr>
          <a:xfrm>
            <a:off x="4281249" y="3559135"/>
            <a:ext cx="1944676" cy="7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Uso Adecuado</a:t>
            </a:r>
            <a:endParaRPr b="0"/>
          </a:p>
        </p:txBody>
      </p:sp>
      <p:sp>
        <p:nvSpPr>
          <p:cNvPr id="239" name="Text 7"/>
          <p:cNvSpPr txBox="1"/>
          <p:nvPr/>
        </p:nvSpPr>
        <p:spPr>
          <a:xfrm>
            <a:off x="4281249" y="4049553"/>
            <a:ext cx="3970040" cy="1257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El equipo debe usarse según su diseño.</a:t>
            </a:r>
          </a:p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40" name="Shape 8"/>
          <p:cNvSpPr/>
          <p:nvPr/>
        </p:nvSpPr>
        <p:spPr>
          <a:xfrm>
            <a:off x="4167782" y="4624030"/>
            <a:ext cx="9555482" cy="15241"/>
          </a:xfrm>
          <a:prstGeom prst="roundRect">
            <a:avLst>
              <a:gd name="adj" fmla="val 50000"/>
            </a:avLst>
          </a:prstGeom>
          <a:solidFill>
            <a:srgbClr val="C8C9C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1" name="Shape 9"/>
          <p:cNvSpPr/>
          <p:nvPr/>
        </p:nvSpPr>
        <p:spPr>
          <a:xfrm>
            <a:off x="793790" y="4752618"/>
            <a:ext cx="4890969" cy="1306950"/>
          </a:xfrm>
          <a:prstGeom prst="roundRect">
            <a:avLst>
              <a:gd name="adj" fmla="val 7289"/>
            </a:avLst>
          </a:prstGeom>
          <a:solidFill>
            <a:schemeClr val="accent5">
              <a:lumOff val="20196"/>
            </a:schemeClr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42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79789" y="5206722"/>
            <a:ext cx="318969" cy="398622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Text 10"/>
          <p:cNvSpPr txBox="1"/>
          <p:nvPr/>
        </p:nvSpPr>
        <p:spPr>
          <a:xfrm>
            <a:off x="5911572" y="4979432"/>
            <a:ext cx="3452491" cy="7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Solo Personal Autorizado</a:t>
            </a:r>
            <a:endParaRPr b="0"/>
          </a:p>
        </p:txBody>
      </p:sp>
      <p:sp>
        <p:nvSpPr>
          <p:cNvPr id="244" name="Text 11"/>
          <p:cNvSpPr txBox="1"/>
          <p:nvPr/>
        </p:nvSpPr>
        <p:spPr>
          <a:xfrm>
            <a:off x="5911572" y="5469849"/>
            <a:ext cx="5253187" cy="1257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Solo operadores capacitados pueden usar el equipo.</a:t>
            </a:r>
          </a:p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245" name="Shape 12"/>
          <p:cNvSpPr/>
          <p:nvPr/>
        </p:nvSpPr>
        <p:spPr>
          <a:xfrm>
            <a:off x="5798106" y="6044327"/>
            <a:ext cx="7925158" cy="15241"/>
          </a:xfrm>
          <a:prstGeom prst="roundRect">
            <a:avLst>
              <a:gd name="adj" fmla="val 50000"/>
            </a:avLst>
          </a:prstGeom>
          <a:solidFill>
            <a:srgbClr val="C8C9C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6" name="Shape 13"/>
          <p:cNvSpPr/>
          <p:nvPr/>
        </p:nvSpPr>
        <p:spPr>
          <a:xfrm>
            <a:off x="793790" y="6172913"/>
            <a:ext cx="6521410" cy="1306950"/>
          </a:xfrm>
          <a:prstGeom prst="roundRect">
            <a:avLst>
              <a:gd name="adj" fmla="val 7289"/>
            </a:avLst>
          </a:prstGeom>
          <a:solidFill>
            <a:schemeClr val="accent5">
              <a:lumOff val="20196"/>
            </a:schemeClr>
          </a:solidFill>
          <a:ln w="7620">
            <a:solidFill>
              <a:srgbClr val="C8C9C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47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5011" y="6627018"/>
            <a:ext cx="318969" cy="398622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ext 14"/>
          <p:cNvSpPr txBox="1"/>
          <p:nvPr/>
        </p:nvSpPr>
        <p:spPr>
          <a:xfrm>
            <a:off x="7542014" y="6399727"/>
            <a:ext cx="2093814" cy="728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Mantenimiento</a:t>
            </a:r>
            <a:endParaRPr b="0"/>
          </a:p>
        </p:txBody>
      </p:sp>
      <p:sp>
        <p:nvSpPr>
          <p:cNvPr id="249" name="Text 15"/>
          <p:cNvSpPr txBox="1"/>
          <p:nvPr/>
        </p:nvSpPr>
        <p:spPr>
          <a:xfrm>
            <a:off x="7542014" y="6890146"/>
            <a:ext cx="5596285" cy="800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139700" defTabSz="457200">
              <a:spcBef>
                <a:spcPts val="1200"/>
              </a:spcBef>
              <a:buFont typeface="Times Roman"/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Las reparaciones requieren certificación adecuada.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 0"/>
          <p:cNvSpPr txBox="1"/>
          <p:nvPr/>
        </p:nvSpPr>
        <p:spPr>
          <a:xfrm>
            <a:off x="793790" y="1251109"/>
            <a:ext cx="485790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400"/>
              </a:spcBef>
              <a:defRPr b="1" sz="41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Conciencia Constante</a:t>
            </a:r>
          </a:p>
        </p:txBody>
      </p:sp>
      <p:sp>
        <p:nvSpPr>
          <p:cNvPr id="252" name="Text 1"/>
          <p:cNvSpPr txBox="1"/>
          <p:nvPr/>
        </p:nvSpPr>
        <p:spPr>
          <a:xfrm>
            <a:off x="3692898" y="2634221"/>
            <a:ext cx="1300064" cy="728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Observar</a:t>
            </a:r>
            <a:endParaRPr b="0"/>
          </a:p>
        </p:txBody>
      </p:sp>
      <p:sp>
        <p:nvSpPr>
          <p:cNvPr id="253" name="Text 2"/>
          <p:cNvSpPr txBox="1"/>
          <p:nvPr/>
        </p:nvSpPr>
        <p:spPr>
          <a:xfrm>
            <a:off x="627980" y="3093369"/>
            <a:ext cx="4230322" cy="136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defTabSz="457200">
              <a:spcBef>
                <a:spcPts val="1200"/>
              </a:spcBef>
              <a:defRPr sz="23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Escanee su entorno constantemente.</a:t>
            </a:r>
          </a:p>
          <a:p>
            <a:pPr algn="r" defTabSz="457200">
              <a:spcBef>
                <a:spcPts val="1200"/>
              </a:spcBef>
              <a:defRPr sz="23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25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2652" y="2413516"/>
            <a:ext cx="4564976" cy="4564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6731" y="3176588"/>
            <a:ext cx="339329" cy="42422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ext 3"/>
          <p:cNvSpPr txBox="1"/>
          <p:nvPr/>
        </p:nvSpPr>
        <p:spPr>
          <a:xfrm>
            <a:off x="9937790" y="2634221"/>
            <a:ext cx="1106432" cy="728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Evaluar</a:t>
            </a:r>
            <a:endParaRPr b="0"/>
          </a:p>
        </p:txBody>
      </p:sp>
      <p:sp>
        <p:nvSpPr>
          <p:cNvPr id="257" name="Text 4"/>
          <p:cNvSpPr txBox="1"/>
          <p:nvPr/>
        </p:nvSpPr>
        <p:spPr>
          <a:xfrm>
            <a:off x="9937790" y="3093369"/>
            <a:ext cx="4449683" cy="136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3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Evalúe riesgos y cambios potenciales.</a:t>
            </a:r>
          </a:p>
          <a:p>
            <a:pPr defTabSz="457200">
              <a:spcBef>
                <a:spcPts val="1200"/>
              </a:spcBef>
              <a:defRPr sz="23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258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32652" y="2413516"/>
            <a:ext cx="4564976" cy="4564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52604" y="3565087"/>
            <a:ext cx="339329" cy="42422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ext 5"/>
          <p:cNvSpPr txBox="1"/>
          <p:nvPr/>
        </p:nvSpPr>
        <p:spPr>
          <a:xfrm>
            <a:off x="9937790" y="5223390"/>
            <a:ext cx="1476797" cy="728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Responder</a:t>
            </a:r>
            <a:endParaRPr b="0"/>
          </a:p>
        </p:txBody>
      </p:sp>
      <p:sp>
        <p:nvSpPr>
          <p:cNvPr id="261" name="Text 6"/>
          <p:cNvSpPr txBox="1"/>
          <p:nvPr/>
        </p:nvSpPr>
        <p:spPr>
          <a:xfrm>
            <a:off x="9937790" y="5713808"/>
            <a:ext cx="3898822" cy="1723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3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Deténgase inmediatamente si las condiciones no son seguras.</a:t>
            </a:r>
          </a:p>
          <a:p>
            <a:pPr defTabSz="457200">
              <a:spcBef>
                <a:spcPts val="1200"/>
              </a:spcBef>
              <a:defRPr sz="23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262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32652" y="2413516"/>
            <a:ext cx="4564976" cy="4564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64103" y="5790962"/>
            <a:ext cx="339329" cy="42422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Text 7"/>
          <p:cNvSpPr txBox="1"/>
          <p:nvPr/>
        </p:nvSpPr>
        <p:spPr>
          <a:xfrm>
            <a:off x="3710649" y="5223390"/>
            <a:ext cx="1264562" cy="728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Reportar</a:t>
            </a:r>
            <a:endParaRPr b="0"/>
          </a:p>
        </p:txBody>
      </p:sp>
      <p:sp>
        <p:nvSpPr>
          <p:cNvPr id="265" name="Text 8"/>
          <p:cNvSpPr txBox="1"/>
          <p:nvPr/>
        </p:nvSpPr>
        <p:spPr>
          <a:xfrm>
            <a:off x="634763" y="5606367"/>
            <a:ext cx="4216756" cy="1215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39700" algn="r" defTabSz="457200">
              <a:spcBef>
                <a:spcPts val="1200"/>
              </a:spcBef>
              <a:buFont typeface="Times Roman"/>
              <a:defRPr sz="23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Informe los peligros al supervisor y compañeros.</a:t>
            </a:r>
          </a:p>
        </p:txBody>
      </p:sp>
      <p:pic>
        <p:nvPicPr>
          <p:cNvPr id="266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32652" y="2413516"/>
            <a:ext cx="4564976" cy="4564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 7" descr="Image 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38230" y="5402460"/>
            <a:ext cx="339329" cy="424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283523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ext 0"/>
          <p:cNvSpPr txBox="1"/>
          <p:nvPr/>
        </p:nvSpPr>
        <p:spPr>
          <a:xfrm>
            <a:off x="793790" y="3606641"/>
            <a:ext cx="626482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400"/>
              </a:spcBef>
              <a:defRPr b="1" sz="38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Hábitos Seguros de Operación</a:t>
            </a:r>
          </a:p>
        </p:txBody>
      </p:sp>
      <p:pic>
        <p:nvPicPr>
          <p:cNvPr id="271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790" y="4695230"/>
            <a:ext cx="566977" cy="566977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Text 1"/>
          <p:cNvSpPr txBox="1"/>
          <p:nvPr/>
        </p:nvSpPr>
        <p:spPr>
          <a:xfrm>
            <a:off x="1653282" y="4790242"/>
            <a:ext cx="2122804" cy="72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 sz="25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Despeje el Área</a:t>
            </a:r>
            <a:endParaRPr b="0"/>
          </a:p>
        </p:txBody>
      </p:sp>
      <p:sp>
        <p:nvSpPr>
          <p:cNvPr id="273" name="Text 2"/>
          <p:cNvSpPr txBox="1"/>
          <p:nvPr/>
        </p:nvSpPr>
        <p:spPr>
          <a:xfrm>
            <a:off x="1587578" y="5280659"/>
            <a:ext cx="2254212" cy="2743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Asegúrese de que todo el personal se encuentre a una distancia segura antes de operar. Nunca mueva el equipo si hay trabajadores cerca.</a:t>
            </a:r>
          </a:p>
        </p:txBody>
      </p:sp>
      <p:pic>
        <p:nvPicPr>
          <p:cNvPr id="274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5278" y="4695230"/>
            <a:ext cx="566977" cy="56697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ext 3"/>
          <p:cNvSpPr txBox="1"/>
          <p:nvPr/>
        </p:nvSpPr>
        <p:spPr>
          <a:xfrm>
            <a:off x="4919066" y="4599742"/>
            <a:ext cx="2311282" cy="110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b="1" sz="25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Verifique la Seguridad</a:t>
            </a:r>
            <a:endParaRPr b="0"/>
          </a:p>
        </p:txBody>
      </p:sp>
      <p:sp>
        <p:nvSpPr>
          <p:cNvPr id="276" name="Text 4"/>
          <p:cNvSpPr txBox="1"/>
          <p:nvPr/>
        </p:nvSpPr>
        <p:spPr>
          <a:xfrm>
            <a:off x="4919066" y="5634990"/>
            <a:ext cx="2254331" cy="2171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Confirme claramente antes de moverse. Mire en todas las direcciones.</a:t>
            </a:r>
          </a:p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277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56884" y="4695230"/>
            <a:ext cx="566977" cy="566977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Text 5"/>
          <p:cNvSpPr txBox="1"/>
          <p:nvPr/>
        </p:nvSpPr>
        <p:spPr>
          <a:xfrm>
            <a:off x="8250673" y="4599742"/>
            <a:ext cx="2254330" cy="110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b="1" sz="25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Conciencia Ambiental</a:t>
            </a:r>
            <a:endParaRPr b="0"/>
          </a:p>
        </p:txBody>
      </p:sp>
      <p:sp>
        <p:nvSpPr>
          <p:cNvPr id="279" name="Text 6"/>
          <p:cNvSpPr txBox="1"/>
          <p:nvPr/>
        </p:nvSpPr>
        <p:spPr>
          <a:xfrm>
            <a:off x="8250673" y="5634990"/>
            <a:ext cx="2254330" cy="2171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Adapte la operación al clima. Cuidado con lodo, hielo o terreno inestable.</a:t>
            </a:r>
          </a:p>
          <a:p>
            <a:pPr defTabSz="457200">
              <a:spcBef>
                <a:spcPts val="1200"/>
              </a:spcBef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280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88491" y="4695230"/>
            <a:ext cx="566977" cy="566977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ext 7"/>
          <p:cNvSpPr txBox="1"/>
          <p:nvPr/>
        </p:nvSpPr>
        <p:spPr>
          <a:xfrm>
            <a:off x="11582280" y="4599742"/>
            <a:ext cx="2254330" cy="110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b="1" sz="2500">
                <a:solidFill>
                  <a:srgbClr val="53535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Siga los Procedimientos</a:t>
            </a:r>
            <a:endParaRPr b="0"/>
          </a:p>
        </p:txBody>
      </p:sp>
      <p:sp>
        <p:nvSpPr>
          <p:cNvPr id="282" name="Text 8"/>
          <p:cNvSpPr txBox="1"/>
          <p:nvPr/>
        </p:nvSpPr>
        <p:spPr>
          <a:xfrm>
            <a:off x="11150638" y="5661659"/>
            <a:ext cx="2254330" cy="201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39700" defTabSz="457200">
              <a:spcBef>
                <a:spcPts val="1200"/>
              </a:spcBef>
              <a:buFont typeface="Times Roman"/>
              <a:defRPr sz="2000">
                <a:solidFill>
                  <a:schemeClr val="accent1">
                    <a:satOff val="-3547"/>
                    <a:lumOff val="-1035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Conozca y aplique todos los protocolos de seguridad. No tome atajos.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